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s/slide113.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s/slide120.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99.xml" ContentType="application/vnd.openxmlformats-officedocument.presentationml.slide+xml"/>
  <Override PartName="/ppt/slides/slide118.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07.xml" ContentType="application/vnd.openxmlformats-officedocument.presentationml.slide+xml"/>
  <Override PartName="/ppt/slides/slide125.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s/slide119.xml" ContentType="application/vnd.openxmlformats-officedocument.presentationml.slide+xml"/>
  <Override PartName="/ppt/slideLayouts/slideLayout10.xml" ContentType="application/vnd.openxmlformats-officedocument.presentationml.slideLayout+xml"/>
  <Override PartName="/ppt/slides/slide89.xml" ContentType="application/vnd.openxmlformats-officedocument.presentationml.slide+xml"/>
  <Override PartName="/ppt/slides/slide98.xml" ContentType="application/vnd.openxmlformats-officedocument.presentationml.slide+xml"/>
  <Override PartName="/ppt/slides/slide108.xml" ContentType="application/vnd.openxmlformats-officedocument.presentationml.slide+xml"/>
  <Override PartName="/ppt/slides/slide117.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ppt/slides/slide106.xml" ContentType="application/vnd.openxmlformats-officedocument.presentationml.slide+xml"/>
  <Override PartName="/ppt/slides/slide115.xml" ContentType="application/vnd.openxmlformats-officedocument.presentationml.slide+xml"/>
  <Override PartName="/ppt/slides/slide124.xml" ContentType="application/vnd.openxmlformats-officedocument.presentationml.slide+xml"/>
  <Override PartName="/ppt/handoutMasters/handoutMaster1.xml" ContentType="application/vnd.openxmlformats-officedocument.presentationml.handoutMaster+xml"/>
  <Override PartName="/ppt/charts/chart2.xml" ContentType="application/vnd.openxmlformats-officedocument.drawingml.chart+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s/slide79.xml" ContentType="application/vnd.openxmlformats-officedocument.presentationml.slide+xml"/>
  <Override PartName="/ppt/slides/slide109.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Layouts/slideLayout9.xml" ContentType="application/vnd.openxmlformats-officedocument.presentationml.slideLayout+xml"/>
  <Override PartName="/ppt/charts/chart1.xml" ContentType="application/vnd.openxmlformats-officedocument.drawingml.char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Layouts/slideLayout5.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27"/>
  </p:notesMasterIdLst>
  <p:handoutMasterIdLst>
    <p:handoutMasterId r:id="rId128"/>
  </p:handoutMasterIdLst>
  <p:sldIdLst>
    <p:sldId id="263" r:id="rId2"/>
    <p:sldId id="511" r:id="rId3"/>
    <p:sldId id="446" r:id="rId4"/>
    <p:sldId id="452" r:id="rId5"/>
    <p:sldId id="378" r:id="rId6"/>
    <p:sldId id="510" r:id="rId7"/>
    <p:sldId id="509" r:id="rId8"/>
    <p:sldId id="453" r:id="rId9"/>
    <p:sldId id="454" r:id="rId10"/>
    <p:sldId id="455" r:id="rId11"/>
    <p:sldId id="379" r:id="rId12"/>
    <p:sldId id="272" r:id="rId13"/>
    <p:sldId id="273" r:id="rId14"/>
    <p:sldId id="368" r:id="rId15"/>
    <p:sldId id="406" r:id="rId16"/>
    <p:sldId id="371" r:id="rId17"/>
    <p:sldId id="474" r:id="rId18"/>
    <p:sldId id="276" r:id="rId19"/>
    <p:sldId id="389" r:id="rId20"/>
    <p:sldId id="404" r:id="rId21"/>
    <p:sldId id="303" r:id="rId22"/>
    <p:sldId id="302" r:id="rId23"/>
    <p:sldId id="399" r:id="rId24"/>
    <p:sldId id="469" r:id="rId25"/>
    <p:sldId id="470" r:id="rId26"/>
    <p:sldId id="501" r:id="rId27"/>
    <p:sldId id="457" r:id="rId28"/>
    <p:sldId id="390" r:id="rId29"/>
    <p:sldId id="380" r:id="rId30"/>
    <p:sldId id="459" r:id="rId31"/>
    <p:sldId id="279" r:id="rId32"/>
    <p:sldId id="407" r:id="rId33"/>
    <p:sldId id="409" r:id="rId34"/>
    <p:sldId id="458" r:id="rId35"/>
    <p:sldId id="412" r:id="rId36"/>
    <p:sldId id="473" r:id="rId37"/>
    <p:sldId id="262" r:id="rId38"/>
    <p:sldId id="440" r:id="rId39"/>
    <p:sldId id="381" r:id="rId40"/>
    <p:sldId id="285" r:id="rId41"/>
    <p:sldId id="465" r:id="rId42"/>
    <p:sldId id="467" r:id="rId43"/>
    <p:sldId id="466" r:id="rId44"/>
    <p:sldId id="375" r:id="rId45"/>
    <p:sldId id="382" r:id="rId46"/>
    <p:sldId id="392" r:id="rId47"/>
    <p:sldId id="447" r:id="rId48"/>
    <p:sldId id="289" r:id="rId49"/>
    <p:sldId id="477" r:id="rId50"/>
    <p:sldId id="478" r:id="rId51"/>
    <p:sldId id="479" r:id="rId52"/>
    <p:sldId id="480" r:id="rId53"/>
    <p:sldId id="481" r:id="rId54"/>
    <p:sldId id="520" r:id="rId55"/>
    <p:sldId id="475" r:id="rId56"/>
    <p:sldId id="393" r:id="rId57"/>
    <p:sldId id="482" r:id="rId58"/>
    <p:sldId id="487" r:id="rId59"/>
    <p:sldId id="488" r:id="rId60"/>
    <p:sldId id="486" r:id="rId61"/>
    <p:sldId id="512" r:id="rId62"/>
    <p:sldId id="485" r:id="rId63"/>
    <p:sldId id="484" r:id="rId64"/>
    <p:sldId id="521" r:id="rId65"/>
    <p:sldId id="483" r:id="rId66"/>
    <p:sldId id="300" r:id="rId67"/>
    <p:sldId id="493" r:id="rId68"/>
    <p:sldId id="494" r:id="rId69"/>
    <p:sldId id="495" r:id="rId70"/>
    <p:sldId id="513" r:id="rId71"/>
    <p:sldId id="492" r:id="rId72"/>
    <p:sldId id="491" r:id="rId73"/>
    <p:sldId id="522" r:id="rId74"/>
    <p:sldId id="384" r:id="rId75"/>
    <p:sldId id="503" r:id="rId76"/>
    <p:sldId id="516" r:id="rId77"/>
    <p:sldId id="506" r:id="rId78"/>
    <p:sldId id="507" r:id="rId79"/>
    <p:sldId id="329" r:id="rId80"/>
    <p:sldId id="366" r:id="rId81"/>
    <p:sldId id="358" r:id="rId82"/>
    <p:sldId id="359" r:id="rId83"/>
    <p:sldId id="361" r:id="rId84"/>
    <p:sldId id="362" r:id="rId85"/>
    <p:sldId id="363" r:id="rId86"/>
    <p:sldId id="331" r:id="rId87"/>
    <p:sldId id="332" r:id="rId88"/>
    <p:sldId id="333" r:id="rId89"/>
    <p:sldId id="334" r:id="rId90"/>
    <p:sldId id="514" r:id="rId91"/>
    <p:sldId id="313" r:id="rId92"/>
    <p:sldId id="316" r:id="rId93"/>
    <p:sldId id="398" r:id="rId94"/>
    <p:sldId id="397" r:id="rId95"/>
    <p:sldId id="391" r:id="rId96"/>
    <p:sldId id="519" r:id="rId97"/>
    <p:sldId id="401" r:id="rId98"/>
    <p:sldId id="305" r:id="rId99"/>
    <p:sldId id="312" r:id="rId100"/>
    <p:sldId id="314" r:id="rId101"/>
    <p:sldId id="508" r:id="rId102"/>
    <p:sldId id="290" r:id="rId103"/>
    <p:sldId id="497" r:id="rId104"/>
    <p:sldId id="498" r:id="rId105"/>
    <p:sldId id="337" r:id="rId106"/>
    <p:sldId id="319" r:id="rId107"/>
    <p:sldId id="387" r:id="rId108"/>
    <p:sldId id="343" r:id="rId109"/>
    <p:sldId id="502" r:id="rId110"/>
    <p:sldId id="517" r:id="rId111"/>
    <p:sldId id="504" r:id="rId112"/>
    <p:sldId id="515" r:id="rId113"/>
    <p:sldId id="505" r:id="rId114"/>
    <p:sldId id="342" r:id="rId115"/>
    <p:sldId id="386" r:id="rId116"/>
    <p:sldId id="324" r:id="rId117"/>
    <p:sldId id="336" r:id="rId118"/>
    <p:sldId id="500" r:id="rId119"/>
    <p:sldId id="403" r:id="rId120"/>
    <p:sldId id="301" r:id="rId121"/>
    <p:sldId id="335" r:id="rId122"/>
    <p:sldId id="286" r:id="rId123"/>
    <p:sldId id="322" r:id="rId124"/>
    <p:sldId id="271" r:id="rId125"/>
    <p:sldId id="338" r:id="rId126"/>
  </p:sldIdLst>
  <p:sldSz cx="9144000" cy="6858000" type="screen4x3"/>
  <p:notesSz cx="6858000" cy="9144000"/>
  <p:defaultTextStyle>
    <a:defPPr>
      <a:defRPr lang="es-D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00"/>
    <a:srgbClr val="FF3399"/>
    <a:srgbClr val="66CCFF"/>
    <a:srgbClr val="00CCFF"/>
    <a:srgbClr val="33CC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00A15C55-8517-42AA-B614-E9B94910E393}" styleName="Style moyen 2 - Accentuation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Style moyen 2 - Accentuation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1E4AEA4-8DFA-4A89-87EB-49C32662AFE0}" styleName="Style moyen 2 - Accentuatio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84E427A-3D55-4303-BF80-6455036E1DE7}" styleName="Style à thème 1 - Accentuation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441" autoAdjust="0"/>
    <p:restoredTop sz="94961" autoAdjust="0"/>
  </p:normalViewPr>
  <p:slideViewPr>
    <p:cSldViewPr snapToGrid="0">
      <p:cViewPr>
        <p:scale>
          <a:sx n="60" d="100"/>
          <a:sy n="60" d="100"/>
        </p:scale>
        <p:origin x="-1578" y="-84"/>
      </p:cViewPr>
      <p:guideLst>
        <p:guide orient="horz" pos="2160"/>
        <p:guide pos="2880"/>
      </p:guideLst>
    </p:cSldViewPr>
  </p:slideViewPr>
  <p:notesTextViewPr>
    <p:cViewPr>
      <p:scale>
        <a:sx n="1" d="1"/>
        <a:sy n="1" d="1"/>
      </p:scale>
      <p:origin x="0" y="0"/>
    </p:cViewPr>
  </p:notesTextViewPr>
  <p:sorterViewPr>
    <p:cViewPr>
      <p:scale>
        <a:sx n="66" d="100"/>
        <a:sy n="66" d="100"/>
      </p:scale>
      <p:origin x="0" y="4680"/>
    </p:cViewPr>
  </p:sorterViewPr>
  <p:notesViewPr>
    <p:cSldViewPr snapToGrid="0">
      <p:cViewPr varScale="1">
        <p:scale>
          <a:sx n="48" d="100"/>
          <a:sy n="48" d="100"/>
        </p:scale>
        <p:origin x="-2982" y="-102"/>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handoutMaster" Target="handoutMasters/handoutMaster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slide" Target="slides/slide117.xml"/><Relationship Id="rId126" Type="http://schemas.openxmlformats.org/officeDocument/2006/relationships/slide" Target="slides/slide125.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notesMaster" Target="notesMasters/notesMaster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theme" Target="theme/theme1.xml"/><Relationship Id="rId61" Type="http://schemas.openxmlformats.org/officeDocument/2006/relationships/slide" Target="slides/slide60.xml"/><Relationship Id="rId82" Type="http://schemas.openxmlformats.org/officeDocument/2006/relationships/slide" Target="slides/slide81.xml"/></Relationships>
</file>

<file path=ppt/charts/_rels/chart1.xml.rels><?xml version="1.0" encoding="UTF-8" standalone="yes"?>
<Relationships xmlns="http://schemas.openxmlformats.org/package/2006/relationships"><Relationship Id="rId1" Type="http://schemas.openxmlformats.org/officeDocument/2006/relationships/oleObject" Target="file:///\\lybia\d\marketing\Pr&#233;sentations%20TX\Donn&#233;es%20cl&#233;s%20chiffr&#233;es\Donn&#233;es%20chiffr&#233;es%20prez%20TX.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lybia\d\marketing\Pr&#233;sentations%20TX\Donn&#233;es%20cl&#233;s%20chiffr&#233;es\Donn&#233;es%20chiffr&#233;es%20prez%20TX.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lang val="fr-FR"/>
  <c:style val="28"/>
  <c:chart>
    <c:autoTitleDeleted val="1"/>
    <c:plotArea>
      <c:layout>
        <c:manualLayout>
          <c:layoutTarget val="inner"/>
          <c:xMode val="edge"/>
          <c:yMode val="edge"/>
          <c:x val="0.11405676939389198"/>
          <c:y val="0.12818783109947171"/>
          <c:w val="0.85028554243219789"/>
          <c:h val="0.70896031347749644"/>
        </c:manualLayout>
      </c:layout>
      <c:barChart>
        <c:barDir val="col"/>
        <c:grouping val="clustered"/>
        <c:ser>
          <c:idx val="0"/>
          <c:order val="0"/>
          <c:dLbls>
            <c:dLbl>
              <c:idx val="8"/>
              <c:layout>
                <c:manualLayout>
                  <c:x val="1.3888888888888957E-3"/>
                  <c:y val="1.4974889350896324E-2"/>
                </c:manualLayout>
              </c:layout>
              <c:dLblPos val="outEnd"/>
              <c:showVal val="1"/>
            </c:dLbl>
            <c:dLbl>
              <c:idx val="12"/>
              <c:layout/>
              <c:tx>
                <c:rich>
                  <a:bodyPr/>
                  <a:lstStyle/>
                  <a:p>
                    <a:pPr>
                      <a:defRPr sz="1000">
                        <a:solidFill>
                          <a:srgbClr val="FF3300"/>
                        </a:solidFill>
                      </a:defRPr>
                    </a:pPr>
                    <a:r>
                      <a:rPr lang="en-US" sz="1400" b="1" dirty="0">
                        <a:solidFill>
                          <a:srgbClr val="FF3300"/>
                        </a:solidFill>
                      </a:rPr>
                      <a:t>990 000</a:t>
                    </a:r>
                  </a:p>
                </c:rich>
              </c:tx>
              <c:spPr/>
              <c:dLblPos val="outEnd"/>
              <c:showVal val="1"/>
            </c:dLbl>
            <c:dLbl>
              <c:idx val="13"/>
              <c:layout>
                <c:manualLayout>
                  <c:x val="0"/>
                  <c:y val="-2.6954800831613401E-2"/>
                </c:manualLayout>
              </c:layout>
              <c:tx>
                <c:rich>
                  <a:bodyPr/>
                  <a:lstStyle/>
                  <a:p>
                    <a:r>
                      <a:rPr lang="en-US" sz="1400" b="1" dirty="0">
                        <a:solidFill>
                          <a:srgbClr val="FF3300"/>
                        </a:solidFill>
                      </a:rPr>
                      <a:t>1 133 000</a:t>
                    </a:r>
                  </a:p>
                </c:rich>
              </c:tx>
              <c:dLblPos val="outEnd"/>
              <c:showVal val="1"/>
            </c:dLbl>
            <c:txPr>
              <a:bodyPr/>
              <a:lstStyle/>
              <a:p>
                <a:pPr>
                  <a:defRPr sz="1000"/>
                </a:pPr>
                <a:endParaRPr lang="fr-FR"/>
              </a:p>
            </c:txPr>
            <c:dLblPos val="outEnd"/>
            <c:showVal val="1"/>
            <c:extLst>
              <c:ext xmlns:c15="http://schemas.microsoft.com/office/drawing/2012/chart" uri="{CE6537A1-D6FC-4f65-9D91-7224C49458BB}">
                <c15:showLeaderLines val="0"/>
              </c:ext>
            </c:extLst>
          </c:dLbls>
          <c:cat>
            <c:numRef>
              <c:f>'Passagers LC'!$B$2:$O$2</c:f>
              <c:numCache>
                <c:formatCode>General</c:formatCode>
                <c:ptCount val="14"/>
                <c:pt idx="0">
                  <c:v>2004</c:v>
                </c:pt>
                <c:pt idx="1">
                  <c:v>2005</c:v>
                </c:pt>
                <c:pt idx="2">
                  <c:v>2006</c:v>
                </c:pt>
                <c:pt idx="3">
                  <c:v>2007</c:v>
                </c:pt>
                <c:pt idx="4">
                  <c:v>2008</c:v>
                </c:pt>
                <c:pt idx="5">
                  <c:v>2009</c:v>
                </c:pt>
                <c:pt idx="6">
                  <c:v>2010</c:v>
                </c:pt>
                <c:pt idx="7">
                  <c:v>2011</c:v>
                </c:pt>
                <c:pt idx="8">
                  <c:v>2012</c:v>
                </c:pt>
                <c:pt idx="9">
                  <c:v>2013</c:v>
                </c:pt>
                <c:pt idx="10">
                  <c:v>2014</c:v>
                </c:pt>
                <c:pt idx="11">
                  <c:v>2015</c:v>
                </c:pt>
                <c:pt idx="12">
                  <c:v>2016</c:v>
                </c:pt>
                <c:pt idx="13">
                  <c:v>2017</c:v>
                </c:pt>
              </c:numCache>
            </c:numRef>
          </c:cat>
          <c:val>
            <c:numRef>
              <c:f>'Passagers LC'!$B$3:$O$3</c:f>
              <c:numCache>
                <c:formatCode>#,##0</c:formatCode>
                <c:ptCount val="14"/>
                <c:pt idx="0">
                  <c:v>268451</c:v>
                </c:pt>
                <c:pt idx="1">
                  <c:v>323602</c:v>
                </c:pt>
                <c:pt idx="2">
                  <c:v>415897</c:v>
                </c:pt>
                <c:pt idx="3">
                  <c:v>513522</c:v>
                </c:pt>
                <c:pt idx="4">
                  <c:v>519323</c:v>
                </c:pt>
                <c:pt idx="5">
                  <c:v>601557</c:v>
                </c:pt>
                <c:pt idx="6">
                  <c:v>655987</c:v>
                </c:pt>
                <c:pt idx="7">
                  <c:v>690000</c:v>
                </c:pt>
                <c:pt idx="8">
                  <c:v>750000</c:v>
                </c:pt>
                <c:pt idx="9">
                  <c:v>840300</c:v>
                </c:pt>
                <c:pt idx="10">
                  <c:v>860000</c:v>
                </c:pt>
                <c:pt idx="11">
                  <c:v>905000</c:v>
                </c:pt>
                <c:pt idx="12">
                  <c:v>990000</c:v>
                </c:pt>
                <c:pt idx="13">
                  <c:v>1133000</c:v>
                </c:pt>
              </c:numCache>
            </c:numRef>
          </c:val>
        </c:ser>
        <c:axId val="77503488"/>
        <c:axId val="47895296"/>
      </c:barChart>
      <c:catAx>
        <c:axId val="77503488"/>
        <c:scaling>
          <c:orientation val="minMax"/>
        </c:scaling>
        <c:axPos val="b"/>
        <c:numFmt formatCode="General" sourceLinked="1"/>
        <c:tickLblPos val="nextTo"/>
        <c:txPr>
          <a:bodyPr/>
          <a:lstStyle/>
          <a:p>
            <a:pPr>
              <a:defRPr sz="1200"/>
            </a:pPr>
            <a:endParaRPr lang="fr-FR"/>
          </a:p>
        </c:txPr>
        <c:crossAx val="47895296"/>
        <c:crosses val="autoZero"/>
        <c:auto val="1"/>
        <c:lblAlgn val="ctr"/>
        <c:lblOffset val="100"/>
      </c:catAx>
      <c:valAx>
        <c:axId val="47895296"/>
        <c:scaling>
          <c:orientation val="minMax"/>
        </c:scaling>
        <c:axPos val="l"/>
        <c:majorGridlines/>
        <c:numFmt formatCode="#,##0" sourceLinked="1"/>
        <c:tickLblPos val="nextTo"/>
        <c:txPr>
          <a:bodyPr/>
          <a:lstStyle/>
          <a:p>
            <a:pPr>
              <a:defRPr sz="1600"/>
            </a:pPr>
            <a:endParaRPr lang="fr-FR"/>
          </a:p>
        </c:txPr>
        <c:crossAx val="77503488"/>
        <c:crosses val="autoZero"/>
        <c:crossBetween val="between"/>
      </c:valAx>
    </c:plotArea>
    <c:plotVisOnly val="1"/>
    <c:dispBlanksAs val="gap"/>
  </c:chart>
  <c:txPr>
    <a:bodyPr/>
    <a:lstStyle/>
    <a:p>
      <a:pPr>
        <a:defRPr sz="1800">
          <a:solidFill>
            <a:srgbClr val="002060"/>
          </a:solidFill>
          <a:latin typeface="Ubuntu"/>
        </a:defRPr>
      </a:pPr>
      <a:endParaRPr lang="fr-FR"/>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fr-FR"/>
  <c:style val="12"/>
  <c:chart>
    <c:autoTitleDeleted val="1"/>
    <c:plotArea>
      <c:layout/>
      <c:barChart>
        <c:barDir val="col"/>
        <c:grouping val="clustered"/>
        <c:ser>
          <c:idx val="0"/>
          <c:order val="0"/>
          <c:tx>
            <c:strRef>
              <c:f>'PDM Paris-Antilles'!$A$3</c:f>
              <c:strCache>
                <c:ptCount val="1"/>
                <c:pt idx="0">
                  <c:v>Air Caraïbes</c:v>
                </c:pt>
              </c:strCache>
            </c:strRef>
          </c:tx>
          <c:dLbls>
            <c:dLbl>
              <c:idx val="12"/>
              <c:spPr/>
              <c:txPr>
                <a:bodyPr/>
                <a:lstStyle/>
                <a:p>
                  <a:pPr>
                    <a:defRPr sz="1800" b="1">
                      <a:solidFill>
                        <a:srgbClr val="FF3300"/>
                      </a:solidFill>
                    </a:defRPr>
                  </a:pPr>
                  <a:endParaRPr lang="fr-FR"/>
                </a:p>
              </c:txPr>
            </c:dLbl>
            <c:dLbl>
              <c:idx val="13"/>
              <c:spPr/>
              <c:txPr>
                <a:bodyPr/>
                <a:lstStyle/>
                <a:p>
                  <a:pPr>
                    <a:defRPr sz="1800" b="1">
                      <a:solidFill>
                        <a:srgbClr val="FF3300"/>
                      </a:solidFill>
                    </a:defRPr>
                  </a:pPr>
                  <a:endParaRPr lang="fr-FR"/>
                </a:p>
              </c:txPr>
            </c:dLbl>
            <c:txPr>
              <a:bodyPr/>
              <a:lstStyle/>
              <a:p>
                <a:pPr>
                  <a:defRPr sz="1600"/>
                </a:pPr>
                <a:endParaRPr lang="fr-FR"/>
              </a:p>
            </c:txPr>
            <c:showVal val="1"/>
            <c:extLst>
              <c:ext xmlns:c15="http://schemas.microsoft.com/office/drawing/2012/chart" uri="{CE6537A1-D6FC-4f65-9D91-7224C49458BB}">
                <c15:showLeaderLines val="0"/>
              </c:ext>
            </c:extLst>
          </c:dLbls>
          <c:cat>
            <c:numRef>
              <c:f>'PDM Paris-Antilles'!$B$2:$O$2</c:f>
              <c:numCache>
                <c:formatCode>General</c:formatCode>
                <c:ptCount val="14"/>
                <c:pt idx="0">
                  <c:v>2004</c:v>
                </c:pt>
                <c:pt idx="1">
                  <c:v>2005</c:v>
                </c:pt>
                <c:pt idx="2">
                  <c:v>2006</c:v>
                </c:pt>
                <c:pt idx="3">
                  <c:v>2007</c:v>
                </c:pt>
                <c:pt idx="4">
                  <c:v>2008</c:v>
                </c:pt>
                <c:pt idx="5">
                  <c:v>2009</c:v>
                </c:pt>
                <c:pt idx="6">
                  <c:v>2010</c:v>
                </c:pt>
                <c:pt idx="7">
                  <c:v>2011</c:v>
                </c:pt>
                <c:pt idx="8">
                  <c:v>2012</c:v>
                </c:pt>
                <c:pt idx="9">
                  <c:v>2013</c:v>
                </c:pt>
                <c:pt idx="10">
                  <c:v>2014</c:v>
                </c:pt>
                <c:pt idx="11">
                  <c:v>2015</c:v>
                </c:pt>
                <c:pt idx="12">
                  <c:v>2016</c:v>
                </c:pt>
                <c:pt idx="13">
                  <c:v>2017</c:v>
                </c:pt>
              </c:numCache>
            </c:numRef>
          </c:cat>
          <c:val>
            <c:numRef>
              <c:f>'PDM Paris-Antilles'!$B$3:$O$3</c:f>
              <c:numCache>
                <c:formatCode>0%</c:formatCode>
                <c:ptCount val="14"/>
                <c:pt idx="0">
                  <c:v>0.14000000000000001</c:v>
                </c:pt>
                <c:pt idx="1">
                  <c:v>0.17</c:v>
                </c:pt>
                <c:pt idx="2">
                  <c:v>0.21000000000000021</c:v>
                </c:pt>
                <c:pt idx="3">
                  <c:v>0.24000000000000021</c:v>
                </c:pt>
                <c:pt idx="4">
                  <c:v>0.25</c:v>
                </c:pt>
                <c:pt idx="5">
                  <c:v>0.27</c:v>
                </c:pt>
                <c:pt idx="6">
                  <c:v>0.27</c:v>
                </c:pt>
                <c:pt idx="7">
                  <c:v>0.27</c:v>
                </c:pt>
                <c:pt idx="8">
                  <c:v>0.27500000000000002</c:v>
                </c:pt>
                <c:pt idx="9">
                  <c:v>0.29000000000000031</c:v>
                </c:pt>
                <c:pt idx="10">
                  <c:v>0.30000000000000032</c:v>
                </c:pt>
                <c:pt idx="11">
                  <c:v>0.32000000000000095</c:v>
                </c:pt>
                <c:pt idx="12">
                  <c:v>0.33000000000000107</c:v>
                </c:pt>
                <c:pt idx="13">
                  <c:v>0.35000000000000031</c:v>
                </c:pt>
              </c:numCache>
            </c:numRef>
          </c:val>
        </c:ser>
        <c:axId val="76305920"/>
        <c:axId val="76307456"/>
      </c:barChart>
      <c:catAx>
        <c:axId val="76305920"/>
        <c:scaling>
          <c:orientation val="minMax"/>
        </c:scaling>
        <c:axPos val="b"/>
        <c:numFmt formatCode="General" sourceLinked="1"/>
        <c:tickLblPos val="nextTo"/>
        <c:txPr>
          <a:bodyPr/>
          <a:lstStyle/>
          <a:p>
            <a:pPr>
              <a:defRPr sz="1200"/>
            </a:pPr>
            <a:endParaRPr lang="fr-FR"/>
          </a:p>
        </c:txPr>
        <c:crossAx val="76307456"/>
        <c:crosses val="autoZero"/>
        <c:auto val="1"/>
        <c:lblAlgn val="ctr"/>
        <c:lblOffset val="100"/>
      </c:catAx>
      <c:valAx>
        <c:axId val="76307456"/>
        <c:scaling>
          <c:orientation val="minMax"/>
        </c:scaling>
        <c:axPos val="l"/>
        <c:numFmt formatCode="0%" sourceLinked="1"/>
        <c:tickLblPos val="nextTo"/>
        <c:crossAx val="76305920"/>
        <c:crosses val="autoZero"/>
        <c:crossBetween val="between"/>
      </c:valAx>
    </c:plotArea>
    <c:plotVisOnly val="1"/>
    <c:dispBlanksAs val="gap"/>
  </c:chart>
  <c:txPr>
    <a:bodyPr/>
    <a:lstStyle/>
    <a:p>
      <a:pPr>
        <a:defRPr sz="1800">
          <a:solidFill>
            <a:srgbClr val="002060"/>
          </a:solidFill>
          <a:latin typeface="Ubuntu"/>
        </a:defRPr>
      </a:pPr>
      <a:endParaRPr lang="fr-FR"/>
    </a:p>
  </c:txPr>
  <c:externalData r:id="rId1"/>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43C047A-AAC1-48DA-ABA2-1CF23E3D2A25}" type="datetimeFigureOut">
              <a:rPr lang="fr-FR" smtClean="0"/>
              <a:pPr/>
              <a:t>02/03/2018</a:t>
            </a:fld>
            <a:endParaRPr lang="fr-FR"/>
          </a:p>
        </p:txBody>
      </p:sp>
      <p:sp>
        <p:nvSpPr>
          <p:cNvPr id="4" name="Espace réservé du pied de page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14AD2BF-0750-4076-97C0-C413BAA9750C}" type="slidenum">
              <a:rPr lang="fr-FR" smtClean="0"/>
              <a:pPr/>
              <a:t>‹N°›</a:t>
            </a:fld>
            <a:endParaRPr lang="fr-F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4142C7B-8A96-48B2-A705-DC8B9182A065}" type="datetimeFigureOut">
              <a:rPr lang="fr-FR" smtClean="0"/>
              <a:pPr/>
              <a:t>02/03/2018</a:t>
            </a:fld>
            <a:endParaRPr lang="fr-FR"/>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5F745BB-957B-4627-ABEF-03D32FB191E7}" type="slidenum">
              <a:rPr lang="fr-FR" smtClean="0"/>
              <a:pPr/>
              <a:t>‹N°›</a:t>
            </a:fld>
            <a:endParaRPr lang="fr-F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85F745BB-957B-4627-ABEF-03D32FB191E7}" type="slidenum">
              <a:rPr lang="fr-FR" smtClean="0"/>
              <a:pPr/>
              <a:t>8</a:t>
            </a:fld>
            <a:endParaRPr lang="fr-F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A9656E0A-A9FB-479C-90AA-C75B41CFDF1B}" type="slidenum">
              <a:rPr lang="fr-FR" smtClean="0"/>
              <a:pPr/>
              <a:t>32</a:t>
            </a:fld>
            <a:endParaRPr lang="fr-FR"/>
          </a:p>
        </p:txBody>
      </p:sp>
    </p:spTree>
    <p:extLst>
      <p:ext uri="{BB962C8B-B14F-4D97-AF65-F5344CB8AC3E}">
        <p14:creationId xmlns="" xmlns:p14="http://schemas.microsoft.com/office/powerpoint/2010/main" val="13644672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A9656E0A-A9FB-479C-90AA-C75B41CFDF1B}" type="slidenum">
              <a:rPr lang="fr-FR" smtClean="0"/>
              <a:pPr/>
              <a:t>33</a:t>
            </a:fld>
            <a:endParaRPr lang="fr-FR"/>
          </a:p>
        </p:txBody>
      </p:sp>
    </p:spTree>
    <p:extLst>
      <p:ext uri="{BB962C8B-B14F-4D97-AF65-F5344CB8AC3E}">
        <p14:creationId xmlns="" xmlns:p14="http://schemas.microsoft.com/office/powerpoint/2010/main" val="13644672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A9656E0A-A9FB-479C-90AA-C75B41CFDF1B}" type="slidenum">
              <a:rPr lang="fr-FR" smtClean="0"/>
              <a:pPr/>
              <a:t>34</a:t>
            </a:fld>
            <a:endParaRPr lang="fr-FR"/>
          </a:p>
        </p:txBody>
      </p:sp>
    </p:spTree>
    <p:extLst>
      <p:ext uri="{BB962C8B-B14F-4D97-AF65-F5344CB8AC3E}">
        <p14:creationId xmlns:p14="http://schemas.microsoft.com/office/powerpoint/2010/main" xmlns="" val="13644672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A9656E0A-A9FB-479C-90AA-C75B41CFDF1B}" type="slidenum">
              <a:rPr lang="fr-FR" smtClean="0"/>
              <a:pPr/>
              <a:t>35</a:t>
            </a:fld>
            <a:endParaRPr lang="fr-FR"/>
          </a:p>
        </p:txBody>
      </p:sp>
    </p:spTree>
    <p:extLst>
      <p:ext uri="{BB962C8B-B14F-4D97-AF65-F5344CB8AC3E}">
        <p14:creationId xmlns="" xmlns:p14="http://schemas.microsoft.com/office/powerpoint/2010/main" val="13644672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2ABEE547-41FA-46D8-9FD6-89EB2F7797F8}" type="datetimeFigureOut">
              <a:rPr lang="es-DO" smtClean="0"/>
              <a:pPr/>
              <a:t>02/03/2018</a:t>
            </a:fld>
            <a:endParaRPr lang="es-DO"/>
          </a:p>
        </p:txBody>
      </p:sp>
      <p:sp>
        <p:nvSpPr>
          <p:cNvPr id="5" name="Footer Placeholder 4"/>
          <p:cNvSpPr>
            <a:spLocks noGrp="1"/>
          </p:cNvSpPr>
          <p:nvPr>
            <p:ph type="ftr" sz="quarter" idx="11"/>
          </p:nvPr>
        </p:nvSpPr>
        <p:spPr/>
        <p:txBody>
          <a:bodyPr/>
          <a:lstStyle/>
          <a:p>
            <a:endParaRPr lang="es-DO"/>
          </a:p>
        </p:txBody>
      </p:sp>
      <p:sp>
        <p:nvSpPr>
          <p:cNvPr id="6" name="Slide Number Placeholder 5"/>
          <p:cNvSpPr>
            <a:spLocks noGrp="1"/>
          </p:cNvSpPr>
          <p:nvPr>
            <p:ph type="sldNum" sz="quarter" idx="12"/>
          </p:nvPr>
        </p:nvSpPr>
        <p:spPr/>
        <p:txBody>
          <a:bodyPr/>
          <a:lstStyle/>
          <a:p>
            <a:fld id="{8B5B2ED0-7B5E-4437-9FFF-13E0FBDDE354}" type="slidenum">
              <a:rPr lang="es-DO" smtClean="0"/>
              <a:pPr/>
              <a:t>‹N°›</a:t>
            </a:fld>
            <a:endParaRPr lang="es-DO"/>
          </a:p>
        </p:txBody>
      </p:sp>
    </p:spTree>
    <p:extLst>
      <p:ext uri="{BB962C8B-B14F-4D97-AF65-F5344CB8AC3E}">
        <p14:creationId xmlns:p14="http://schemas.microsoft.com/office/powerpoint/2010/main" xmlns="" val="11127614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ABEE547-41FA-46D8-9FD6-89EB2F7797F8}" type="datetimeFigureOut">
              <a:rPr lang="es-DO" smtClean="0"/>
              <a:pPr/>
              <a:t>02/03/2018</a:t>
            </a:fld>
            <a:endParaRPr lang="es-DO"/>
          </a:p>
        </p:txBody>
      </p:sp>
      <p:sp>
        <p:nvSpPr>
          <p:cNvPr id="5" name="Footer Placeholder 4"/>
          <p:cNvSpPr>
            <a:spLocks noGrp="1"/>
          </p:cNvSpPr>
          <p:nvPr>
            <p:ph type="ftr" sz="quarter" idx="11"/>
          </p:nvPr>
        </p:nvSpPr>
        <p:spPr/>
        <p:txBody>
          <a:bodyPr/>
          <a:lstStyle/>
          <a:p>
            <a:endParaRPr lang="es-DO"/>
          </a:p>
        </p:txBody>
      </p:sp>
      <p:sp>
        <p:nvSpPr>
          <p:cNvPr id="6" name="Slide Number Placeholder 5"/>
          <p:cNvSpPr>
            <a:spLocks noGrp="1"/>
          </p:cNvSpPr>
          <p:nvPr>
            <p:ph type="sldNum" sz="quarter" idx="12"/>
          </p:nvPr>
        </p:nvSpPr>
        <p:spPr/>
        <p:txBody>
          <a:bodyPr/>
          <a:lstStyle/>
          <a:p>
            <a:fld id="{8B5B2ED0-7B5E-4437-9FFF-13E0FBDDE354}" type="slidenum">
              <a:rPr lang="es-DO" smtClean="0"/>
              <a:pPr/>
              <a:t>‹N°›</a:t>
            </a:fld>
            <a:endParaRPr lang="es-DO"/>
          </a:p>
        </p:txBody>
      </p:sp>
    </p:spTree>
    <p:extLst>
      <p:ext uri="{BB962C8B-B14F-4D97-AF65-F5344CB8AC3E}">
        <p14:creationId xmlns:p14="http://schemas.microsoft.com/office/powerpoint/2010/main" xmlns="" val="3215396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ABEE547-41FA-46D8-9FD6-89EB2F7797F8}" type="datetimeFigureOut">
              <a:rPr lang="es-DO" smtClean="0"/>
              <a:pPr/>
              <a:t>02/03/2018</a:t>
            </a:fld>
            <a:endParaRPr lang="es-DO"/>
          </a:p>
        </p:txBody>
      </p:sp>
      <p:sp>
        <p:nvSpPr>
          <p:cNvPr id="5" name="Footer Placeholder 4"/>
          <p:cNvSpPr>
            <a:spLocks noGrp="1"/>
          </p:cNvSpPr>
          <p:nvPr>
            <p:ph type="ftr" sz="quarter" idx="11"/>
          </p:nvPr>
        </p:nvSpPr>
        <p:spPr/>
        <p:txBody>
          <a:bodyPr/>
          <a:lstStyle/>
          <a:p>
            <a:endParaRPr lang="es-DO"/>
          </a:p>
        </p:txBody>
      </p:sp>
      <p:sp>
        <p:nvSpPr>
          <p:cNvPr id="6" name="Slide Number Placeholder 5"/>
          <p:cNvSpPr>
            <a:spLocks noGrp="1"/>
          </p:cNvSpPr>
          <p:nvPr>
            <p:ph type="sldNum" sz="quarter" idx="12"/>
          </p:nvPr>
        </p:nvSpPr>
        <p:spPr/>
        <p:txBody>
          <a:bodyPr/>
          <a:lstStyle/>
          <a:p>
            <a:fld id="{8B5B2ED0-7B5E-4437-9FFF-13E0FBDDE354}" type="slidenum">
              <a:rPr lang="es-DO" smtClean="0"/>
              <a:pPr/>
              <a:t>‹N°›</a:t>
            </a:fld>
            <a:endParaRPr lang="es-DO"/>
          </a:p>
        </p:txBody>
      </p:sp>
    </p:spTree>
    <p:extLst>
      <p:ext uri="{BB962C8B-B14F-4D97-AF65-F5344CB8AC3E}">
        <p14:creationId xmlns:p14="http://schemas.microsoft.com/office/powerpoint/2010/main" xmlns="" val="35385137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ABEE547-41FA-46D8-9FD6-89EB2F7797F8}" type="datetimeFigureOut">
              <a:rPr lang="es-DO" smtClean="0"/>
              <a:pPr/>
              <a:t>02/03/2018</a:t>
            </a:fld>
            <a:endParaRPr lang="es-DO"/>
          </a:p>
        </p:txBody>
      </p:sp>
      <p:sp>
        <p:nvSpPr>
          <p:cNvPr id="5" name="Footer Placeholder 4"/>
          <p:cNvSpPr>
            <a:spLocks noGrp="1"/>
          </p:cNvSpPr>
          <p:nvPr>
            <p:ph type="ftr" sz="quarter" idx="11"/>
          </p:nvPr>
        </p:nvSpPr>
        <p:spPr/>
        <p:txBody>
          <a:bodyPr/>
          <a:lstStyle/>
          <a:p>
            <a:endParaRPr lang="es-DO"/>
          </a:p>
        </p:txBody>
      </p:sp>
      <p:sp>
        <p:nvSpPr>
          <p:cNvPr id="6" name="Slide Number Placeholder 5"/>
          <p:cNvSpPr>
            <a:spLocks noGrp="1"/>
          </p:cNvSpPr>
          <p:nvPr>
            <p:ph type="sldNum" sz="quarter" idx="12"/>
          </p:nvPr>
        </p:nvSpPr>
        <p:spPr/>
        <p:txBody>
          <a:bodyPr/>
          <a:lstStyle/>
          <a:p>
            <a:fld id="{8B5B2ED0-7B5E-4437-9FFF-13E0FBDDE354}" type="slidenum">
              <a:rPr lang="es-DO" smtClean="0"/>
              <a:pPr/>
              <a:t>‹N°›</a:t>
            </a:fld>
            <a:endParaRPr lang="es-DO"/>
          </a:p>
        </p:txBody>
      </p:sp>
    </p:spTree>
    <p:extLst>
      <p:ext uri="{BB962C8B-B14F-4D97-AF65-F5344CB8AC3E}">
        <p14:creationId xmlns:p14="http://schemas.microsoft.com/office/powerpoint/2010/main" xmlns="" val="21333464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ABEE547-41FA-46D8-9FD6-89EB2F7797F8}" type="datetimeFigureOut">
              <a:rPr lang="es-DO" smtClean="0"/>
              <a:pPr/>
              <a:t>02/03/2018</a:t>
            </a:fld>
            <a:endParaRPr lang="es-DO"/>
          </a:p>
        </p:txBody>
      </p:sp>
      <p:sp>
        <p:nvSpPr>
          <p:cNvPr id="5" name="Footer Placeholder 4"/>
          <p:cNvSpPr>
            <a:spLocks noGrp="1"/>
          </p:cNvSpPr>
          <p:nvPr>
            <p:ph type="ftr" sz="quarter" idx="11"/>
          </p:nvPr>
        </p:nvSpPr>
        <p:spPr/>
        <p:txBody>
          <a:bodyPr/>
          <a:lstStyle/>
          <a:p>
            <a:endParaRPr lang="es-DO"/>
          </a:p>
        </p:txBody>
      </p:sp>
      <p:sp>
        <p:nvSpPr>
          <p:cNvPr id="6" name="Slide Number Placeholder 5"/>
          <p:cNvSpPr>
            <a:spLocks noGrp="1"/>
          </p:cNvSpPr>
          <p:nvPr>
            <p:ph type="sldNum" sz="quarter" idx="12"/>
          </p:nvPr>
        </p:nvSpPr>
        <p:spPr/>
        <p:txBody>
          <a:bodyPr/>
          <a:lstStyle/>
          <a:p>
            <a:fld id="{8B5B2ED0-7B5E-4437-9FFF-13E0FBDDE354}" type="slidenum">
              <a:rPr lang="es-DO" smtClean="0"/>
              <a:pPr/>
              <a:t>‹N°›</a:t>
            </a:fld>
            <a:endParaRPr lang="es-DO"/>
          </a:p>
        </p:txBody>
      </p:sp>
    </p:spTree>
    <p:extLst>
      <p:ext uri="{BB962C8B-B14F-4D97-AF65-F5344CB8AC3E}">
        <p14:creationId xmlns:p14="http://schemas.microsoft.com/office/powerpoint/2010/main" xmlns="" val="39640739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2ABEE547-41FA-46D8-9FD6-89EB2F7797F8}" type="datetimeFigureOut">
              <a:rPr lang="es-DO" smtClean="0"/>
              <a:pPr/>
              <a:t>02/03/2018</a:t>
            </a:fld>
            <a:endParaRPr lang="es-DO"/>
          </a:p>
        </p:txBody>
      </p:sp>
      <p:sp>
        <p:nvSpPr>
          <p:cNvPr id="6" name="Footer Placeholder 5"/>
          <p:cNvSpPr>
            <a:spLocks noGrp="1"/>
          </p:cNvSpPr>
          <p:nvPr>
            <p:ph type="ftr" sz="quarter" idx="11"/>
          </p:nvPr>
        </p:nvSpPr>
        <p:spPr/>
        <p:txBody>
          <a:bodyPr/>
          <a:lstStyle/>
          <a:p>
            <a:endParaRPr lang="es-DO"/>
          </a:p>
        </p:txBody>
      </p:sp>
      <p:sp>
        <p:nvSpPr>
          <p:cNvPr id="7" name="Slide Number Placeholder 6"/>
          <p:cNvSpPr>
            <a:spLocks noGrp="1"/>
          </p:cNvSpPr>
          <p:nvPr>
            <p:ph type="sldNum" sz="quarter" idx="12"/>
          </p:nvPr>
        </p:nvSpPr>
        <p:spPr/>
        <p:txBody>
          <a:bodyPr/>
          <a:lstStyle/>
          <a:p>
            <a:fld id="{8B5B2ED0-7B5E-4437-9FFF-13E0FBDDE354}" type="slidenum">
              <a:rPr lang="es-DO" smtClean="0"/>
              <a:pPr/>
              <a:t>‹N°›</a:t>
            </a:fld>
            <a:endParaRPr lang="es-DO"/>
          </a:p>
        </p:txBody>
      </p:sp>
    </p:spTree>
    <p:extLst>
      <p:ext uri="{BB962C8B-B14F-4D97-AF65-F5344CB8AC3E}">
        <p14:creationId xmlns:p14="http://schemas.microsoft.com/office/powerpoint/2010/main" xmlns="" val="7378990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2ABEE547-41FA-46D8-9FD6-89EB2F7797F8}" type="datetimeFigureOut">
              <a:rPr lang="es-DO" smtClean="0"/>
              <a:pPr/>
              <a:t>02/03/2018</a:t>
            </a:fld>
            <a:endParaRPr lang="es-DO"/>
          </a:p>
        </p:txBody>
      </p:sp>
      <p:sp>
        <p:nvSpPr>
          <p:cNvPr id="8" name="Footer Placeholder 7"/>
          <p:cNvSpPr>
            <a:spLocks noGrp="1"/>
          </p:cNvSpPr>
          <p:nvPr>
            <p:ph type="ftr" sz="quarter" idx="11"/>
          </p:nvPr>
        </p:nvSpPr>
        <p:spPr/>
        <p:txBody>
          <a:bodyPr/>
          <a:lstStyle/>
          <a:p>
            <a:endParaRPr lang="es-DO"/>
          </a:p>
        </p:txBody>
      </p:sp>
      <p:sp>
        <p:nvSpPr>
          <p:cNvPr id="9" name="Slide Number Placeholder 8"/>
          <p:cNvSpPr>
            <a:spLocks noGrp="1"/>
          </p:cNvSpPr>
          <p:nvPr>
            <p:ph type="sldNum" sz="quarter" idx="12"/>
          </p:nvPr>
        </p:nvSpPr>
        <p:spPr/>
        <p:txBody>
          <a:bodyPr/>
          <a:lstStyle/>
          <a:p>
            <a:fld id="{8B5B2ED0-7B5E-4437-9FFF-13E0FBDDE354}" type="slidenum">
              <a:rPr lang="es-DO" smtClean="0"/>
              <a:pPr/>
              <a:t>‹N°›</a:t>
            </a:fld>
            <a:endParaRPr lang="es-DO"/>
          </a:p>
        </p:txBody>
      </p:sp>
    </p:spTree>
    <p:extLst>
      <p:ext uri="{BB962C8B-B14F-4D97-AF65-F5344CB8AC3E}">
        <p14:creationId xmlns:p14="http://schemas.microsoft.com/office/powerpoint/2010/main" xmlns="" val="16474890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2ABEE547-41FA-46D8-9FD6-89EB2F7797F8}" type="datetimeFigureOut">
              <a:rPr lang="es-DO" smtClean="0"/>
              <a:pPr/>
              <a:t>02/03/2018</a:t>
            </a:fld>
            <a:endParaRPr lang="es-DO"/>
          </a:p>
        </p:txBody>
      </p:sp>
      <p:sp>
        <p:nvSpPr>
          <p:cNvPr id="4" name="Footer Placeholder 3"/>
          <p:cNvSpPr>
            <a:spLocks noGrp="1"/>
          </p:cNvSpPr>
          <p:nvPr>
            <p:ph type="ftr" sz="quarter" idx="11"/>
          </p:nvPr>
        </p:nvSpPr>
        <p:spPr/>
        <p:txBody>
          <a:bodyPr/>
          <a:lstStyle/>
          <a:p>
            <a:endParaRPr lang="es-DO"/>
          </a:p>
        </p:txBody>
      </p:sp>
      <p:sp>
        <p:nvSpPr>
          <p:cNvPr id="5" name="Slide Number Placeholder 4"/>
          <p:cNvSpPr>
            <a:spLocks noGrp="1"/>
          </p:cNvSpPr>
          <p:nvPr>
            <p:ph type="sldNum" sz="quarter" idx="12"/>
          </p:nvPr>
        </p:nvSpPr>
        <p:spPr/>
        <p:txBody>
          <a:bodyPr/>
          <a:lstStyle/>
          <a:p>
            <a:fld id="{8B5B2ED0-7B5E-4437-9FFF-13E0FBDDE354}" type="slidenum">
              <a:rPr lang="es-DO" smtClean="0"/>
              <a:pPr/>
              <a:t>‹N°›</a:t>
            </a:fld>
            <a:endParaRPr lang="es-DO"/>
          </a:p>
        </p:txBody>
      </p:sp>
    </p:spTree>
    <p:extLst>
      <p:ext uri="{BB962C8B-B14F-4D97-AF65-F5344CB8AC3E}">
        <p14:creationId xmlns:p14="http://schemas.microsoft.com/office/powerpoint/2010/main" xmlns="" val="31231140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ABEE547-41FA-46D8-9FD6-89EB2F7797F8}" type="datetimeFigureOut">
              <a:rPr lang="es-DO" smtClean="0"/>
              <a:pPr/>
              <a:t>02/03/2018</a:t>
            </a:fld>
            <a:endParaRPr lang="es-DO"/>
          </a:p>
        </p:txBody>
      </p:sp>
      <p:sp>
        <p:nvSpPr>
          <p:cNvPr id="3" name="Footer Placeholder 2"/>
          <p:cNvSpPr>
            <a:spLocks noGrp="1"/>
          </p:cNvSpPr>
          <p:nvPr>
            <p:ph type="ftr" sz="quarter" idx="11"/>
          </p:nvPr>
        </p:nvSpPr>
        <p:spPr/>
        <p:txBody>
          <a:bodyPr/>
          <a:lstStyle/>
          <a:p>
            <a:endParaRPr lang="es-DO"/>
          </a:p>
        </p:txBody>
      </p:sp>
      <p:sp>
        <p:nvSpPr>
          <p:cNvPr id="4" name="Slide Number Placeholder 3"/>
          <p:cNvSpPr>
            <a:spLocks noGrp="1"/>
          </p:cNvSpPr>
          <p:nvPr>
            <p:ph type="sldNum" sz="quarter" idx="12"/>
          </p:nvPr>
        </p:nvSpPr>
        <p:spPr/>
        <p:txBody>
          <a:bodyPr/>
          <a:lstStyle/>
          <a:p>
            <a:fld id="{8B5B2ED0-7B5E-4437-9FFF-13E0FBDDE354}" type="slidenum">
              <a:rPr lang="es-DO" smtClean="0"/>
              <a:pPr/>
              <a:t>‹N°›</a:t>
            </a:fld>
            <a:endParaRPr lang="es-DO"/>
          </a:p>
        </p:txBody>
      </p:sp>
    </p:spTree>
    <p:extLst>
      <p:ext uri="{BB962C8B-B14F-4D97-AF65-F5344CB8AC3E}">
        <p14:creationId xmlns:p14="http://schemas.microsoft.com/office/powerpoint/2010/main" xmlns="" val="15500118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ABEE547-41FA-46D8-9FD6-89EB2F7797F8}" type="datetimeFigureOut">
              <a:rPr lang="es-DO" smtClean="0"/>
              <a:pPr/>
              <a:t>02/03/2018</a:t>
            </a:fld>
            <a:endParaRPr lang="es-DO"/>
          </a:p>
        </p:txBody>
      </p:sp>
      <p:sp>
        <p:nvSpPr>
          <p:cNvPr id="6" name="Footer Placeholder 5"/>
          <p:cNvSpPr>
            <a:spLocks noGrp="1"/>
          </p:cNvSpPr>
          <p:nvPr>
            <p:ph type="ftr" sz="quarter" idx="11"/>
          </p:nvPr>
        </p:nvSpPr>
        <p:spPr/>
        <p:txBody>
          <a:bodyPr/>
          <a:lstStyle/>
          <a:p>
            <a:endParaRPr lang="es-DO"/>
          </a:p>
        </p:txBody>
      </p:sp>
      <p:sp>
        <p:nvSpPr>
          <p:cNvPr id="7" name="Slide Number Placeholder 6"/>
          <p:cNvSpPr>
            <a:spLocks noGrp="1"/>
          </p:cNvSpPr>
          <p:nvPr>
            <p:ph type="sldNum" sz="quarter" idx="12"/>
          </p:nvPr>
        </p:nvSpPr>
        <p:spPr/>
        <p:txBody>
          <a:bodyPr/>
          <a:lstStyle/>
          <a:p>
            <a:fld id="{8B5B2ED0-7B5E-4437-9FFF-13E0FBDDE354}" type="slidenum">
              <a:rPr lang="es-DO" smtClean="0"/>
              <a:pPr/>
              <a:t>‹N°›</a:t>
            </a:fld>
            <a:endParaRPr lang="es-DO"/>
          </a:p>
        </p:txBody>
      </p:sp>
    </p:spTree>
    <p:extLst>
      <p:ext uri="{BB962C8B-B14F-4D97-AF65-F5344CB8AC3E}">
        <p14:creationId xmlns:p14="http://schemas.microsoft.com/office/powerpoint/2010/main" xmlns="" val="17994062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ABEE547-41FA-46D8-9FD6-89EB2F7797F8}" type="datetimeFigureOut">
              <a:rPr lang="es-DO" smtClean="0"/>
              <a:pPr/>
              <a:t>02/03/2018</a:t>
            </a:fld>
            <a:endParaRPr lang="es-DO"/>
          </a:p>
        </p:txBody>
      </p:sp>
      <p:sp>
        <p:nvSpPr>
          <p:cNvPr id="6" name="Footer Placeholder 5"/>
          <p:cNvSpPr>
            <a:spLocks noGrp="1"/>
          </p:cNvSpPr>
          <p:nvPr>
            <p:ph type="ftr" sz="quarter" idx="11"/>
          </p:nvPr>
        </p:nvSpPr>
        <p:spPr/>
        <p:txBody>
          <a:bodyPr/>
          <a:lstStyle/>
          <a:p>
            <a:endParaRPr lang="es-DO"/>
          </a:p>
        </p:txBody>
      </p:sp>
      <p:sp>
        <p:nvSpPr>
          <p:cNvPr id="7" name="Slide Number Placeholder 6"/>
          <p:cNvSpPr>
            <a:spLocks noGrp="1"/>
          </p:cNvSpPr>
          <p:nvPr>
            <p:ph type="sldNum" sz="quarter" idx="12"/>
          </p:nvPr>
        </p:nvSpPr>
        <p:spPr/>
        <p:txBody>
          <a:bodyPr/>
          <a:lstStyle/>
          <a:p>
            <a:fld id="{8B5B2ED0-7B5E-4437-9FFF-13E0FBDDE354}" type="slidenum">
              <a:rPr lang="es-DO" smtClean="0"/>
              <a:pPr/>
              <a:t>‹N°›</a:t>
            </a:fld>
            <a:endParaRPr lang="es-DO"/>
          </a:p>
        </p:txBody>
      </p:sp>
    </p:spTree>
    <p:extLst>
      <p:ext uri="{BB962C8B-B14F-4D97-AF65-F5344CB8AC3E}">
        <p14:creationId xmlns:p14="http://schemas.microsoft.com/office/powerpoint/2010/main" xmlns="" val="31055488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email">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ABEE547-41FA-46D8-9FD6-89EB2F7797F8}" type="datetimeFigureOut">
              <a:rPr lang="es-DO" smtClean="0"/>
              <a:pPr/>
              <a:t>02/03/2018</a:t>
            </a:fld>
            <a:endParaRPr lang="es-DO"/>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DO"/>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B5B2ED0-7B5E-4437-9FFF-13E0FBDDE354}" type="slidenum">
              <a:rPr lang="es-DO" smtClean="0"/>
              <a:pPr/>
              <a:t>‹N°›</a:t>
            </a:fld>
            <a:endParaRPr lang="es-DO"/>
          </a:p>
        </p:txBody>
      </p:sp>
    </p:spTree>
    <p:extLst>
      <p:ext uri="{BB962C8B-B14F-4D97-AF65-F5344CB8AC3E}">
        <p14:creationId xmlns:p14="http://schemas.microsoft.com/office/powerpoint/2010/main" xmlns="" val="65216453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8.png"/><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5.png"/></Relationships>
</file>

<file path=ppt/slides/_rels/slide100.xml.rels><?xml version="1.0" encoding="UTF-8" standalone="yes"?>
<Relationships xmlns="http://schemas.openxmlformats.org/package/2006/relationships"><Relationship Id="rId8" Type="http://schemas.openxmlformats.org/officeDocument/2006/relationships/image" Target="../media/image246.jpeg"/><Relationship Id="rId3" Type="http://schemas.openxmlformats.org/officeDocument/2006/relationships/image" Target="../media/image241.jpeg"/><Relationship Id="rId7" Type="http://schemas.openxmlformats.org/officeDocument/2006/relationships/image" Target="../media/image245.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244.png"/><Relationship Id="rId5" Type="http://schemas.openxmlformats.org/officeDocument/2006/relationships/image" Target="../media/image243.jpeg"/><Relationship Id="rId10" Type="http://schemas.openxmlformats.org/officeDocument/2006/relationships/image" Target="../media/image248.jpeg"/><Relationship Id="rId4" Type="http://schemas.openxmlformats.org/officeDocument/2006/relationships/image" Target="../media/image242.jpeg"/><Relationship Id="rId9" Type="http://schemas.openxmlformats.org/officeDocument/2006/relationships/image" Target="../media/image247.jpeg"/></Relationships>
</file>

<file path=ppt/slides/_rels/slide101.xml.rels><?xml version="1.0" encoding="UTF-8" standalone="yes"?>
<Relationships xmlns="http://schemas.openxmlformats.org/package/2006/relationships"><Relationship Id="rId8" Type="http://schemas.openxmlformats.org/officeDocument/2006/relationships/image" Target="../media/image253.png"/><Relationship Id="rId3" Type="http://schemas.openxmlformats.org/officeDocument/2006/relationships/image" Target="../media/image5.png"/><Relationship Id="rId7" Type="http://schemas.openxmlformats.org/officeDocument/2006/relationships/image" Target="../media/image252.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251.png"/><Relationship Id="rId5" Type="http://schemas.openxmlformats.org/officeDocument/2006/relationships/image" Target="../media/image250.png"/><Relationship Id="rId4" Type="http://schemas.openxmlformats.org/officeDocument/2006/relationships/image" Target="../media/image249.png"/></Relationships>
</file>

<file path=ppt/slides/_rels/slide10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254.png"/></Relationships>
</file>

<file path=ppt/slides/_rels/slide103.xml.rels><?xml version="1.0" encoding="UTF-8" standalone="yes"?>
<Relationships xmlns="http://schemas.openxmlformats.org/package/2006/relationships"><Relationship Id="rId3" Type="http://schemas.openxmlformats.org/officeDocument/2006/relationships/image" Target="../media/image255.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256.png"/></Relationships>
</file>

<file path=ppt/slides/_rels/slide104.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5.png"/><Relationship Id="rId7" Type="http://schemas.openxmlformats.org/officeDocument/2006/relationships/image" Target="../media/image260.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259.jpeg"/><Relationship Id="rId5" Type="http://schemas.openxmlformats.org/officeDocument/2006/relationships/image" Target="../media/image258.jpeg"/><Relationship Id="rId4" Type="http://schemas.openxmlformats.org/officeDocument/2006/relationships/image" Target="../media/image257.jpeg"/></Relationships>
</file>

<file path=ppt/slides/_rels/slide105.xml.rels><?xml version="1.0" encoding="UTF-8" standalone="yes"?>
<Relationships xmlns="http://schemas.openxmlformats.org/package/2006/relationships"><Relationship Id="rId3" Type="http://schemas.openxmlformats.org/officeDocument/2006/relationships/image" Target="../media/image261.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6.xml.rels><?xml version="1.0" encoding="UTF-8" standalone="yes"?>
<Relationships xmlns="http://schemas.openxmlformats.org/package/2006/relationships"><Relationship Id="rId3" Type="http://schemas.openxmlformats.org/officeDocument/2006/relationships/image" Target="../media/image262.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7.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266.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265.png"/><Relationship Id="rId5" Type="http://schemas.openxmlformats.org/officeDocument/2006/relationships/image" Target="../media/image264.png"/><Relationship Id="rId4" Type="http://schemas.openxmlformats.org/officeDocument/2006/relationships/image" Target="../media/image263.png"/></Relationships>
</file>

<file path=ppt/slides/_rels/slide10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268.png"/><Relationship Id="rId5" Type="http://schemas.openxmlformats.org/officeDocument/2006/relationships/image" Target="../media/image267.png"/><Relationship Id="rId4" Type="http://schemas.openxmlformats.org/officeDocument/2006/relationships/image" Target="../media/image29.png"/></Relationships>
</file>

<file path=ppt/slides/_rels/slide109.xml.rels><?xml version="1.0" encoding="UTF-8" standalone="yes"?>
<Relationships xmlns="http://schemas.openxmlformats.org/package/2006/relationships"><Relationship Id="rId3" Type="http://schemas.openxmlformats.org/officeDocument/2006/relationships/image" Target="../media/image269.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10.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273.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272.png"/><Relationship Id="rId5" Type="http://schemas.openxmlformats.org/officeDocument/2006/relationships/image" Target="../media/image271.png"/><Relationship Id="rId4" Type="http://schemas.openxmlformats.org/officeDocument/2006/relationships/image" Target="../media/image270.png"/></Relationships>
</file>

<file path=ppt/slides/_rels/slide111.xml.rels><?xml version="1.0" encoding="UTF-8" standalone="yes"?>
<Relationships xmlns="http://schemas.openxmlformats.org/package/2006/relationships"><Relationship Id="rId3" Type="http://schemas.openxmlformats.org/officeDocument/2006/relationships/image" Target="../media/image274.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273.png"/></Relationships>
</file>

<file path=ppt/slides/_rels/slide112.xml.rels><?xml version="1.0" encoding="UTF-8" standalone="yes"?>
<Relationships xmlns="http://schemas.openxmlformats.org/package/2006/relationships"><Relationship Id="rId3" Type="http://schemas.openxmlformats.org/officeDocument/2006/relationships/image" Target="../media/image194.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273.png"/><Relationship Id="rId5" Type="http://schemas.openxmlformats.org/officeDocument/2006/relationships/image" Target="../media/image196.png"/><Relationship Id="rId4" Type="http://schemas.openxmlformats.org/officeDocument/2006/relationships/image" Target="../media/image195.png"/></Relationships>
</file>

<file path=ppt/slides/_rels/slide113.xml.rels><?xml version="1.0" encoding="UTF-8" standalone="yes"?>
<Relationships xmlns="http://schemas.openxmlformats.org/package/2006/relationships"><Relationship Id="rId3" Type="http://schemas.openxmlformats.org/officeDocument/2006/relationships/image" Target="../media/image27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14.xml.rels><?xml version="1.0" encoding="UTF-8" standalone="yes"?>
<Relationships xmlns="http://schemas.openxmlformats.org/package/2006/relationships"><Relationship Id="rId3" Type="http://schemas.openxmlformats.org/officeDocument/2006/relationships/image" Target="../media/image275.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15.xml.rels><?xml version="1.0" encoding="UTF-8" standalone="yes"?>
<Relationships xmlns="http://schemas.openxmlformats.org/package/2006/relationships"><Relationship Id="rId3" Type="http://schemas.openxmlformats.org/officeDocument/2006/relationships/image" Target="../media/image276.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16.xml.rels><?xml version="1.0" encoding="UTF-8" standalone="yes"?>
<Relationships xmlns="http://schemas.openxmlformats.org/package/2006/relationships"><Relationship Id="rId3" Type="http://schemas.openxmlformats.org/officeDocument/2006/relationships/image" Target="../media/image277.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hyperlink" Target="http://www.aircaraibes.biz/" TargetMode="External"/></Relationships>
</file>

<file path=ppt/slides/_rels/slide1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278.png"/></Relationships>
</file>

<file path=ppt/slides/_rels/slide1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279.png"/></Relationships>
</file>

<file path=ppt/slides/_rels/slide119.xml.rels><?xml version="1.0" encoding="UTF-8" standalone="yes"?>
<Relationships xmlns="http://schemas.openxmlformats.org/package/2006/relationships"><Relationship Id="rId3" Type="http://schemas.openxmlformats.org/officeDocument/2006/relationships/image" Target="../media/image280.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20.xml.rels><?xml version="1.0" encoding="UTF-8" standalone="yes"?>
<Relationships xmlns="http://schemas.openxmlformats.org/package/2006/relationships"><Relationship Id="rId2" Type="http://schemas.openxmlformats.org/officeDocument/2006/relationships/image" Target="../media/image281.jpeg"/><Relationship Id="rId1" Type="http://schemas.openxmlformats.org/officeDocument/2006/relationships/slideLayout" Target="../slideLayouts/slideLayout1.xml"/></Relationships>
</file>

<file path=ppt/slides/_rels/slide121.xml.rels><?xml version="1.0" encoding="UTF-8" standalone="yes"?>
<Relationships xmlns="http://schemas.openxmlformats.org/package/2006/relationships"><Relationship Id="rId2" Type="http://schemas.openxmlformats.org/officeDocument/2006/relationships/image" Target="../media/image282.jpeg"/><Relationship Id="rId1" Type="http://schemas.openxmlformats.org/officeDocument/2006/relationships/slideLayout" Target="../slideLayouts/slideLayout1.xml"/></Relationships>
</file>

<file path=ppt/slides/_rels/slide122.xml.rels><?xml version="1.0" encoding="UTF-8" standalone="yes"?>
<Relationships xmlns="http://schemas.openxmlformats.org/package/2006/relationships"><Relationship Id="rId2" Type="http://schemas.openxmlformats.org/officeDocument/2006/relationships/image" Target="../media/image283.jpeg"/><Relationship Id="rId1" Type="http://schemas.openxmlformats.org/officeDocument/2006/relationships/slideLayout" Target="../slideLayouts/slideLayout1.xml"/></Relationships>
</file>

<file path=ppt/slides/_rels/slide123.xml.rels><?xml version="1.0" encoding="UTF-8" standalone="yes"?>
<Relationships xmlns="http://schemas.openxmlformats.org/package/2006/relationships"><Relationship Id="rId2" Type="http://schemas.openxmlformats.org/officeDocument/2006/relationships/image" Target="../media/image284.jpeg"/><Relationship Id="rId1" Type="http://schemas.openxmlformats.org/officeDocument/2006/relationships/slideLayout" Target="../slideLayouts/slideLayout1.xml"/></Relationships>
</file>

<file path=ppt/slides/_rels/slide124.xml.rels><?xml version="1.0" encoding="UTF-8" standalone="yes"?>
<Relationships xmlns="http://schemas.openxmlformats.org/package/2006/relationships"><Relationship Id="rId2" Type="http://schemas.openxmlformats.org/officeDocument/2006/relationships/image" Target="../media/image285.jpeg"/><Relationship Id="rId1" Type="http://schemas.openxmlformats.org/officeDocument/2006/relationships/slideLayout" Target="../slideLayouts/slideLayout1.xml"/></Relationships>
</file>

<file path=ppt/slides/_rels/slide1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4.jpeg"/><Relationship Id="rId7" Type="http://schemas.openxmlformats.org/officeDocument/2006/relationships/image" Target="../media/image27.jpe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26.jpeg"/><Relationship Id="rId5" Type="http://schemas.openxmlformats.org/officeDocument/2006/relationships/image" Target="../media/image25.jpeg"/><Relationship Id="rId4" Type="http://schemas.openxmlformats.org/officeDocument/2006/relationships/image" Target="../media/image5.png"/></Relationships>
</file>

<file path=ppt/slides/_rels/slide19.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4.jpeg"/><Relationship Id="rId7" Type="http://schemas.openxmlformats.org/officeDocument/2006/relationships/image" Target="../media/image31.jpe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30.jpeg"/><Relationship Id="rId4" Type="http://schemas.openxmlformats.org/officeDocument/2006/relationships/image" Target="../media/image29.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24.jpeg"/><Relationship Id="rId7" Type="http://schemas.openxmlformats.org/officeDocument/2006/relationships/image" Target="../media/image28.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5.png"/></Relationships>
</file>

<file path=ppt/slides/_rels/slide21.xml.rels><?xml version="1.0" encoding="UTF-8" standalone="yes"?>
<Relationships xmlns="http://schemas.openxmlformats.org/package/2006/relationships"><Relationship Id="rId3" Type="http://schemas.openxmlformats.org/officeDocument/2006/relationships/image" Target="../media/image24.jpeg"/><Relationship Id="rId7" Type="http://schemas.openxmlformats.org/officeDocument/2006/relationships/image" Target="../media/image28.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5.png"/></Relationships>
</file>

<file path=ppt/slides/_rels/slide22.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24.jpeg"/><Relationship Id="rId7" Type="http://schemas.openxmlformats.org/officeDocument/2006/relationships/image" Target="../media/image28.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37.jpeg"/><Relationship Id="rId5" Type="http://schemas.openxmlformats.org/officeDocument/2006/relationships/image" Target="../media/image36.jpeg"/><Relationship Id="rId10" Type="http://schemas.openxmlformats.org/officeDocument/2006/relationships/image" Target="../media/image39.png"/><Relationship Id="rId4" Type="http://schemas.openxmlformats.org/officeDocument/2006/relationships/image" Target="../media/image5.png"/><Relationship Id="rId9" Type="http://schemas.openxmlformats.org/officeDocument/2006/relationships/image" Target="cid:image001.png@01D2C8D7.12BA5190" TargetMode="External"/></Relationships>
</file>

<file path=ppt/slides/_rels/slide23.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24.jpeg"/><Relationship Id="rId7" Type="http://schemas.openxmlformats.org/officeDocument/2006/relationships/image" Target="../media/image42.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41.jpeg"/><Relationship Id="rId5" Type="http://schemas.openxmlformats.org/officeDocument/2006/relationships/image" Target="../media/image40.jpeg"/><Relationship Id="rId4" Type="http://schemas.openxmlformats.org/officeDocument/2006/relationships/image" Target="../media/image5.png"/></Relationships>
</file>

<file path=ppt/slides/_rels/slide24.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24.jpeg"/><Relationship Id="rId7" Type="http://schemas.openxmlformats.org/officeDocument/2006/relationships/image" Target="../media/image44.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42.png"/><Relationship Id="rId5" Type="http://schemas.openxmlformats.org/officeDocument/2006/relationships/image" Target="../media/image41.jpeg"/><Relationship Id="rId4" Type="http://schemas.openxmlformats.org/officeDocument/2006/relationships/image" Target="../media/image5.png"/><Relationship Id="rId9" Type="http://schemas.openxmlformats.org/officeDocument/2006/relationships/image" Target="../media/image43.png"/></Relationships>
</file>

<file path=ppt/slides/_rels/slide25.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24.jpeg"/><Relationship Id="rId7" Type="http://schemas.openxmlformats.org/officeDocument/2006/relationships/image" Target="../media/image45.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42.png"/><Relationship Id="rId5" Type="http://schemas.openxmlformats.org/officeDocument/2006/relationships/image" Target="../media/image41.jpeg"/><Relationship Id="rId4" Type="http://schemas.openxmlformats.org/officeDocument/2006/relationships/image" Target="../media/image5.png"/><Relationship Id="rId9" Type="http://schemas.openxmlformats.org/officeDocument/2006/relationships/image" Target="../media/image43.png"/></Relationships>
</file>

<file path=ppt/slides/_rels/slide2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24.jpeg"/><Relationship Id="rId7" Type="http://schemas.openxmlformats.org/officeDocument/2006/relationships/image" Target="../media/image52.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s>
</file>

<file path=ppt/slides/_rels/slide32.xml.rels><?xml version="1.0" encoding="UTF-8" standalone="yes"?>
<Relationships xmlns="http://schemas.openxmlformats.org/package/2006/relationships"><Relationship Id="rId8" Type="http://schemas.openxmlformats.org/officeDocument/2006/relationships/image" Target="../media/image57.png"/><Relationship Id="rId3" Type="http://schemas.openxmlformats.org/officeDocument/2006/relationships/image" Target="../media/image8.png"/><Relationship Id="rId7" Type="http://schemas.openxmlformats.org/officeDocument/2006/relationships/image" Target="../media/image56.jpe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55.jpeg"/><Relationship Id="rId11" Type="http://schemas.openxmlformats.org/officeDocument/2006/relationships/image" Target="../media/image59.jpeg"/><Relationship Id="rId5" Type="http://schemas.openxmlformats.org/officeDocument/2006/relationships/image" Target="../media/image54.jpeg"/><Relationship Id="rId10" Type="http://schemas.openxmlformats.org/officeDocument/2006/relationships/image" Target="../media/image58.jpeg"/><Relationship Id="rId4" Type="http://schemas.openxmlformats.org/officeDocument/2006/relationships/image" Target="../media/image53.jpeg"/><Relationship Id="rId9" Type="http://schemas.openxmlformats.org/officeDocument/2006/relationships/image" Target="../media/image5.png"/></Relationships>
</file>

<file path=ppt/slides/_rels/slide33.xml.rels><?xml version="1.0" encoding="UTF-8" standalone="yes"?>
<Relationships xmlns="http://schemas.openxmlformats.org/package/2006/relationships"><Relationship Id="rId8" Type="http://schemas.openxmlformats.org/officeDocument/2006/relationships/image" Target="../media/image63.jpeg"/><Relationship Id="rId3" Type="http://schemas.openxmlformats.org/officeDocument/2006/relationships/image" Target="../media/image8.png"/><Relationship Id="rId7" Type="http://schemas.openxmlformats.org/officeDocument/2006/relationships/image" Target="../media/image62.jpe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61.jpeg"/><Relationship Id="rId5" Type="http://schemas.openxmlformats.org/officeDocument/2006/relationships/image" Target="../media/image60.png"/><Relationship Id="rId10" Type="http://schemas.openxmlformats.org/officeDocument/2006/relationships/image" Target="../media/image65.jpeg"/><Relationship Id="rId4" Type="http://schemas.openxmlformats.org/officeDocument/2006/relationships/image" Target="../media/image5.png"/><Relationship Id="rId9" Type="http://schemas.openxmlformats.org/officeDocument/2006/relationships/image" Target="../media/image64.jpeg"/></Relationships>
</file>

<file path=ppt/slides/_rels/slide34.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67.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60.png"/><Relationship Id="rId5" Type="http://schemas.openxmlformats.org/officeDocument/2006/relationships/image" Target="../media/image66.png"/><Relationship Id="rId4" Type="http://schemas.openxmlformats.org/officeDocument/2006/relationships/image" Target="../media/image5.png"/></Relationships>
</file>

<file path=ppt/slides/_rels/slide35.xml.rels><?xml version="1.0" encoding="UTF-8" standalone="yes"?>
<Relationships xmlns="http://schemas.openxmlformats.org/package/2006/relationships"><Relationship Id="rId8" Type="http://schemas.openxmlformats.org/officeDocument/2006/relationships/image" Target="../media/image71.png"/><Relationship Id="rId13" Type="http://schemas.openxmlformats.org/officeDocument/2006/relationships/image" Target="../media/image76.png"/><Relationship Id="rId18" Type="http://schemas.openxmlformats.org/officeDocument/2006/relationships/image" Target="../media/image81.png"/><Relationship Id="rId3" Type="http://schemas.openxmlformats.org/officeDocument/2006/relationships/image" Target="../media/image8.png"/><Relationship Id="rId7" Type="http://schemas.openxmlformats.org/officeDocument/2006/relationships/image" Target="../media/image70.png"/><Relationship Id="rId12" Type="http://schemas.openxmlformats.org/officeDocument/2006/relationships/image" Target="../media/image75.png"/><Relationship Id="rId17" Type="http://schemas.openxmlformats.org/officeDocument/2006/relationships/image" Target="../media/image80.png"/><Relationship Id="rId2" Type="http://schemas.openxmlformats.org/officeDocument/2006/relationships/notesSlide" Target="../notesSlides/notesSlide5.xml"/><Relationship Id="rId16" Type="http://schemas.openxmlformats.org/officeDocument/2006/relationships/image" Target="../media/image79.png"/><Relationship Id="rId20" Type="http://schemas.openxmlformats.org/officeDocument/2006/relationships/image" Target="../media/image83.png"/><Relationship Id="rId1" Type="http://schemas.openxmlformats.org/officeDocument/2006/relationships/slideLayout" Target="../slideLayouts/slideLayout1.xml"/><Relationship Id="rId6" Type="http://schemas.openxmlformats.org/officeDocument/2006/relationships/image" Target="../media/image69.png"/><Relationship Id="rId11" Type="http://schemas.openxmlformats.org/officeDocument/2006/relationships/image" Target="../media/image74.png"/><Relationship Id="rId5" Type="http://schemas.openxmlformats.org/officeDocument/2006/relationships/image" Target="../media/image68.png"/><Relationship Id="rId15" Type="http://schemas.openxmlformats.org/officeDocument/2006/relationships/image" Target="../media/image78.png"/><Relationship Id="rId10" Type="http://schemas.openxmlformats.org/officeDocument/2006/relationships/image" Target="../media/image73.png"/><Relationship Id="rId19" Type="http://schemas.openxmlformats.org/officeDocument/2006/relationships/image" Target="../media/image82.png"/><Relationship Id="rId4" Type="http://schemas.openxmlformats.org/officeDocument/2006/relationships/image" Target="../media/image60.png"/><Relationship Id="rId9" Type="http://schemas.openxmlformats.org/officeDocument/2006/relationships/image" Target="../media/image72.png"/><Relationship Id="rId14" Type="http://schemas.openxmlformats.org/officeDocument/2006/relationships/image" Target="../media/image77.png"/></Relationships>
</file>

<file path=ppt/slides/_rels/slide36.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image" Target="../media/image8.png"/><Relationship Id="rId1" Type="http://schemas.openxmlformats.org/officeDocument/2006/relationships/slideLayout" Target="../slideLayouts/slideLayout1.xml"/><Relationship Id="rId6" Type="http://schemas.openxmlformats.org/officeDocument/2006/relationships/image" Target="../media/image86.png"/><Relationship Id="rId5" Type="http://schemas.openxmlformats.org/officeDocument/2006/relationships/image" Target="../media/image5.png"/><Relationship Id="rId4" Type="http://schemas.openxmlformats.org/officeDocument/2006/relationships/image" Target="../media/image85.png"/></Relationships>
</file>

<file path=ppt/slides/_rels/slide37.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89.png"/></Relationships>
</file>

<file path=ppt/slides/_rels/slide39.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91.png"/></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90.png"/></Relationships>
</file>

<file path=ppt/slides/_rels/slide41.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90.png"/></Relationships>
</file>

<file path=ppt/slides/_rels/slide42.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95.png"/></Relationships>
</file>

<file path=ppt/slides/_rels/slide43.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95.png"/></Relationships>
</file>

<file path=ppt/slides/_rels/slide44.xml.rels><?xml version="1.0" encoding="UTF-8" standalone="yes"?>
<Relationships xmlns="http://schemas.openxmlformats.org/package/2006/relationships"><Relationship Id="rId3" Type="http://schemas.openxmlformats.org/officeDocument/2006/relationships/image" Target="../media/image97.png"/><Relationship Id="rId7" Type="http://schemas.openxmlformats.org/officeDocument/2006/relationships/image" Target="../media/image100.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99.png"/><Relationship Id="rId5" Type="http://schemas.openxmlformats.org/officeDocument/2006/relationships/image" Target="../media/image5.png"/><Relationship Id="rId4" Type="http://schemas.openxmlformats.org/officeDocument/2006/relationships/image" Target="../media/image98.png"/></Relationships>
</file>

<file path=ppt/slides/_rels/slide45.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102.png"/><Relationship Id="rId7" Type="http://schemas.openxmlformats.org/officeDocument/2006/relationships/image" Target="../media/image105.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104.jpeg"/><Relationship Id="rId5" Type="http://schemas.openxmlformats.org/officeDocument/2006/relationships/image" Target="../media/image103.jpeg"/><Relationship Id="rId4" Type="http://schemas.openxmlformats.org/officeDocument/2006/relationships/image" Target="../media/image5.png"/></Relationships>
</file>

<file path=ppt/slides/_rels/slide47.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109.jpeg"/><Relationship Id="rId5" Type="http://schemas.openxmlformats.org/officeDocument/2006/relationships/image" Target="../media/image108.jpeg"/><Relationship Id="rId4" Type="http://schemas.openxmlformats.org/officeDocument/2006/relationships/image" Target="../media/image107.pn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111.jpeg"/><Relationship Id="rId5" Type="http://schemas.openxmlformats.org/officeDocument/2006/relationships/image" Target="../media/image110.png"/><Relationship Id="rId4" Type="http://schemas.openxmlformats.org/officeDocument/2006/relationships/image" Target="../media/image5.png"/></Relationships>
</file>

<file path=ppt/slides/_rels/slide51.xml.rels><?xml version="1.0" encoding="UTF-8" standalone="yes"?>
<Relationships xmlns="http://schemas.openxmlformats.org/package/2006/relationships"><Relationship Id="rId3" Type="http://schemas.openxmlformats.org/officeDocument/2006/relationships/image" Target="../media/image112.jpeg"/><Relationship Id="rId7" Type="http://schemas.openxmlformats.org/officeDocument/2006/relationships/image" Target="../media/image89.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115.jpeg"/><Relationship Id="rId5" Type="http://schemas.openxmlformats.org/officeDocument/2006/relationships/image" Target="../media/image114.jpeg"/><Relationship Id="rId4" Type="http://schemas.openxmlformats.org/officeDocument/2006/relationships/image" Target="../media/image113.jpeg"/></Relationships>
</file>

<file path=ppt/slides/_rels/slide52.xml.rels><?xml version="1.0" encoding="UTF-8" standalone="yes"?>
<Relationships xmlns="http://schemas.openxmlformats.org/package/2006/relationships"><Relationship Id="rId3" Type="http://schemas.openxmlformats.org/officeDocument/2006/relationships/image" Target="../media/image116.jpeg"/><Relationship Id="rId7" Type="http://schemas.openxmlformats.org/officeDocument/2006/relationships/image" Target="../media/image89.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119.jpeg"/><Relationship Id="rId5" Type="http://schemas.openxmlformats.org/officeDocument/2006/relationships/image" Target="../media/image118.jpeg"/><Relationship Id="rId4" Type="http://schemas.openxmlformats.org/officeDocument/2006/relationships/image" Target="../media/image117.jpeg"/></Relationships>
</file>

<file path=ppt/slides/_rels/slide53.xml.rels><?xml version="1.0" encoding="UTF-8" standalone="yes"?>
<Relationships xmlns="http://schemas.openxmlformats.org/package/2006/relationships"><Relationship Id="rId3" Type="http://schemas.openxmlformats.org/officeDocument/2006/relationships/image" Target="../media/image120.jpeg"/><Relationship Id="rId7" Type="http://schemas.openxmlformats.org/officeDocument/2006/relationships/image" Target="../media/image89.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123.jpeg"/><Relationship Id="rId5" Type="http://schemas.openxmlformats.org/officeDocument/2006/relationships/image" Target="../media/image122.jpeg"/><Relationship Id="rId4" Type="http://schemas.openxmlformats.org/officeDocument/2006/relationships/image" Target="../media/image121.jpeg"/></Relationships>
</file>

<file path=ppt/slides/_rels/slide54.xml.rels><?xml version="1.0" encoding="UTF-8" standalone="yes"?>
<Relationships xmlns="http://schemas.openxmlformats.org/package/2006/relationships"><Relationship Id="rId8" Type="http://schemas.openxmlformats.org/officeDocument/2006/relationships/image" Target="../media/image128.jpeg"/><Relationship Id="rId3" Type="http://schemas.openxmlformats.org/officeDocument/2006/relationships/image" Target="../media/image90.png"/><Relationship Id="rId7" Type="http://schemas.openxmlformats.org/officeDocument/2006/relationships/image" Target="../media/image127.jpeg"/><Relationship Id="rId12" Type="http://schemas.openxmlformats.org/officeDocument/2006/relationships/image" Target="../media/image132.jpe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126.jpeg"/><Relationship Id="rId11" Type="http://schemas.openxmlformats.org/officeDocument/2006/relationships/image" Target="../media/image131.jpeg"/><Relationship Id="rId5" Type="http://schemas.openxmlformats.org/officeDocument/2006/relationships/image" Target="../media/image125.jpeg"/><Relationship Id="rId10" Type="http://schemas.openxmlformats.org/officeDocument/2006/relationships/image" Target="../media/image130.jpeg"/><Relationship Id="rId4" Type="http://schemas.openxmlformats.org/officeDocument/2006/relationships/image" Target="../media/image124.jpeg"/><Relationship Id="rId9" Type="http://schemas.openxmlformats.org/officeDocument/2006/relationships/image" Target="../media/image129.jpeg"/></Relationships>
</file>

<file path=ppt/slides/_rels/slide55.xml.rels><?xml version="1.0" encoding="UTF-8" standalone="yes"?>
<Relationships xmlns="http://schemas.openxmlformats.org/package/2006/relationships"><Relationship Id="rId8" Type="http://schemas.openxmlformats.org/officeDocument/2006/relationships/image" Target="../media/image138.jpeg"/><Relationship Id="rId3" Type="http://schemas.openxmlformats.org/officeDocument/2006/relationships/image" Target="../media/image133.jpeg"/><Relationship Id="rId7" Type="http://schemas.openxmlformats.org/officeDocument/2006/relationships/image" Target="../media/image137.jpe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136.jpeg"/><Relationship Id="rId5" Type="http://schemas.openxmlformats.org/officeDocument/2006/relationships/image" Target="../media/image135.jpeg"/><Relationship Id="rId10" Type="http://schemas.openxmlformats.org/officeDocument/2006/relationships/image" Target="../media/image90.png"/><Relationship Id="rId4" Type="http://schemas.openxmlformats.org/officeDocument/2006/relationships/image" Target="../media/image134.jpeg"/><Relationship Id="rId9" Type="http://schemas.openxmlformats.org/officeDocument/2006/relationships/image" Target="../media/image139.jpeg"/></Relationships>
</file>

<file path=ppt/slides/_rels/slide56.xml.rels><?xml version="1.0" encoding="UTF-8" standalone="yes"?>
<Relationships xmlns="http://schemas.openxmlformats.org/package/2006/relationships"><Relationship Id="rId3" Type="http://schemas.openxmlformats.org/officeDocument/2006/relationships/image" Target="../media/image140.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105.png"/><Relationship Id="rId5" Type="http://schemas.openxmlformats.org/officeDocument/2006/relationships/image" Target="../media/image141.png"/><Relationship Id="rId4" Type="http://schemas.openxmlformats.org/officeDocument/2006/relationships/image" Target="../media/image5.png"/></Relationships>
</file>

<file path=ppt/slides/_rels/slide57.xml.rels><?xml version="1.0" encoding="UTF-8" standalone="yes"?>
<Relationships xmlns="http://schemas.openxmlformats.org/package/2006/relationships"><Relationship Id="rId3" Type="http://schemas.openxmlformats.org/officeDocument/2006/relationships/image" Target="../media/image142.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3" Type="http://schemas.openxmlformats.org/officeDocument/2006/relationships/image" Target="../media/image140.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image" Target="../media/image140.png"/><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143.jpeg"/><Relationship Id="rId4" Type="http://schemas.openxmlformats.org/officeDocument/2006/relationships/image" Target="../media/image107.pn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3" Type="http://schemas.openxmlformats.org/officeDocument/2006/relationships/image" Target="../media/image140.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144.jpeg"/><Relationship Id="rId5" Type="http://schemas.openxmlformats.org/officeDocument/2006/relationships/image" Target="../media/image5.png"/><Relationship Id="rId4" Type="http://schemas.openxmlformats.org/officeDocument/2006/relationships/image" Target="../media/image29.png"/></Relationships>
</file>

<file path=ppt/slides/_rels/slide61.xml.rels><?xml version="1.0" encoding="UTF-8" standalone="yes"?>
<Relationships xmlns="http://schemas.openxmlformats.org/package/2006/relationships"><Relationship Id="rId3" Type="http://schemas.openxmlformats.org/officeDocument/2006/relationships/image" Target="../media/image145.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142.png"/><Relationship Id="rId5" Type="http://schemas.openxmlformats.org/officeDocument/2006/relationships/image" Target="../media/image89.png"/><Relationship Id="rId4" Type="http://schemas.openxmlformats.org/officeDocument/2006/relationships/image" Target="../media/image146.png"/></Relationships>
</file>

<file path=ppt/slides/_rels/slide62.xml.rels><?xml version="1.0" encoding="UTF-8" standalone="yes"?>
<Relationships xmlns="http://schemas.openxmlformats.org/package/2006/relationships"><Relationship Id="rId3" Type="http://schemas.openxmlformats.org/officeDocument/2006/relationships/image" Target="../media/image147.jpeg"/><Relationship Id="rId7" Type="http://schemas.openxmlformats.org/officeDocument/2006/relationships/image" Target="../media/image142.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149.jpeg"/><Relationship Id="rId5" Type="http://schemas.openxmlformats.org/officeDocument/2006/relationships/image" Target="../media/image89.png"/><Relationship Id="rId4" Type="http://schemas.openxmlformats.org/officeDocument/2006/relationships/image" Target="../media/image148.jpeg"/></Relationships>
</file>

<file path=ppt/slides/_rels/slide63.xml.rels><?xml version="1.0" encoding="UTF-8" standalone="yes"?>
<Relationships xmlns="http://schemas.openxmlformats.org/package/2006/relationships"><Relationship Id="rId8" Type="http://schemas.openxmlformats.org/officeDocument/2006/relationships/image" Target="../media/image142.png"/><Relationship Id="rId3" Type="http://schemas.openxmlformats.org/officeDocument/2006/relationships/image" Target="../media/image150.jpeg"/><Relationship Id="rId7" Type="http://schemas.openxmlformats.org/officeDocument/2006/relationships/image" Target="../media/image89.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153.jpeg"/><Relationship Id="rId5" Type="http://schemas.openxmlformats.org/officeDocument/2006/relationships/image" Target="../media/image152.jpeg"/><Relationship Id="rId4" Type="http://schemas.openxmlformats.org/officeDocument/2006/relationships/image" Target="../media/image151.jpeg"/></Relationships>
</file>

<file path=ppt/slides/_rels/slide64.xml.rels><?xml version="1.0" encoding="UTF-8" standalone="yes"?>
<Relationships xmlns="http://schemas.openxmlformats.org/package/2006/relationships"><Relationship Id="rId8" Type="http://schemas.openxmlformats.org/officeDocument/2006/relationships/image" Target="../media/image158.jpeg"/><Relationship Id="rId3" Type="http://schemas.openxmlformats.org/officeDocument/2006/relationships/image" Target="../media/image90.png"/><Relationship Id="rId7" Type="http://schemas.openxmlformats.org/officeDocument/2006/relationships/image" Target="../media/image157.jpe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156.jpeg"/><Relationship Id="rId5" Type="http://schemas.openxmlformats.org/officeDocument/2006/relationships/image" Target="../media/image155.jpeg"/><Relationship Id="rId10" Type="http://schemas.openxmlformats.org/officeDocument/2006/relationships/image" Target="../media/image160.jpeg"/><Relationship Id="rId4" Type="http://schemas.openxmlformats.org/officeDocument/2006/relationships/image" Target="../media/image154.jpeg"/><Relationship Id="rId9" Type="http://schemas.openxmlformats.org/officeDocument/2006/relationships/image" Target="../media/image159.jpeg"/></Relationships>
</file>

<file path=ppt/slides/_rels/slide65.xml.rels><?xml version="1.0" encoding="UTF-8" standalone="yes"?>
<Relationships xmlns="http://schemas.openxmlformats.org/package/2006/relationships"><Relationship Id="rId8" Type="http://schemas.openxmlformats.org/officeDocument/2006/relationships/image" Target="../media/image90.png"/><Relationship Id="rId3" Type="http://schemas.openxmlformats.org/officeDocument/2006/relationships/image" Target="../media/image161.jpeg"/><Relationship Id="rId7" Type="http://schemas.openxmlformats.org/officeDocument/2006/relationships/image" Target="../media/image165.jpe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164.jpeg"/><Relationship Id="rId5" Type="http://schemas.openxmlformats.org/officeDocument/2006/relationships/image" Target="../media/image163.jpeg"/><Relationship Id="rId4" Type="http://schemas.openxmlformats.org/officeDocument/2006/relationships/image" Target="../media/image162.jpeg"/></Relationships>
</file>

<file path=ppt/slides/_rels/slide66.xml.rels><?xml version="1.0" encoding="UTF-8" standalone="yes"?>
<Relationships xmlns="http://schemas.openxmlformats.org/package/2006/relationships"><Relationship Id="rId3" Type="http://schemas.openxmlformats.org/officeDocument/2006/relationships/image" Target="../media/image166.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67.jpeg"/><Relationship Id="rId4" Type="http://schemas.openxmlformats.org/officeDocument/2006/relationships/image" Target="../media/image5.png"/></Relationships>
</file>

<file path=ppt/slides/_rels/slide67.xml.rels><?xml version="1.0" encoding="UTF-8" standalone="yes"?>
<Relationships xmlns="http://schemas.openxmlformats.org/package/2006/relationships"><Relationship Id="rId3" Type="http://schemas.openxmlformats.org/officeDocument/2006/relationships/image" Target="../media/image168.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3" Type="http://schemas.openxmlformats.org/officeDocument/2006/relationships/image" Target="../media/image168.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107.png"/></Relationships>
</file>

<file path=ppt/slides/_rels/slide69.xml.rels><?xml version="1.0" encoding="UTF-8" standalone="yes"?>
<Relationships xmlns="http://schemas.openxmlformats.org/package/2006/relationships"><Relationship Id="rId3" Type="http://schemas.openxmlformats.org/officeDocument/2006/relationships/image" Target="../media/image166.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5.png"/></Relationships>
</file>

<file path=ppt/slides/_rels/slide70.xml.rels><?xml version="1.0" encoding="UTF-8" standalone="yes"?>
<Relationships xmlns="http://schemas.openxmlformats.org/package/2006/relationships"><Relationship Id="rId3" Type="http://schemas.openxmlformats.org/officeDocument/2006/relationships/image" Target="../media/image169.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168.png"/><Relationship Id="rId5" Type="http://schemas.openxmlformats.org/officeDocument/2006/relationships/image" Target="../media/image170.jpeg"/><Relationship Id="rId4" Type="http://schemas.openxmlformats.org/officeDocument/2006/relationships/image" Target="../media/image89.png"/></Relationships>
</file>

<file path=ppt/slides/_rels/slide71.xml.rels><?xml version="1.0" encoding="UTF-8" standalone="yes"?>
<Relationships xmlns="http://schemas.openxmlformats.org/package/2006/relationships"><Relationship Id="rId3" Type="http://schemas.openxmlformats.org/officeDocument/2006/relationships/image" Target="../media/image171.jpeg"/><Relationship Id="rId7" Type="http://schemas.openxmlformats.org/officeDocument/2006/relationships/image" Target="../media/image168.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89.png"/><Relationship Id="rId5" Type="http://schemas.openxmlformats.org/officeDocument/2006/relationships/image" Target="../media/image173.jpeg"/><Relationship Id="rId4" Type="http://schemas.openxmlformats.org/officeDocument/2006/relationships/image" Target="../media/image172.jpeg"/></Relationships>
</file>

<file path=ppt/slides/_rels/slide72.xml.rels><?xml version="1.0" encoding="UTF-8" standalone="yes"?>
<Relationships xmlns="http://schemas.openxmlformats.org/package/2006/relationships"><Relationship Id="rId8" Type="http://schemas.openxmlformats.org/officeDocument/2006/relationships/image" Target="../media/image178.jpeg"/><Relationship Id="rId3" Type="http://schemas.openxmlformats.org/officeDocument/2006/relationships/image" Target="../media/image90.png"/><Relationship Id="rId7" Type="http://schemas.openxmlformats.org/officeDocument/2006/relationships/image" Target="../media/image177.jpe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176.jpeg"/><Relationship Id="rId5" Type="http://schemas.openxmlformats.org/officeDocument/2006/relationships/image" Target="../media/image175.jpeg"/><Relationship Id="rId4" Type="http://schemas.openxmlformats.org/officeDocument/2006/relationships/image" Target="../media/image174.jpeg"/></Relationships>
</file>

<file path=ppt/slides/_rels/slide73.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181.jpeg"/><Relationship Id="rId5" Type="http://schemas.openxmlformats.org/officeDocument/2006/relationships/image" Target="../media/image180.jpeg"/><Relationship Id="rId4" Type="http://schemas.openxmlformats.org/officeDocument/2006/relationships/image" Target="../media/image179.jpeg"/></Relationships>
</file>

<file path=ppt/slides/_rels/slide74.xml.rels><?xml version="1.0" encoding="UTF-8" standalone="yes"?>
<Relationships xmlns="http://schemas.openxmlformats.org/package/2006/relationships"><Relationship Id="rId3" Type="http://schemas.openxmlformats.org/officeDocument/2006/relationships/image" Target="../media/image182.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8" Type="http://schemas.openxmlformats.org/officeDocument/2006/relationships/image" Target="../media/image188.png"/><Relationship Id="rId3" Type="http://schemas.openxmlformats.org/officeDocument/2006/relationships/image" Target="../media/image183.png"/><Relationship Id="rId7" Type="http://schemas.openxmlformats.org/officeDocument/2006/relationships/image" Target="../media/image187.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186.png"/><Relationship Id="rId5" Type="http://schemas.openxmlformats.org/officeDocument/2006/relationships/image" Target="../media/image185.png"/><Relationship Id="rId4" Type="http://schemas.openxmlformats.org/officeDocument/2006/relationships/image" Target="../media/image184.png"/></Relationships>
</file>

<file path=ppt/slides/_rels/slide76.xml.rels><?xml version="1.0" encoding="UTF-8" standalone="yes"?>
<Relationships xmlns="http://schemas.openxmlformats.org/package/2006/relationships"><Relationship Id="rId3" Type="http://schemas.openxmlformats.org/officeDocument/2006/relationships/image" Target="../media/image183.png"/><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189.png"/><Relationship Id="rId4" Type="http://schemas.openxmlformats.org/officeDocument/2006/relationships/image" Target="../media/image168.png"/></Relationships>
</file>

<file path=ppt/slides/_rels/slide77.xml.rels><?xml version="1.0" encoding="UTF-8" standalone="yes"?>
<Relationships xmlns="http://schemas.openxmlformats.org/package/2006/relationships"><Relationship Id="rId3" Type="http://schemas.openxmlformats.org/officeDocument/2006/relationships/image" Target="../media/image187.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190.png"/><Relationship Id="rId5" Type="http://schemas.openxmlformats.org/officeDocument/2006/relationships/image" Target="../media/image142.png"/><Relationship Id="rId4" Type="http://schemas.openxmlformats.org/officeDocument/2006/relationships/image" Target="../media/image168.png"/></Relationships>
</file>

<file path=ppt/slides/_rels/slide78.xml.rels><?xml version="1.0" encoding="UTF-8" standalone="yes"?>
<Relationships xmlns="http://schemas.openxmlformats.org/package/2006/relationships"><Relationship Id="rId3" Type="http://schemas.openxmlformats.org/officeDocument/2006/relationships/image" Target="../media/image188.png"/><Relationship Id="rId7" Type="http://schemas.openxmlformats.org/officeDocument/2006/relationships/image" Target="../media/image106.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142.png"/><Relationship Id="rId5" Type="http://schemas.openxmlformats.org/officeDocument/2006/relationships/image" Target="../media/image168.png"/><Relationship Id="rId4" Type="http://schemas.openxmlformats.org/officeDocument/2006/relationships/image" Target="../media/image191.png"/></Relationships>
</file>

<file path=ppt/slides/_rels/slide79.xml.rels><?xml version="1.0" encoding="UTF-8" standalone="yes"?>
<Relationships xmlns="http://schemas.openxmlformats.org/package/2006/relationships"><Relationship Id="rId3" Type="http://schemas.openxmlformats.org/officeDocument/2006/relationships/image" Target="../media/image192.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chart" Target="../charts/chart1.xml"/></Relationships>
</file>

<file path=ppt/slides/_rels/slide80.xml.rels><?xml version="1.0" encoding="UTF-8" standalone="yes"?>
<Relationships xmlns="http://schemas.openxmlformats.org/package/2006/relationships"><Relationship Id="rId3" Type="http://schemas.openxmlformats.org/officeDocument/2006/relationships/hyperlink" Target="http://www.aircaraibes.com/" TargetMode="External"/><Relationship Id="rId7" Type="http://schemas.openxmlformats.org/officeDocument/2006/relationships/image" Target="../media/image196.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195.png"/><Relationship Id="rId5" Type="http://schemas.openxmlformats.org/officeDocument/2006/relationships/image" Target="../media/image194.png"/><Relationship Id="rId4" Type="http://schemas.openxmlformats.org/officeDocument/2006/relationships/image" Target="../media/image193.png"/></Relationships>
</file>

<file path=ppt/slides/_rels/slide81.xml.rels><?xml version="1.0" encoding="UTF-8" standalone="yes"?>
<Relationships xmlns="http://schemas.openxmlformats.org/package/2006/relationships"><Relationship Id="rId3" Type="http://schemas.openxmlformats.org/officeDocument/2006/relationships/image" Target="../media/image197.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196.png"/><Relationship Id="rId5" Type="http://schemas.openxmlformats.org/officeDocument/2006/relationships/image" Target="../media/image195.png"/><Relationship Id="rId4" Type="http://schemas.openxmlformats.org/officeDocument/2006/relationships/image" Target="../media/image194.png"/></Relationships>
</file>

<file path=ppt/slides/_rels/slide82.xml.rels><?xml version="1.0" encoding="UTF-8" standalone="yes"?>
<Relationships xmlns="http://schemas.openxmlformats.org/package/2006/relationships"><Relationship Id="rId3" Type="http://schemas.openxmlformats.org/officeDocument/2006/relationships/image" Target="../media/image198.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194.png"/></Relationships>
</file>

<file path=ppt/slides/_rels/slide83.xml.rels><?xml version="1.0" encoding="UTF-8" standalone="yes"?>
<Relationships xmlns="http://schemas.openxmlformats.org/package/2006/relationships"><Relationship Id="rId3" Type="http://schemas.openxmlformats.org/officeDocument/2006/relationships/image" Target="../media/image199.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194.png"/></Relationships>
</file>

<file path=ppt/slides/_rels/slide84.xml.rels><?xml version="1.0" encoding="UTF-8" standalone="yes"?>
<Relationships xmlns="http://schemas.openxmlformats.org/package/2006/relationships"><Relationship Id="rId3" Type="http://schemas.openxmlformats.org/officeDocument/2006/relationships/image" Target="../media/image200.png"/><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195.png"/><Relationship Id="rId4" Type="http://schemas.openxmlformats.org/officeDocument/2006/relationships/image" Target="../media/image194.png"/></Relationships>
</file>

<file path=ppt/slides/_rels/slide85.xml.rels><?xml version="1.0" encoding="UTF-8" standalone="yes"?>
<Relationships xmlns="http://schemas.openxmlformats.org/package/2006/relationships"><Relationship Id="rId3" Type="http://schemas.openxmlformats.org/officeDocument/2006/relationships/image" Target="../media/image201.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202.png"/><Relationship Id="rId5" Type="http://schemas.openxmlformats.org/officeDocument/2006/relationships/image" Target="../media/image195.png"/><Relationship Id="rId4" Type="http://schemas.openxmlformats.org/officeDocument/2006/relationships/image" Target="../media/image194.png"/></Relationships>
</file>

<file path=ppt/slides/_rels/slide86.xml.rels><?xml version="1.0" encoding="UTF-8" standalone="yes"?>
<Relationships xmlns="http://schemas.openxmlformats.org/package/2006/relationships"><Relationship Id="rId3" Type="http://schemas.openxmlformats.org/officeDocument/2006/relationships/image" Target="../media/image203.png"/><Relationship Id="rId7" Type="http://schemas.openxmlformats.org/officeDocument/2006/relationships/image" Target="../media/image205.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204.png"/><Relationship Id="rId5" Type="http://schemas.openxmlformats.org/officeDocument/2006/relationships/image" Target="../media/image195.png"/><Relationship Id="rId4" Type="http://schemas.openxmlformats.org/officeDocument/2006/relationships/image" Target="../media/image194.png"/></Relationships>
</file>

<file path=ppt/slides/_rels/slide87.xml.rels><?xml version="1.0" encoding="UTF-8" standalone="yes"?>
<Relationships xmlns="http://schemas.openxmlformats.org/package/2006/relationships"><Relationship Id="rId3" Type="http://schemas.openxmlformats.org/officeDocument/2006/relationships/image" Target="../media/image206.jpeg"/><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194.png"/><Relationship Id="rId4" Type="http://schemas.openxmlformats.org/officeDocument/2006/relationships/image" Target="../media/image207.png"/></Relationships>
</file>

<file path=ppt/slides/_rels/slide88.xml.rels><?xml version="1.0" encoding="UTF-8" standalone="yes"?>
<Relationships xmlns="http://schemas.openxmlformats.org/package/2006/relationships"><Relationship Id="rId3" Type="http://schemas.openxmlformats.org/officeDocument/2006/relationships/image" Target="../media/image208.jpe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195.png"/><Relationship Id="rId5" Type="http://schemas.openxmlformats.org/officeDocument/2006/relationships/image" Target="../media/image194.png"/><Relationship Id="rId4" Type="http://schemas.openxmlformats.org/officeDocument/2006/relationships/image" Target="../media/image209.png"/></Relationships>
</file>

<file path=ppt/slides/_rels/slide89.xml.rels><?xml version="1.0" encoding="UTF-8" standalone="yes"?>
<Relationships xmlns="http://schemas.openxmlformats.org/package/2006/relationships"><Relationship Id="rId3" Type="http://schemas.openxmlformats.org/officeDocument/2006/relationships/image" Target="../media/image210.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211.jpeg"/><Relationship Id="rId5" Type="http://schemas.openxmlformats.org/officeDocument/2006/relationships/image" Target="../media/image195.png"/><Relationship Id="rId4" Type="http://schemas.openxmlformats.org/officeDocument/2006/relationships/image" Target="../media/image194.png"/></Relationships>
</file>

<file path=ppt/slides/_rels/slide9.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3" Type="http://schemas.openxmlformats.org/officeDocument/2006/relationships/image" Target="../media/image194.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212.jpeg"/><Relationship Id="rId5" Type="http://schemas.openxmlformats.org/officeDocument/2006/relationships/image" Target="../media/image196.png"/><Relationship Id="rId4" Type="http://schemas.openxmlformats.org/officeDocument/2006/relationships/image" Target="../media/image195.png"/></Relationships>
</file>

<file path=ppt/slides/_rels/slide91.xml.rels><?xml version="1.0" encoding="UTF-8" standalone="yes"?>
<Relationships xmlns="http://schemas.openxmlformats.org/package/2006/relationships"><Relationship Id="rId8" Type="http://schemas.openxmlformats.org/officeDocument/2006/relationships/image" Target="../media/image217.png"/><Relationship Id="rId3" Type="http://schemas.openxmlformats.org/officeDocument/2006/relationships/image" Target="../media/image213.png"/><Relationship Id="rId7" Type="http://schemas.openxmlformats.org/officeDocument/2006/relationships/image" Target="../media/image216.png"/><Relationship Id="rId12" Type="http://schemas.openxmlformats.org/officeDocument/2006/relationships/image" Target="../media/image13.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215.png"/><Relationship Id="rId11" Type="http://schemas.openxmlformats.org/officeDocument/2006/relationships/image" Target="../media/image220.png"/><Relationship Id="rId5" Type="http://schemas.openxmlformats.org/officeDocument/2006/relationships/image" Target="../media/image5.png"/><Relationship Id="rId10" Type="http://schemas.openxmlformats.org/officeDocument/2006/relationships/image" Target="../media/image219.png"/><Relationship Id="rId4" Type="http://schemas.openxmlformats.org/officeDocument/2006/relationships/image" Target="../media/image214.png"/><Relationship Id="rId9" Type="http://schemas.openxmlformats.org/officeDocument/2006/relationships/image" Target="../media/image218.png"/></Relationships>
</file>

<file path=ppt/slides/_rels/slide92.xml.rels><?xml version="1.0" encoding="UTF-8" standalone="yes"?>
<Relationships xmlns="http://schemas.openxmlformats.org/package/2006/relationships"><Relationship Id="rId3" Type="http://schemas.openxmlformats.org/officeDocument/2006/relationships/image" Target="../media/image221.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3" Type="http://schemas.openxmlformats.org/officeDocument/2006/relationships/image" Target="../media/image222.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225.png"/><Relationship Id="rId5" Type="http://schemas.openxmlformats.org/officeDocument/2006/relationships/image" Target="../media/image224.png"/><Relationship Id="rId4" Type="http://schemas.openxmlformats.org/officeDocument/2006/relationships/image" Target="../media/image223.png"/></Relationships>
</file>

<file path=ppt/slides/_rels/slide94.xml.rels><?xml version="1.0" encoding="UTF-8" standalone="yes"?>
<Relationships xmlns="http://schemas.openxmlformats.org/package/2006/relationships"><Relationship Id="rId3" Type="http://schemas.openxmlformats.org/officeDocument/2006/relationships/image" Target="../media/image224.png"/><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225.png"/><Relationship Id="rId4" Type="http://schemas.openxmlformats.org/officeDocument/2006/relationships/image" Target="../media/image226.jpeg"/></Relationships>
</file>

<file path=ppt/slides/_rels/slide95.xml.rels><?xml version="1.0" encoding="UTF-8" standalone="yes"?>
<Relationships xmlns="http://schemas.openxmlformats.org/package/2006/relationships"><Relationship Id="rId3" Type="http://schemas.openxmlformats.org/officeDocument/2006/relationships/image" Target="../media/image227.png"/><Relationship Id="rId7" Type="http://schemas.openxmlformats.org/officeDocument/2006/relationships/image" Target="../media/image230.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229.jpeg"/><Relationship Id="rId5" Type="http://schemas.openxmlformats.org/officeDocument/2006/relationships/image" Target="../media/image225.png"/><Relationship Id="rId4" Type="http://schemas.openxmlformats.org/officeDocument/2006/relationships/image" Target="../media/image228.png"/></Relationships>
</file>

<file path=ppt/slides/_rels/slide96.xml.rels><?xml version="1.0" encoding="UTF-8" standalone="yes"?>
<Relationships xmlns="http://schemas.openxmlformats.org/package/2006/relationships"><Relationship Id="rId3" Type="http://schemas.openxmlformats.org/officeDocument/2006/relationships/image" Target="../media/image231.jpe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230.png"/><Relationship Id="rId5" Type="http://schemas.openxmlformats.org/officeDocument/2006/relationships/image" Target="../media/image227.png"/><Relationship Id="rId4" Type="http://schemas.openxmlformats.org/officeDocument/2006/relationships/image" Target="../media/image232.jpeg"/></Relationships>
</file>

<file path=ppt/slides/_rels/slide97.xml.rels><?xml version="1.0" encoding="UTF-8" standalone="yes"?>
<Relationships xmlns="http://schemas.openxmlformats.org/package/2006/relationships"><Relationship Id="rId3" Type="http://schemas.openxmlformats.org/officeDocument/2006/relationships/image" Target="../media/image233.jpe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230.png"/><Relationship Id="rId5" Type="http://schemas.openxmlformats.org/officeDocument/2006/relationships/image" Target="../media/image227.png"/><Relationship Id="rId4" Type="http://schemas.openxmlformats.org/officeDocument/2006/relationships/image" Target="../media/image234.png"/></Relationships>
</file>

<file path=ppt/slides/_rels/slide98.xml.rels><?xml version="1.0" encoding="UTF-8" standalone="yes"?>
<Relationships xmlns="http://schemas.openxmlformats.org/package/2006/relationships"><Relationship Id="rId3" Type="http://schemas.openxmlformats.org/officeDocument/2006/relationships/image" Target="../media/image235.png"/><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236.png"/><Relationship Id="rId4" Type="http://schemas.openxmlformats.org/officeDocument/2006/relationships/image" Target="../media/image5.png"/></Relationships>
</file>

<file path=ppt/slides/_rels/slide99.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240.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239.png"/><Relationship Id="rId5" Type="http://schemas.openxmlformats.org/officeDocument/2006/relationships/image" Target="../media/image238.png"/><Relationship Id="rId4" Type="http://schemas.openxmlformats.org/officeDocument/2006/relationships/image" Target="../media/image237.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cstate="email"/>
          <a:srcRect/>
          <a:stretch>
            <a:fillRect/>
          </a:stretch>
        </p:blipFill>
        <p:spPr bwMode="auto">
          <a:xfrm>
            <a:off x="0" y="0"/>
            <a:ext cx="9144000" cy="6877050"/>
          </a:xfrm>
          <a:prstGeom prst="rect">
            <a:avLst/>
          </a:prstGeom>
          <a:noFill/>
          <a:ln w="9525">
            <a:noFill/>
            <a:miter lim="800000"/>
            <a:headEnd/>
            <a:tailEnd/>
          </a:ln>
          <a:effectLst/>
        </p:spPr>
      </p:pic>
      <p:sp>
        <p:nvSpPr>
          <p:cNvPr id="3" name="ZoneTexte 2"/>
          <p:cNvSpPr txBox="1"/>
          <p:nvPr/>
        </p:nvSpPr>
        <p:spPr>
          <a:xfrm>
            <a:off x="0" y="6605752"/>
            <a:ext cx="2396359" cy="261610"/>
          </a:xfrm>
          <a:prstGeom prst="rect">
            <a:avLst/>
          </a:prstGeom>
          <a:noFill/>
        </p:spPr>
        <p:txBody>
          <a:bodyPr wrap="square" rtlCol="0">
            <a:spAutoFit/>
          </a:bodyPr>
          <a:lstStyle/>
          <a:p>
            <a:r>
              <a:rPr lang="fr-FR" sz="1100" dirty="0" smtClean="0">
                <a:solidFill>
                  <a:srgbClr val="002060"/>
                </a:solidFill>
                <a:latin typeface="Ubuntu"/>
              </a:rPr>
              <a:t>Mise à jour 02/2018</a:t>
            </a:r>
            <a:endParaRPr lang="fr-FR" sz="1100" dirty="0">
              <a:solidFill>
                <a:srgbClr val="002060"/>
              </a:solidFill>
              <a:latin typeface="Ubuntu"/>
            </a:endParaRPr>
          </a:p>
        </p:txBody>
      </p:sp>
    </p:spTree>
    <p:extLst>
      <p:ext uri="{BB962C8B-B14F-4D97-AF65-F5344CB8AC3E}">
        <p14:creationId xmlns:p14="http://schemas.microsoft.com/office/powerpoint/2010/main" xmlns="" val="358167030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Shape 122"/>
          <p:cNvPicPr preferRelativeResize="0"/>
          <p:nvPr/>
        </p:nvPicPr>
        <p:blipFill rotWithShape="1">
          <a:blip r:embed="rId2" cstate="email">
            <a:alphaModFix/>
          </a:blip>
          <a:srcRect/>
          <a:stretch/>
        </p:blipFill>
        <p:spPr>
          <a:xfrm>
            <a:off x="-17172" y="-12878"/>
            <a:ext cx="9161172" cy="6870878"/>
          </a:xfrm>
          <a:prstGeom prst="rect">
            <a:avLst/>
          </a:prstGeom>
          <a:noFill/>
          <a:ln>
            <a:noFill/>
          </a:ln>
        </p:spPr>
      </p:pic>
      <p:sp>
        <p:nvSpPr>
          <p:cNvPr id="6" name="TextBox 3"/>
          <p:cNvSpPr txBox="1"/>
          <p:nvPr/>
        </p:nvSpPr>
        <p:spPr>
          <a:xfrm>
            <a:off x="385261" y="239212"/>
            <a:ext cx="4855479" cy="1015663"/>
          </a:xfrm>
          <a:prstGeom prst="rect">
            <a:avLst/>
          </a:prstGeom>
          <a:noFill/>
        </p:spPr>
        <p:txBody>
          <a:bodyPr wrap="square" rtlCol="0">
            <a:spAutoFit/>
          </a:bodyPr>
          <a:lstStyle/>
          <a:p>
            <a:endParaRPr lang="es-DO" sz="6000" b="1" dirty="0">
              <a:solidFill>
                <a:srgbClr val="00B0F0"/>
              </a:solidFill>
              <a:latin typeface="Ubuntu" panose="020B0504030602030204" pitchFamily="34" charset="0"/>
            </a:endParaRPr>
          </a:p>
        </p:txBody>
      </p:sp>
      <p:pic>
        <p:nvPicPr>
          <p:cNvPr id="8194" name="Picture 2"/>
          <p:cNvPicPr>
            <a:picLocks noChangeAspect="1" noChangeArrowheads="1"/>
          </p:cNvPicPr>
          <p:nvPr/>
        </p:nvPicPr>
        <p:blipFill>
          <a:blip r:embed="rId3" cstate="email"/>
          <a:srcRect/>
          <a:stretch>
            <a:fillRect/>
          </a:stretch>
        </p:blipFill>
        <p:spPr bwMode="auto">
          <a:xfrm>
            <a:off x="1" y="1146412"/>
            <a:ext cx="2638566" cy="5711588"/>
          </a:xfrm>
          <a:prstGeom prst="rect">
            <a:avLst/>
          </a:prstGeom>
          <a:noFill/>
          <a:ln w="9525">
            <a:noFill/>
            <a:miter lim="800000"/>
            <a:headEnd/>
            <a:tailEnd/>
          </a:ln>
          <a:effectLst/>
        </p:spPr>
      </p:pic>
      <p:sp>
        <p:nvSpPr>
          <p:cNvPr id="4" name="ZoneTexte 3"/>
          <p:cNvSpPr txBox="1"/>
          <p:nvPr/>
        </p:nvSpPr>
        <p:spPr>
          <a:xfrm>
            <a:off x="2664372" y="1072055"/>
            <a:ext cx="6148552" cy="4185761"/>
          </a:xfrm>
          <a:prstGeom prst="rect">
            <a:avLst/>
          </a:prstGeom>
          <a:noFill/>
        </p:spPr>
        <p:txBody>
          <a:bodyPr wrap="square" rtlCol="0">
            <a:spAutoFit/>
          </a:bodyPr>
          <a:lstStyle/>
          <a:p>
            <a:r>
              <a:rPr lang="fr-FR" sz="2200" dirty="0" smtClean="0">
                <a:solidFill>
                  <a:srgbClr val="002060"/>
                </a:solidFill>
                <a:latin typeface="Ubuntu"/>
              </a:rPr>
              <a:t>Air Caraïbes emploie plus de 1 000 collaborateurs, </a:t>
            </a:r>
            <a:r>
              <a:rPr lang="fr-FR" sz="2200" b="1" dirty="0" smtClean="0">
                <a:solidFill>
                  <a:srgbClr val="002060"/>
                </a:solidFill>
                <a:latin typeface="Ubuntu"/>
              </a:rPr>
              <a:t>dont plus de la moitié est basée aux Antilles et en Guyane : </a:t>
            </a:r>
          </a:p>
          <a:p>
            <a:endParaRPr lang="fr-FR" sz="2200" b="1" dirty="0" smtClean="0">
              <a:solidFill>
                <a:srgbClr val="002060"/>
              </a:solidFill>
              <a:latin typeface="Ubuntu"/>
            </a:endParaRPr>
          </a:p>
          <a:p>
            <a:pPr>
              <a:buBlip>
                <a:blip r:embed="rId4"/>
              </a:buBlip>
            </a:pPr>
            <a:r>
              <a:rPr lang="fr-FR" sz="2200" dirty="0" smtClean="0">
                <a:solidFill>
                  <a:srgbClr val="0070C0"/>
                </a:solidFill>
                <a:latin typeface="Ubuntu"/>
              </a:rPr>
              <a:t>418 Personnels au sol.</a:t>
            </a:r>
          </a:p>
          <a:p>
            <a:pPr>
              <a:buBlip>
                <a:blip r:embed="rId4"/>
              </a:buBlip>
            </a:pPr>
            <a:r>
              <a:rPr lang="fr-FR" sz="2200" dirty="0" smtClean="0">
                <a:solidFill>
                  <a:srgbClr val="0070C0"/>
                </a:solidFill>
                <a:latin typeface="Ubuntu"/>
              </a:rPr>
              <a:t>556 PNC (Personnel Navigant Commercial).</a:t>
            </a:r>
          </a:p>
          <a:p>
            <a:pPr>
              <a:buBlip>
                <a:blip r:embed="rId4"/>
              </a:buBlip>
            </a:pPr>
            <a:r>
              <a:rPr lang="fr-FR" sz="2200" dirty="0" smtClean="0">
                <a:solidFill>
                  <a:srgbClr val="0070C0"/>
                </a:solidFill>
                <a:latin typeface="Ubuntu"/>
              </a:rPr>
              <a:t>136 PNT (Personnel Navigant Technique).</a:t>
            </a:r>
          </a:p>
          <a:p>
            <a:pPr>
              <a:buBlip>
                <a:blip r:embed="rId4"/>
              </a:buBlip>
            </a:pPr>
            <a:endParaRPr lang="fr-FR" sz="2200" dirty="0" smtClean="0">
              <a:solidFill>
                <a:srgbClr val="002060"/>
              </a:solidFill>
              <a:latin typeface="Ubuntu"/>
            </a:endParaRPr>
          </a:p>
          <a:p>
            <a:endParaRPr lang="fr-FR" dirty="0" smtClean="0">
              <a:solidFill>
                <a:srgbClr val="002060"/>
              </a:solidFill>
              <a:latin typeface="Ubuntu"/>
            </a:endParaRPr>
          </a:p>
          <a:p>
            <a:endParaRPr lang="fr-FR" dirty="0" smtClean="0">
              <a:solidFill>
                <a:srgbClr val="002060"/>
              </a:solidFill>
              <a:latin typeface="Ubuntu"/>
            </a:endParaRPr>
          </a:p>
          <a:p>
            <a:endParaRPr lang="fr-FR" dirty="0" smtClean="0">
              <a:solidFill>
                <a:srgbClr val="002060"/>
              </a:solidFill>
            </a:endParaRPr>
          </a:p>
          <a:p>
            <a:endParaRPr lang="fr-FR" dirty="0" smtClean="0">
              <a:solidFill>
                <a:srgbClr val="002060"/>
              </a:solidFill>
            </a:endParaRPr>
          </a:p>
          <a:p>
            <a:endParaRPr lang="fr-FR" dirty="0">
              <a:solidFill>
                <a:srgbClr val="002060"/>
              </a:solidFill>
            </a:endParaRPr>
          </a:p>
        </p:txBody>
      </p:sp>
      <p:sp>
        <p:nvSpPr>
          <p:cNvPr id="7" name="ZoneTexte 6"/>
          <p:cNvSpPr txBox="1"/>
          <p:nvPr/>
        </p:nvSpPr>
        <p:spPr>
          <a:xfrm>
            <a:off x="0" y="283779"/>
            <a:ext cx="9144000" cy="584775"/>
          </a:xfrm>
          <a:prstGeom prst="rect">
            <a:avLst/>
          </a:prstGeom>
          <a:noFill/>
        </p:spPr>
        <p:txBody>
          <a:bodyPr wrap="square" rtlCol="0">
            <a:spAutoFit/>
          </a:bodyPr>
          <a:lstStyle/>
          <a:p>
            <a:r>
              <a:rPr lang="fr-FR" sz="3200" b="1" dirty="0" smtClean="0">
                <a:solidFill>
                  <a:srgbClr val="002060"/>
                </a:solidFill>
                <a:effectLst>
                  <a:outerShdw blurRad="38100" dist="38100" dir="2700000" algn="tl">
                    <a:srgbClr val="000000">
                      <a:alpha val="43137"/>
                    </a:srgbClr>
                  </a:outerShdw>
                </a:effectLst>
                <a:latin typeface="Ubuntu"/>
              </a:rPr>
              <a:t>NOTRE PERSONNEL AU SOL ET A BORD</a:t>
            </a:r>
            <a:endParaRPr lang="fr-FR" sz="3200" b="1" dirty="0">
              <a:solidFill>
                <a:srgbClr val="002060"/>
              </a:solidFill>
              <a:effectLst>
                <a:outerShdw blurRad="38100" dist="38100" dir="2700000" algn="tl">
                  <a:srgbClr val="000000">
                    <a:alpha val="43137"/>
                  </a:srgbClr>
                </a:outerShdw>
              </a:effectLst>
              <a:latin typeface="Ubuntu"/>
            </a:endParaRPr>
          </a:p>
        </p:txBody>
      </p:sp>
      <p:pic>
        <p:nvPicPr>
          <p:cNvPr id="1028" name="Picture 4"/>
          <p:cNvPicPr>
            <a:picLocks noChangeAspect="1" noChangeArrowheads="1"/>
          </p:cNvPicPr>
          <p:nvPr/>
        </p:nvPicPr>
        <p:blipFill>
          <a:blip r:embed="rId5" cstate="email"/>
          <a:srcRect/>
          <a:stretch>
            <a:fillRect/>
          </a:stretch>
        </p:blipFill>
        <p:spPr bwMode="auto">
          <a:xfrm>
            <a:off x="2916619" y="3899133"/>
            <a:ext cx="5612525" cy="2107529"/>
          </a:xfrm>
          <a:prstGeom prst="rect">
            <a:avLst/>
          </a:prstGeom>
          <a:noFill/>
          <a:ln w="9525">
            <a:noFill/>
            <a:miter lim="800000"/>
            <a:headEnd/>
            <a:tailEnd/>
          </a:ln>
          <a:effectLst/>
        </p:spPr>
      </p:pic>
      <p:sp>
        <p:nvSpPr>
          <p:cNvPr id="8" name="ZoneTexte 7"/>
          <p:cNvSpPr txBox="1"/>
          <p:nvPr/>
        </p:nvSpPr>
        <p:spPr>
          <a:xfrm>
            <a:off x="3358054" y="4062396"/>
            <a:ext cx="5060731" cy="2062103"/>
          </a:xfrm>
          <a:prstGeom prst="rect">
            <a:avLst/>
          </a:prstGeom>
          <a:noFill/>
        </p:spPr>
        <p:txBody>
          <a:bodyPr wrap="square" rtlCol="0">
            <a:spAutoFit/>
          </a:bodyPr>
          <a:lstStyle/>
          <a:p>
            <a:r>
              <a:rPr lang="fr-FR" sz="2200" dirty="0" smtClean="0">
                <a:solidFill>
                  <a:schemeClr val="bg1"/>
                </a:solidFill>
                <a:latin typeface="Ubuntu"/>
              </a:rPr>
              <a:t>Un développement de la compagnie permettant l’embauche de près de 150 personnes basées aux Antilles – Guyane et en Métropole en 2017 et 2018. </a:t>
            </a:r>
          </a:p>
          <a:p>
            <a:endParaRPr lang="fr-FR" dirty="0"/>
          </a:p>
        </p:txBody>
      </p:sp>
      <p:pic>
        <p:nvPicPr>
          <p:cNvPr id="15362" name="Picture 2"/>
          <p:cNvPicPr>
            <a:picLocks noChangeAspect="1" noChangeArrowheads="1"/>
          </p:cNvPicPr>
          <p:nvPr/>
        </p:nvPicPr>
        <p:blipFill>
          <a:blip r:embed="rId6" cstate="print"/>
          <a:srcRect r="-1247" b="45487"/>
          <a:stretch>
            <a:fillRect/>
          </a:stretch>
        </p:blipFill>
        <p:spPr bwMode="auto">
          <a:xfrm>
            <a:off x="2690649" y="3620814"/>
            <a:ext cx="604344" cy="651641"/>
          </a:xfrm>
          <a:prstGeom prst="rect">
            <a:avLst/>
          </a:prstGeom>
          <a:noFill/>
          <a:ln w="9525">
            <a:noFill/>
            <a:miter lim="800000"/>
            <a:headEnd/>
            <a:tailEnd/>
          </a:ln>
          <a:effectLst/>
        </p:spPr>
      </p:pic>
    </p:spTree>
    <p:extLst>
      <p:ext uri="{BB962C8B-B14F-4D97-AF65-F5344CB8AC3E}">
        <p14:creationId xmlns="" xmlns:p14="http://schemas.microsoft.com/office/powerpoint/2010/main" val="3581670305"/>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srcRect/>
          <a:stretch>
            <a:fillRect/>
          </a:stretch>
        </p:blipFill>
        <p:spPr bwMode="auto">
          <a:xfrm>
            <a:off x="0" y="0"/>
            <a:ext cx="9144000" cy="2653719"/>
          </a:xfrm>
          <a:prstGeom prst="rect">
            <a:avLst/>
          </a:prstGeom>
          <a:noFill/>
          <a:ln w="9525">
            <a:noFill/>
            <a:miter lim="800000"/>
            <a:headEnd/>
            <a:tailEnd/>
          </a:ln>
          <a:effectLst/>
        </p:spPr>
      </p:pic>
      <p:pic>
        <p:nvPicPr>
          <p:cNvPr id="17410" name="Picture 2"/>
          <p:cNvPicPr>
            <a:picLocks noChangeAspect="1" noChangeArrowheads="1"/>
          </p:cNvPicPr>
          <p:nvPr/>
        </p:nvPicPr>
        <p:blipFill>
          <a:blip r:embed="rId4" cstate="print"/>
          <a:srcRect/>
          <a:stretch>
            <a:fillRect/>
          </a:stretch>
        </p:blipFill>
        <p:spPr bwMode="auto">
          <a:xfrm>
            <a:off x="3021724" y="6190182"/>
            <a:ext cx="1313793" cy="667818"/>
          </a:xfrm>
          <a:prstGeom prst="rect">
            <a:avLst/>
          </a:prstGeom>
          <a:noFill/>
          <a:ln w="9525">
            <a:noFill/>
            <a:miter lim="800000"/>
            <a:headEnd/>
            <a:tailEnd/>
          </a:ln>
          <a:effectLst/>
        </p:spPr>
      </p:pic>
      <p:pic>
        <p:nvPicPr>
          <p:cNvPr id="17411" name="Picture 3"/>
          <p:cNvPicPr>
            <a:picLocks noChangeAspect="1" noChangeArrowheads="1"/>
          </p:cNvPicPr>
          <p:nvPr/>
        </p:nvPicPr>
        <p:blipFill>
          <a:blip r:embed="rId5" cstate="print"/>
          <a:srcRect/>
          <a:stretch>
            <a:fillRect/>
          </a:stretch>
        </p:blipFill>
        <p:spPr bwMode="auto">
          <a:xfrm>
            <a:off x="1366345" y="6236976"/>
            <a:ext cx="1692165" cy="621024"/>
          </a:xfrm>
          <a:prstGeom prst="rect">
            <a:avLst/>
          </a:prstGeom>
          <a:noFill/>
          <a:ln w="9525">
            <a:noFill/>
            <a:miter lim="800000"/>
            <a:headEnd/>
            <a:tailEnd/>
          </a:ln>
          <a:effectLst/>
        </p:spPr>
      </p:pic>
      <p:pic>
        <p:nvPicPr>
          <p:cNvPr id="17413" name="Picture 5"/>
          <p:cNvPicPr>
            <a:picLocks noChangeAspect="1" noChangeArrowheads="1"/>
          </p:cNvPicPr>
          <p:nvPr/>
        </p:nvPicPr>
        <p:blipFill>
          <a:blip r:embed="rId6" cstate="print"/>
          <a:srcRect/>
          <a:stretch>
            <a:fillRect/>
          </a:stretch>
        </p:blipFill>
        <p:spPr bwMode="auto">
          <a:xfrm>
            <a:off x="6380844" y="2159876"/>
            <a:ext cx="2763156" cy="3814980"/>
          </a:xfrm>
          <a:prstGeom prst="rect">
            <a:avLst/>
          </a:prstGeom>
          <a:noFill/>
          <a:ln w="9525">
            <a:noFill/>
            <a:miter lim="800000"/>
            <a:headEnd/>
            <a:tailEnd/>
          </a:ln>
          <a:effectLst/>
        </p:spPr>
      </p:pic>
      <p:pic>
        <p:nvPicPr>
          <p:cNvPr id="17414" name="Picture 6"/>
          <p:cNvPicPr>
            <a:picLocks noChangeAspect="1" noChangeArrowheads="1"/>
          </p:cNvPicPr>
          <p:nvPr/>
        </p:nvPicPr>
        <p:blipFill>
          <a:blip r:embed="rId7" cstate="print"/>
          <a:srcRect/>
          <a:stretch>
            <a:fillRect/>
          </a:stretch>
        </p:blipFill>
        <p:spPr bwMode="auto">
          <a:xfrm>
            <a:off x="0" y="4291340"/>
            <a:ext cx="6342993" cy="1786703"/>
          </a:xfrm>
          <a:prstGeom prst="rect">
            <a:avLst/>
          </a:prstGeom>
          <a:noFill/>
          <a:ln w="9525">
            <a:noFill/>
            <a:miter lim="800000"/>
            <a:headEnd/>
            <a:tailEnd/>
          </a:ln>
          <a:effectLst/>
        </p:spPr>
      </p:pic>
      <p:sp>
        <p:nvSpPr>
          <p:cNvPr id="10" name="ZoneTexte 9"/>
          <p:cNvSpPr txBox="1"/>
          <p:nvPr/>
        </p:nvSpPr>
        <p:spPr>
          <a:xfrm>
            <a:off x="0" y="6299482"/>
            <a:ext cx="1481959" cy="369332"/>
          </a:xfrm>
          <a:prstGeom prst="rect">
            <a:avLst/>
          </a:prstGeom>
          <a:noFill/>
        </p:spPr>
        <p:txBody>
          <a:bodyPr wrap="square" rtlCol="0">
            <a:spAutoFit/>
          </a:bodyPr>
          <a:lstStyle/>
          <a:p>
            <a:r>
              <a:rPr lang="fr-FR" b="1" dirty="0" smtClean="0">
                <a:solidFill>
                  <a:srgbClr val="002060"/>
                </a:solidFill>
                <a:latin typeface="Ubuntu"/>
              </a:rPr>
              <a:t>Partenaires</a:t>
            </a:r>
            <a:endParaRPr lang="fr-FR" b="1" dirty="0">
              <a:solidFill>
                <a:srgbClr val="002060"/>
              </a:solidFill>
              <a:latin typeface="Ubuntu"/>
            </a:endParaRPr>
          </a:p>
        </p:txBody>
      </p:sp>
      <p:pic>
        <p:nvPicPr>
          <p:cNvPr id="17416" name="Picture 8"/>
          <p:cNvPicPr>
            <a:picLocks noChangeAspect="1" noChangeArrowheads="1"/>
          </p:cNvPicPr>
          <p:nvPr/>
        </p:nvPicPr>
        <p:blipFill>
          <a:blip r:embed="rId8" cstate="print"/>
          <a:srcRect/>
          <a:stretch>
            <a:fillRect/>
          </a:stretch>
        </p:blipFill>
        <p:spPr bwMode="auto">
          <a:xfrm rot="21290147">
            <a:off x="499244" y="2456707"/>
            <a:ext cx="1376854" cy="1703415"/>
          </a:xfrm>
          <a:prstGeom prst="rect">
            <a:avLst/>
          </a:prstGeom>
          <a:noFill/>
          <a:ln w="9525">
            <a:noFill/>
            <a:miter lim="800000"/>
            <a:headEnd/>
            <a:tailEnd/>
          </a:ln>
          <a:effectLst/>
        </p:spPr>
      </p:pic>
      <p:pic>
        <p:nvPicPr>
          <p:cNvPr id="17417" name="Picture 9"/>
          <p:cNvPicPr>
            <a:picLocks noChangeAspect="1" noChangeArrowheads="1"/>
          </p:cNvPicPr>
          <p:nvPr/>
        </p:nvPicPr>
        <p:blipFill>
          <a:blip r:embed="rId9" cstate="print"/>
          <a:srcRect/>
          <a:stretch>
            <a:fillRect/>
          </a:stretch>
        </p:blipFill>
        <p:spPr bwMode="auto">
          <a:xfrm rot="20762837">
            <a:off x="4361793" y="2380594"/>
            <a:ext cx="1391652" cy="1721724"/>
          </a:xfrm>
          <a:prstGeom prst="rect">
            <a:avLst/>
          </a:prstGeom>
          <a:noFill/>
          <a:ln w="9525">
            <a:noFill/>
            <a:miter lim="800000"/>
            <a:headEnd/>
            <a:tailEnd/>
          </a:ln>
          <a:effectLst/>
        </p:spPr>
      </p:pic>
      <p:pic>
        <p:nvPicPr>
          <p:cNvPr id="17418" name="Picture 10"/>
          <p:cNvPicPr>
            <a:picLocks noChangeAspect="1" noChangeArrowheads="1"/>
          </p:cNvPicPr>
          <p:nvPr/>
        </p:nvPicPr>
        <p:blipFill>
          <a:blip r:embed="rId10" cstate="print"/>
          <a:srcRect/>
          <a:stretch>
            <a:fillRect/>
          </a:stretch>
        </p:blipFill>
        <p:spPr bwMode="auto">
          <a:xfrm rot="651317">
            <a:off x="2454165" y="2522481"/>
            <a:ext cx="1361919" cy="1684939"/>
          </a:xfrm>
          <a:prstGeom prst="rect">
            <a:avLst/>
          </a:prstGeom>
          <a:noFill/>
          <a:ln w="9525">
            <a:noFill/>
            <a:miter lim="800000"/>
            <a:headEnd/>
            <a:tailEnd/>
          </a:ln>
          <a:effectLst/>
        </p:spPr>
      </p:pic>
    </p:spTree>
    <p:extLst>
      <p:ext uri="{BB962C8B-B14F-4D97-AF65-F5344CB8AC3E}">
        <p14:creationId xmlns:p14="http://schemas.microsoft.com/office/powerpoint/2010/main" xmlns="" val="3581670305"/>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a:xfrm>
            <a:off x="1229711" y="1166649"/>
            <a:ext cx="7914289" cy="2339102"/>
          </a:xfrm>
          <a:prstGeom prst="rect">
            <a:avLst/>
          </a:prstGeom>
        </p:spPr>
        <p:txBody>
          <a:bodyPr wrap="square">
            <a:spAutoFit/>
          </a:bodyPr>
          <a:lstStyle/>
          <a:p>
            <a:pPr>
              <a:buBlip>
                <a:blip r:embed="rId3"/>
              </a:buBlip>
            </a:pPr>
            <a:r>
              <a:rPr lang="fr-FR" b="1" dirty="0" smtClean="0">
                <a:solidFill>
                  <a:srgbClr val="002060"/>
                </a:solidFill>
                <a:latin typeface="Ubuntu Light"/>
              </a:rPr>
              <a:t>Formule tout compris : </a:t>
            </a:r>
            <a:r>
              <a:rPr lang="fr-FR" dirty="0" smtClean="0">
                <a:solidFill>
                  <a:srgbClr val="002060"/>
                </a:solidFill>
                <a:latin typeface="Ubuntu Light"/>
              </a:rPr>
              <a:t>Plus besoin d’acheter séparément un billet d’avion et un billet de bateau.</a:t>
            </a:r>
          </a:p>
          <a:p>
            <a:pPr>
              <a:buBlip>
                <a:blip r:embed="rId3"/>
              </a:buBlip>
            </a:pPr>
            <a:r>
              <a:rPr lang="fr-FR" b="1" dirty="0" smtClean="0">
                <a:solidFill>
                  <a:srgbClr val="002060"/>
                </a:solidFill>
                <a:latin typeface="Ubuntu Light"/>
              </a:rPr>
              <a:t>Un seul interlocuteur </a:t>
            </a:r>
            <a:r>
              <a:rPr lang="fr-FR" dirty="0" smtClean="0">
                <a:solidFill>
                  <a:srgbClr val="002060"/>
                </a:solidFill>
                <a:latin typeface="Ubuntu Light"/>
              </a:rPr>
              <a:t>en cas de modification du parcours ou d’horaires.</a:t>
            </a:r>
          </a:p>
          <a:p>
            <a:pPr>
              <a:buBlip>
                <a:blip r:embed="rId3"/>
              </a:buBlip>
            </a:pPr>
            <a:r>
              <a:rPr lang="fr-FR" b="1" dirty="0" smtClean="0">
                <a:solidFill>
                  <a:srgbClr val="002060"/>
                </a:solidFill>
                <a:latin typeface="Ubuntu Light"/>
              </a:rPr>
              <a:t>Gain de temps avec l’émission des 2 parcours </a:t>
            </a:r>
            <a:r>
              <a:rPr lang="fr-FR" dirty="0" smtClean="0">
                <a:solidFill>
                  <a:srgbClr val="002060"/>
                </a:solidFill>
                <a:latin typeface="Ubuntu Light"/>
              </a:rPr>
              <a:t>en une seule fois.</a:t>
            </a:r>
          </a:p>
          <a:p>
            <a:pPr>
              <a:buBlip>
                <a:blip r:embed="rId3"/>
              </a:buBlip>
            </a:pPr>
            <a:r>
              <a:rPr lang="fr-FR" dirty="0" smtClean="0">
                <a:solidFill>
                  <a:srgbClr val="002060"/>
                </a:solidFill>
                <a:latin typeface="Ubuntu Light"/>
              </a:rPr>
              <a:t>Transfert simple aéroport &lt;&gt; gare maritime.</a:t>
            </a:r>
          </a:p>
          <a:p>
            <a:endParaRPr lang="fr-FR" sz="800" dirty="0" smtClean="0">
              <a:solidFill>
                <a:schemeClr val="bg2">
                  <a:lumMod val="50000"/>
                </a:schemeClr>
              </a:solidFill>
              <a:latin typeface="Ubuntu Light"/>
            </a:endParaRPr>
          </a:p>
          <a:p>
            <a:endParaRPr lang="fr-FR" sz="1600" b="1" u="sng" dirty="0" smtClean="0">
              <a:solidFill>
                <a:schemeClr val="accent2"/>
              </a:solidFill>
              <a:latin typeface="Ubuntu Light"/>
            </a:endParaRPr>
          </a:p>
          <a:p>
            <a:endParaRPr lang="fr-FR" sz="1600" b="1" u="sng" dirty="0" smtClean="0">
              <a:solidFill>
                <a:schemeClr val="bg2">
                  <a:lumMod val="50000"/>
                </a:schemeClr>
              </a:solidFill>
              <a:latin typeface="Ubuntu Light"/>
            </a:endParaRPr>
          </a:p>
          <a:p>
            <a:pPr>
              <a:defRPr/>
            </a:pPr>
            <a:endParaRPr lang="fr-FR" sz="1600" dirty="0">
              <a:solidFill>
                <a:schemeClr val="bg2">
                  <a:lumMod val="50000"/>
                </a:schemeClr>
              </a:solidFill>
              <a:latin typeface="Ubuntu Light"/>
            </a:endParaRPr>
          </a:p>
        </p:txBody>
      </p:sp>
      <p:sp>
        <p:nvSpPr>
          <p:cNvPr id="5" name="ZoneTexte 4"/>
          <p:cNvSpPr txBox="1"/>
          <p:nvPr/>
        </p:nvSpPr>
        <p:spPr>
          <a:xfrm>
            <a:off x="1308537" y="5391809"/>
            <a:ext cx="7346732" cy="1200329"/>
          </a:xfrm>
          <a:prstGeom prst="rect">
            <a:avLst/>
          </a:prstGeom>
          <a:noFill/>
        </p:spPr>
        <p:txBody>
          <a:bodyPr wrap="square" rtlCol="0">
            <a:spAutoFit/>
          </a:bodyPr>
          <a:lstStyle/>
          <a:p>
            <a:pPr>
              <a:buBlip>
                <a:blip r:embed="rId3"/>
              </a:buBlip>
            </a:pPr>
            <a:r>
              <a:rPr lang="fr-FR" dirty="0" smtClean="0">
                <a:solidFill>
                  <a:srgbClr val="002060"/>
                </a:solidFill>
                <a:latin typeface="Ubuntu Light"/>
              </a:rPr>
              <a:t>Plus avantageux et plus pratique que d’acheter séparément un billet d’avion, un billet de bateau et un transfert.</a:t>
            </a:r>
          </a:p>
          <a:p>
            <a:pPr>
              <a:buBlip>
                <a:blip r:embed="rId3"/>
              </a:buBlip>
            </a:pPr>
            <a:r>
              <a:rPr lang="fr-FR" dirty="0" smtClean="0">
                <a:solidFill>
                  <a:srgbClr val="002060"/>
                </a:solidFill>
                <a:latin typeface="Ubuntu Light"/>
              </a:rPr>
              <a:t>Avec la formule </a:t>
            </a:r>
            <a:r>
              <a:rPr lang="fr-FR" dirty="0" err="1" smtClean="0">
                <a:solidFill>
                  <a:srgbClr val="002060"/>
                </a:solidFill>
                <a:latin typeface="Ubuntu Light"/>
              </a:rPr>
              <a:t>navigAIR</a:t>
            </a:r>
            <a:r>
              <a:rPr lang="fr-FR" dirty="0" smtClean="0">
                <a:solidFill>
                  <a:srgbClr val="002060"/>
                </a:solidFill>
                <a:latin typeface="Ubuntu Light"/>
              </a:rPr>
              <a:t> tout est compris !</a:t>
            </a:r>
          </a:p>
          <a:p>
            <a:endParaRPr lang="fr-FR" dirty="0"/>
          </a:p>
        </p:txBody>
      </p:sp>
      <p:pic>
        <p:nvPicPr>
          <p:cNvPr id="20482" name="Picture 2"/>
          <p:cNvPicPr>
            <a:picLocks noChangeAspect="1" noChangeArrowheads="1"/>
          </p:cNvPicPr>
          <p:nvPr/>
        </p:nvPicPr>
        <p:blipFill>
          <a:blip r:embed="rId4" cstate="print"/>
          <a:srcRect/>
          <a:stretch>
            <a:fillRect/>
          </a:stretch>
        </p:blipFill>
        <p:spPr bwMode="auto">
          <a:xfrm>
            <a:off x="189187" y="1382111"/>
            <a:ext cx="977900" cy="977900"/>
          </a:xfrm>
          <a:prstGeom prst="rect">
            <a:avLst/>
          </a:prstGeom>
          <a:noFill/>
          <a:ln w="9525">
            <a:noFill/>
            <a:miter lim="800000"/>
            <a:headEnd/>
            <a:tailEnd/>
          </a:ln>
          <a:effectLst/>
        </p:spPr>
      </p:pic>
      <p:pic>
        <p:nvPicPr>
          <p:cNvPr id="20483" name="Picture 3"/>
          <p:cNvPicPr>
            <a:picLocks noChangeAspect="1" noChangeArrowheads="1"/>
          </p:cNvPicPr>
          <p:nvPr/>
        </p:nvPicPr>
        <p:blipFill>
          <a:blip r:embed="rId5" cstate="print"/>
          <a:srcRect/>
          <a:stretch>
            <a:fillRect/>
          </a:stretch>
        </p:blipFill>
        <p:spPr bwMode="auto">
          <a:xfrm>
            <a:off x="220717" y="2816772"/>
            <a:ext cx="977900" cy="977900"/>
          </a:xfrm>
          <a:prstGeom prst="rect">
            <a:avLst/>
          </a:prstGeom>
          <a:noFill/>
          <a:ln w="9525">
            <a:noFill/>
            <a:miter lim="800000"/>
            <a:headEnd/>
            <a:tailEnd/>
          </a:ln>
          <a:effectLst/>
        </p:spPr>
      </p:pic>
      <p:pic>
        <p:nvPicPr>
          <p:cNvPr id="20484" name="Picture 4"/>
          <p:cNvPicPr>
            <a:picLocks noChangeAspect="1" noChangeArrowheads="1"/>
          </p:cNvPicPr>
          <p:nvPr/>
        </p:nvPicPr>
        <p:blipFill>
          <a:blip r:embed="rId6" cstate="print"/>
          <a:srcRect/>
          <a:stretch>
            <a:fillRect/>
          </a:stretch>
        </p:blipFill>
        <p:spPr bwMode="auto">
          <a:xfrm>
            <a:off x="204951" y="4109545"/>
            <a:ext cx="977900" cy="977900"/>
          </a:xfrm>
          <a:prstGeom prst="rect">
            <a:avLst/>
          </a:prstGeom>
          <a:noFill/>
          <a:ln w="9525">
            <a:noFill/>
            <a:miter lim="800000"/>
            <a:headEnd/>
            <a:tailEnd/>
          </a:ln>
          <a:effectLst/>
        </p:spPr>
      </p:pic>
      <p:pic>
        <p:nvPicPr>
          <p:cNvPr id="20485" name="Picture 5"/>
          <p:cNvPicPr>
            <a:picLocks noChangeAspect="1" noChangeArrowheads="1"/>
          </p:cNvPicPr>
          <p:nvPr/>
        </p:nvPicPr>
        <p:blipFill>
          <a:blip r:embed="rId7" cstate="print"/>
          <a:srcRect/>
          <a:stretch>
            <a:fillRect/>
          </a:stretch>
        </p:blipFill>
        <p:spPr bwMode="auto">
          <a:xfrm>
            <a:off x="204953" y="5386552"/>
            <a:ext cx="977900" cy="977900"/>
          </a:xfrm>
          <a:prstGeom prst="rect">
            <a:avLst/>
          </a:prstGeom>
          <a:noFill/>
          <a:ln w="9525">
            <a:noFill/>
            <a:miter lim="800000"/>
            <a:headEnd/>
            <a:tailEnd/>
          </a:ln>
          <a:effectLst/>
        </p:spPr>
      </p:pic>
      <p:pic>
        <p:nvPicPr>
          <p:cNvPr id="11" name="Picture 4"/>
          <p:cNvPicPr>
            <a:picLocks noChangeAspect="1" noChangeArrowheads="1"/>
          </p:cNvPicPr>
          <p:nvPr/>
        </p:nvPicPr>
        <p:blipFill>
          <a:blip r:embed="rId8" cstate="print"/>
          <a:srcRect l="8955" t="28648" r="9204" b="34021"/>
          <a:stretch>
            <a:fillRect/>
          </a:stretch>
        </p:blipFill>
        <p:spPr bwMode="auto">
          <a:xfrm>
            <a:off x="362607" y="283779"/>
            <a:ext cx="5186855" cy="804042"/>
          </a:xfrm>
          <a:prstGeom prst="rect">
            <a:avLst/>
          </a:prstGeom>
          <a:noFill/>
          <a:ln w="9525">
            <a:noFill/>
            <a:miter lim="800000"/>
            <a:headEnd/>
            <a:tailEnd/>
          </a:ln>
          <a:effectLst/>
        </p:spPr>
      </p:pic>
      <p:sp>
        <p:nvSpPr>
          <p:cNvPr id="13" name="ZoneTexte 12"/>
          <p:cNvSpPr txBox="1"/>
          <p:nvPr/>
        </p:nvSpPr>
        <p:spPr>
          <a:xfrm>
            <a:off x="1213945" y="2720878"/>
            <a:ext cx="7362496" cy="1477328"/>
          </a:xfrm>
          <a:prstGeom prst="rect">
            <a:avLst/>
          </a:prstGeom>
          <a:noFill/>
        </p:spPr>
        <p:txBody>
          <a:bodyPr wrap="square" rtlCol="0">
            <a:spAutoFit/>
          </a:bodyPr>
          <a:lstStyle/>
          <a:p>
            <a:pPr>
              <a:buBlip>
                <a:blip r:embed="rId3"/>
              </a:buBlip>
            </a:pPr>
            <a:r>
              <a:rPr lang="fr-FR" dirty="0" smtClean="0">
                <a:solidFill>
                  <a:srgbClr val="002060"/>
                </a:solidFill>
                <a:latin typeface="Ubuntu Light"/>
              </a:rPr>
              <a:t>Réservation sans frais assurée sur le prochain bateau ou vol disponible en cas de retard de l’avion ou du bateau.</a:t>
            </a:r>
          </a:p>
          <a:p>
            <a:pPr>
              <a:buBlip>
                <a:blip r:embed="rId3"/>
              </a:buBlip>
            </a:pPr>
            <a:r>
              <a:rPr lang="fr-FR" dirty="0" smtClean="0">
                <a:solidFill>
                  <a:srgbClr val="002060"/>
                </a:solidFill>
                <a:latin typeface="Ubuntu Light"/>
              </a:rPr>
              <a:t>Prise en charge d’une nuit d’hôtel si nécessaire (sauf cas de force majeure).</a:t>
            </a:r>
          </a:p>
          <a:p>
            <a:endParaRPr lang="fr-FR" dirty="0"/>
          </a:p>
        </p:txBody>
      </p:sp>
      <p:sp>
        <p:nvSpPr>
          <p:cNvPr id="14" name="ZoneTexte 13"/>
          <p:cNvSpPr txBox="1"/>
          <p:nvPr/>
        </p:nvSpPr>
        <p:spPr>
          <a:xfrm>
            <a:off x="1292771" y="4035974"/>
            <a:ext cx="7851229" cy="1200329"/>
          </a:xfrm>
          <a:prstGeom prst="rect">
            <a:avLst/>
          </a:prstGeom>
          <a:noFill/>
        </p:spPr>
        <p:txBody>
          <a:bodyPr wrap="square" rtlCol="0">
            <a:spAutoFit/>
          </a:bodyPr>
          <a:lstStyle/>
          <a:p>
            <a:pPr>
              <a:buBlip>
                <a:blip r:embed="rId3"/>
              </a:buBlip>
            </a:pPr>
            <a:r>
              <a:rPr lang="fr-FR" dirty="0" smtClean="0">
                <a:solidFill>
                  <a:srgbClr val="002060"/>
                </a:solidFill>
                <a:latin typeface="Ubuntu Light"/>
              </a:rPr>
              <a:t>Possibilité de se présenter au comptoir de la compagnie maritime jusqu’à 20 min. avant le départ du bateau.</a:t>
            </a:r>
          </a:p>
          <a:p>
            <a:pPr>
              <a:buBlip>
                <a:blip r:embed="rId3"/>
              </a:buBlip>
            </a:pPr>
            <a:r>
              <a:rPr lang="fr-FR" dirty="0" smtClean="0">
                <a:solidFill>
                  <a:srgbClr val="002060"/>
                </a:solidFill>
                <a:latin typeface="Ubuntu Light"/>
              </a:rPr>
              <a:t>Enregistrement des bagages facilité avec un comptoir en zone de traitement prioritaire à l’aéroport.</a:t>
            </a:r>
          </a:p>
        </p:txBody>
      </p:sp>
    </p:spTree>
    <p:extLst>
      <p:ext uri="{BB962C8B-B14F-4D97-AF65-F5344CB8AC3E}">
        <p14:creationId xmlns:p14="http://schemas.microsoft.com/office/powerpoint/2010/main" xmlns="" val="3581670305"/>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sp>
        <p:nvSpPr>
          <p:cNvPr id="4" name="ZoneTexte 3"/>
          <p:cNvSpPr txBox="1"/>
          <p:nvPr/>
        </p:nvSpPr>
        <p:spPr>
          <a:xfrm>
            <a:off x="0" y="242215"/>
            <a:ext cx="9144000" cy="523220"/>
          </a:xfrm>
          <a:prstGeom prst="rect">
            <a:avLst/>
          </a:prstGeom>
          <a:noFill/>
        </p:spPr>
        <p:txBody>
          <a:bodyPr wrap="square" rtlCol="0">
            <a:spAutoFit/>
          </a:bodyPr>
          <a:lstStyle/>
          <a:p>
            <a:r>
              <a:rPr lang="fr-FR" sz="2800" b="1" dirty="0" smtClean="0">
                <a:solidFill>
                  <a:srgbClr val="002060"/>
                </a:solidFill>
                <a:effectLst>
                  <a:outerShdw blurRad="38100" dist="38100" dir="2700000" algn="tl">
                    <a:srgbClr val="000000">
                      <a:alpha val="43137"/>
                    </a:srgbClr>
                  </a:outerShdw>
                </a:effectLst>
                <a:latin typeface="Ubuntu"/>
              </a:rPr>
              <a:t>GROUPES ET INCENTIVE DE 10 A 150 PASSAGERS</a:t>
            </a:r>
          </a:p>
        </p:txBody>
      </p:sp>
      <p:sp>
        <p:nvSpPr>
          <p:cNvPr id="5" name="ZoneTexte 4"/>
          <p:cNvSpPr txBox="1"/>
          <p:nvPr/>
        </p:nvSpPr>
        <p:spPr>
          <a:xfrm>
            <a:off x="0" y="2231612"/>
            <a:ext cx="8616679" cy="3631763"/>
          </a:xfrm>
          <a:prstGeom prst="rect">
            <a:avLst/>
          </a:prstGeom>
          <a:noFill/>
        </p:spPr>
        <p:txBody>
          <a:bodyPr wrap="square" rtlCol="0">
            <a:spAutoFit/>
          </a:bodyPr>
          <a:lstStyle/>
          <a:p>
            <a:pPr>
              <a:buBlip>
                <a:blip r:embed="rId3"/>
              </a:buBlip>
            </a:pPr>
            <a:r>
              <a:rPr lang="fr-FR" sz="2000" dirty="0" smtClean="0">
                <a:solidFill>
                  <a:srgbClr val="002060"/>
                </a:solidFill>
                <a:latin typeface="Ubuntu Light"/>
              </a:rPr>
              <a:t>Cotations établies instantanément.</a:t>
            </a:r>
          </a:p>
          <a:p>
            <a:pPr>
              <a:buBlip>
                <a:blip r:embed="rId3"/>
              </a:buBlip>
            </a:pPr>
            <a:endParaRPr lang="fr-FR" sz="800" dirty="0" smtClean="0">
              <a:solidFill>
                <a:srgbClr val="002060"/>
              </a:solidFill>
              <a:latin typeface="Ubuntu Light"/>
            </a:endParaRPr>
          </a:p>
          <a:p>
            <a:pPr>
              <a:buBlip>
                <a:blip r:embed="rId3"/>
              </a:buBlip>
            </a:pPr>
            <a:r>
              <a:rPr lang="fr-FR" sz="2000" dirty="0" smtClean="0">
                <a:solidFill>
                  <a:srgbClr val="002060"/>
                </a:solidFill>
                <a:latin typeface="Ubuntu Light"/>
              </a:rPr>
              <a:t>Module permettant d’obtenir les meilleurs tarifs, avec un comparatif à + ou - 3 jours.</a:t>
            </a:r>
          </a:p>
          <a:p>
            <a:endParaRPr lang="fr-FR" sz="800" dirty="0" smtClean="0">
              <a:solidFill>
                <a:srgbClr val="002060"/>
              </a:solidFill>
              <a:latin typeface="Ubuntu Light"/>
            </a:endParaRPr>
          </a:p>
          <a:p>
            <a:pPr>
              <a:buBlip>
                <a:blip r:embed="rId3"/>
              </a:buBlip>
            </a:pPr>
            <a:r>
              <a:rPr lang="fr-FR" sz="2000" dirty="0" smtClean="0">
                <a:solidFill>
                  <a:srgbClr val="002060"/>
                </a:solidFill>
                <a:latin typeface="Ubuntu Light"/>
              </a:rPr>
              <a:t>Gestion des dossiers effectuée par le Pôle Loisirs.</a:t>
            </a:r>
          </a:p>
          <a:p>
            <a:pPr>
              <a:buBlip>
                <a:blip r:embed="rId3"/>
              </a:buBlip>
            </a:pPr>
            <a:endParaRPr lang="fr-FR" sz="800" dirty="0" smtClean="0">
              <a:solidFill>
                <a:srgbClr val="002060"/>
              </a:solidFill>
              <a:latin typeface="Ubuntu Light"/>
            </a:endParaRPr>
          </a:p>
          <a:p>
            <a:pPr>
              <a:buBlip>
                <a:blip r:embed="rId3"/>
              </a:buBlip>
            </a:pPr>
            <a:r>
              <a:rPr lang="fr-FR" sz="2000" dirty="0" smtClean="0">
                <a:solidFill>
                  <a:srgbClr val="002060"/>
                </a:solidFill>
                <a:latin typeface="Ubuntu Light"/>
              </a:rPr>
              <a:t>Versement d’un acompte de 20%*.</a:t>
            </a:r>
          </a:p>
          <a:p>
            <a:pPr>
              <a:buBlip>
                <a:blip r:embed="rId3"/>
              </a:buBlip>
            </a:pPr>
            <a:endParaRPr lang="fr-FR" sz="800" dirty="0" smtClean="0">
              <a:solidFill>
                <a:srgbClr val="002060"/>
              </a:solidFill>
              <a:latin typeface="Ubuntu Light"/>
            </a:endParaRPr>
          </a:p>
          <a:p>
            <a:pPr>
              <a:buBlip>
                <a:blip r:embed="rId3"/>
              </a:buBlip>
            </a:pPr>
            <a:r>
              <a:rPr lang="fr-FR" sz="2000" dirty="0" smtClean="0">
                <a:solidFill>
                  <a:srgbClr val="002060"/>
                </a:solidFill>
                <a:latin typeface="Ubuntu Light"/>
              </a:rPr>
              <a:t>Transmission des noms jusqu’à D-30.</a:t>
            </a:r>
          </a:p>
          <a:p>
            <a:pPr>
              <a:buBlip>
                <a:blip r:embed="rId3"/>
              </a:buBlip>
            </a:pPr>
            <a:endParaRPr lang="fr-FR" sz="800" dirty="0" smtClean="0">
              <a:solidFill>
                <a:srgbClr val="002060"/>
              </a:solidFill>
              <a:latin typeface="Ubuntu Light"/>
            </a:endParaRPr>
          </a:p>
          <a:p>
            <a:pPr>
              <a:buBlip>
                <a:blip r:embed="rId3"/>
              </a:buBlip>
            </a:pPr>
            <a:r>
              <a:rPr lang="fr-FR" sz="2000" dirty="0" smtClean="0">
                <a:solidFill>
                  <a:srgbClr val="002060"/>
                </a:solidFill>
                <a:latin typeface="Ubuntu Light"/>
              </a:rPr>
              <a:t>Versement du solde et émission à D-15. </a:t>
            </a:r>
          </a:p>
          <a:p>
            <a:pPr>
              <a:buBlip>
                <a:blip r:embed="rId3"/>
              </a:buBlip>
            </a:pPr>
            <a:endParaRPr lang="fr-FR" sz="800" dirty="0" smtClean="0">
              <a:solidFill>
                <a:srgbClr val="002060"/>
              </a:solidFill>
              <a:latin typeface="Ubuntu Light"/>
            </a:endParaRPr>
          </a:p>
          <a:p>
            <a:pPr>
              <a:buBlip>
                <a:blip r:embed="rId3"/>
              </a:buBlip>
            </a:pPr>
            <a:r>
              <a:rPr lang="fr-FR" sz="2000" dirty="0" smtClean="0">
                <a:solidFill>
                  <a:srgbClr val="002060"/>
                </a:solidFill>
                <a:latin typeface="Ubuntu Light"/>
              </a:rPr>
              <a:t>TGV AIR  et </a:t>
            </a:r>
            <a:r>
              <a:rPr lang="fr-FR" sz="2000" dirty="0" err="1" smtClean="0">
                <a:solidFill>
                  <a:srgbClr val="002060"/>
                </a:solidFill>
                <a:latin typeface="Ubuntu Light"/>
              </a:rPr>
              <a:t>navigAIR</a:t>
            </a:r>
            <a:r>
              <a:rPr lang="fr-FR" sz="2000" dirty="0" smtClean="0">
                <a:solidFill>
                  <a:srgbClr val="002060"/>
                </a:solidFill>
                <a:latin typeface="Ubuntu Light"/>
              </a:rPr>
              <a:t> en groupe c’est possible !</a:t>
            </a:r>
          </a:p>
          <a:p>
            <a:endParaRPr lang="fr-FR" sz="2200" dirty="0">
              <a:solidFill>
                <a:schemeClr val="tx2"/>
              </a:solidFill>
            </a:endParaRPr>
          </a:p>
        </p:txBody>
      </p:sp>
      <p:pic>
        <p:nvPicPr>
          <p:cNvPr id="3074" name="Picture 2"/>
          <p:cNvPicPr>
            <a:picLocks noChangeAspect="1" noChangeArrowheads="1"/>
          </p:cNvPicPr>
          <p:nvPr/>
        </p:nvPicPr>
        <p:blipFill>
          <a:blip r:embed="rId4" cstate="email"/>
          <a:srcRect/>
          <a:stretch>
            <a:fillRect/>
          </a:stretch>
        </p:blipFill>
        <p:spPr bwMode="auto">
          <a:xfrm>
            <a:off x="6086278" y="3165591"/>
            <a:ext cx="2789708" cy="3034145"/>
          </a:xfrm>
          <a:prstGeom prst="rect">
            <a:avLst/>
          </a:prstGeom>
          <a:noFill/>
          <a:ln w="9525">
            <a:noFill/>
            <a:miter lim="800000"/>
            <a:headEnd/>
            <a:tailEnd/>
          </a:ln>
          <a:effectLst/>
        </p:spPr>
      </p:pic>
      <p:sp>
        <p:nvSpPr>
          <p:cNvPr id="6" name="ZoneTexte 5"/>
          <p:cNvSpPr txBox="1"/>
          <p:nvPr/>
        </p:nvSpPr>
        <p:spPr>
          <a:xfrm>
            <a:off x="220717" y="898634"/>
            <a:ext cx="8261131" cy="1231106"/>
          </a:xfrm>
          <a:prstGeom prst="rect">
            <a:avLst/>
          </a:prstGeom>
          <a:noFill/>
        </p:spPr>
        <p:txBody>
          <a:bodyPr wrap="square" rtlCol="0">
            <a:spAutoFit/>
          </a:bodyPr>
          <a:lstStyle/>
          <a:p>
            <a:r>
              <a:rPr lang="fr-FR" sz="2800" b="1" dirty="0" smtClean="0">
                <a:solidFill>
                  <a:srgbClr val="FF3399"/>
                </a:solidFill>
                <a:latin typeface="Ubuntu Light"/>
              </a:rPr>
              <a:t>Notre module de cotation et de réservation groupes en ligne sur aircaraibes.biz</a:t>
            </a:r>
          </a:p>
          <a:p>
            <a:endParaRPr lang="fr-FR" dirty="0"/>
          </a:p>
        </p:txBody>
      </p:sp>
      <p:sp>
        <p:nvSpPr>
          <p:cNvPr id="7" name="ZoneTexte 6"/>
          <p:cNvSpPr txBox="1"/>
          <p:nvPr/>
        </p:nvSpPr>
        <p:spPr>
          <a:xfrm>
            <a:off x="0" y="6581001"/>
            <a:ext cx="7062952" cy="276999"/>
          </a:xfrm>
          <a:prstGeom prst="rect">
            <a:avLst/>
          </a:prstGeom>
          <a:noFill/>
        </p:spPr>
        <p:txBody>
          <a:bodyPr wrap="square" rtlCol="0">
            <a:spAutoFit/>
          </a:bodyPr>
          <a:lstStyle/>
          <a:p>
            <a:r>
              <a:rPr lang="fr-FR" sz="1200" dirty="0" smtClean="0">
                <a:latin typeface="Ubuntu"/>
              </a:rPr>
              <a:t>* Valable pour les particuliers et agences non IATA. Pas d’acompte à verser pour les agences IATA. </a:t>
            </a:r>
            <a:endParaRPr lang="fr-FR" sz="1200" dirty="0">
              <a:latin typeface="Ubuntu"/>
            </a:endParaRPr>
          </a:p>
        </p:txBody>
      </p:sp>
    </p:spTree>
    <p:extLst>
      <p:ext uri="{BB962C8B-B14F-4D97-AF65-F5344CB8AC3E}">
        <p14:creationId xmlns:p14="http://schemas.microsoft.com/office/powerpoint/2010/main" xmlns="" val="3581670305"/>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sp>
        <p:nvSpPr>
          <p:cNvPr id="5" name="ZoneTexte 4"/>
          <p:cNvSpPr txBox="1"/>
          <p:nvPr/>
        </p:nvSpPr>
        <p:spPr>
          <a:xfrm>
            <a:off x="0" y="203754"/>
            <a:ext cx="9144000" cy="1015663"/>
          </a:xfrm>
          <a:prstGeom prst="rect">
            <a:avLst/>
          </a:prstGeom>
          <a:noFill/>
        </p:spPr>
        <p:txBody>
          <a:bodyPr wrap="square">
            <a:spAutoFit/>
          </a:bodyPr>
          <a:lstStyle/>
          <a:p>
            <a:pPr>
              <a:defRPr/>
            </a:pPr>
            <a:r>
              <a:rPr lang="fr-FR" sz="3000" b="1" dirty="0" smtClean="0">
                <a:solidFill>
                  <a:srgbClr val="002060"/>
                </a:solidFill>
                <a:effectLst>
                  <a:outerShdw blurRad="38100" dist="38100" dir="2700000" algn="tl">
                    <a:srgbClr val="000000">
                      <a:alpha val="43137"/>
                    </a:srgbClr>
                  </a:outerShdw>
                </a:effectLst>
                <a:latin typeface="Ubuntu"/>
              </a:rPr>
              <a:t>FACILITES DE PAIEMENT</a:t>
            </a:r>
          </a:p>
          <a:p>
            <a:pPr>
              <a:defRPr/>
            </a:pPr>
            <a:endParaRPr lang="fr-FR" sz="3000" b="1" dirty="0" smtClean="0">
              <a:solidFill>
                <a:srgbClr val="002060"/>
              </a:solidFill>
              <a:effectLst>
                <a:outerShdw blurRad="38100" dist="38100" dir="2700000" algn="tl">
                  <a:srgbClr val="000000">
                    <a:alpha val="43137"/>
                  </a:srgbClr>
                </a:outerShdw>
              </a:effectLst>
              <a:latin typeface="Ubuntu"/>
            </a:endParaRPr>
          </a:p>
        </p:txBody>
      </p:sp>
      <p:graphicFrame>
        <p:nvGraphicFramePr>
          <p:cNvPr id="8" name="Tableau 7"/>
          <p:cNvGraphicFramePr>
            <a:graphicFrameLocks noGrp="1"/>
          </p:cNvGraphicFramePr>
          <p:nvPr/>
        </p:nvGraphicFramePr>
        <p:xfrm>
          <a:off x="0" y="843280"/>
          <a:ext cx="9144000" cy="6014720"/>
        </p:xfrm>
        <a:graphic>
          <a:graphicData uri="http://schemas.openxmlformats.org/drawingml/2006/table">
            <a:tbl>
              <a:tblPr firstRow="1" bandRow="1">
                <a:tableStyleId>{5C22544A-7EE6-4342-B048-85BDC9FD1C3A}</a:tableStyleId>
              </a:tblPr>
              <a:tblGrid>
                <a:gridCol w="2270234"/>
                <a:gridCol w="2869325"/>
                <a:gridCol w="4004441"/>
              </a:tblGrid>
              <a:tr h="431801">
                <a:tc>
                  <a:txBody>
                    <a:bodyPr/>
                    <a:lstStyle/>
                    <a:p>
                      <a:r>
                        <a:rPr lang="fr-FR" b="1" dirty="0" smtClean="0">
                          <a:solidFill>
                            <a:srgbClr val="002060"/>
                          </a:solidFill>
                          <a:latin typeface="Ubuntu"/>
                        </a:rPr>
                        <a:t>Service</a:t>
                      </a:r>
                      <a:r>
                        <a:rPr lang="fr-FR" b="1" baseline="0" dirty="0" smtClean="0">
                          <a:solidFill>
                            <a:srgbClr val="002060"/>
                          </a:solidFill>
                          <a:latin typeface="Ubuntu"/>
                        </a:rPr>
                        <a:t> proposé</a:t>
                      </a:r>
                    </a:p>
                  </a:txBody>
                  <a:tcPr>
                    <a:solidFill>
                      <a:schemeClr val="accent1">
                        <a:lumMod val="40000"/>
                        <a:lumOff val="60000"/>
                      </a:schemeClr>
                    </a:solidFill>
                  </a:tcPr>
                </a:tc>
                <a:tc>
                  <a:txBody>
                    <a:bodyPr/>
                    <a:lstStyle/>
                    <a:p>
                      <a:pPr algn="ctr"/>
                      <a:r>
                        <a:rPr lang="fr-FR" sz="2800" b="1" dirty="0" smtClean="0">
                          <a:solidFill>
                            <a:schemeClr val="accent2"/>
                          </a:solidFill>
                          <a:latin typeface="Ubuntu"/>
                        </a:rPr>
                        <a:t>TOP 3</a:t>
                      </a:r>
                      <a:endParaRPr lang="fr-FR" sz="2800" b="1" dirty="0">
                        <a:solidFill>
                          <a:schemeClr val="accent2"/>
                        </a:solidFill>
                        <a:latin typeface="Ubuntu"/>
                      </a:endParaRPr>
                    </a:p>
                  </a:txBody>
                  <a:tcPr>
                    <a:solidFill>
                      <a:schemeClr val="accent1">
                        <a:lumMod val="40000"/>
                        <a:lumOff val="60000"/>
                      </a:schemeClr>
                    </a:solidFill>
                  </a:tcPr>
                </a:tc>
                <a:tc>
                  <a:txBody>
                    <a:bodyPr/>
                    <a:lstStyle/>
                    <a:p>
                      <a:pPr algn="ctr"/>
                      <a:r>
                        <a:rPr lang="fr-FR" sz="2800" b="1" dirty="0" smtClean="0">
                          <a:solidFill>
                            <a:schemeClr val="accent2"/>
                          </a:solidFill>
                          <a:latin typeface="Ubuntu"/>
                        </a:rPr>
                        <a:t>FACILY</a:t>
                      </a:r>
                      <a:r>
                        <a:rPr lang="fr-FR" sz="2800" b="1" baseline="0" dirty="0" smtClean="0">
                          <a:solidFill>
                            <a:schemeClr val="accent2"/>
                          </a:solidFill>
                          <a:latin typeface="Ubuntu"/>
                        </a:rPr>
                        <a:t> PAY</a:t>
                      </a:r>
                      <a:endParaRPr lang="fr-FR" sz="2800" b="1" dirty="0">
                        <a:solidFill>
                          <a:schemeClr val="accent2"/>
                        </a:solidFill>
                        <a:latin typeface="Ubuntu"/>
                      </a:endParaRPr>
                    </a:p>
                  </a:txBody>
                  <a:tcPr>
                    <a:solidFill>
                      <a:schemeClr val="accent1">
                        <a:lumMod val="40000"/>
                        <a:lumOff val="60000"/>
                      </a:schemeClr>
                    </a:solidFill>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b="1" dirty="0" smtClean="0">
                          <a:solidFill>
                            <a:srgbClr val="002060"/>
                          </a:solidFill>
                          <a:latin typeface="Ubuntu"/>
                        </a:rPr>
                        <a:t>Partenaires</a:t>
                      </a:r>
                    </a:p>
                    <a:p>
                      <a:endParaRPr lang="fr-FR" b="1" baseline="0" dirty="0" smtClean="0">
                        <a:solidFill>
                          <a:srgbClr val="002060"/>
                        </a:solidFill>
                        <a:latin typeface="Ubuntu"/>
                      </a:endParaRPr>
                    </a:p>
                  </a:txBody>
                  <a:tcPr/>
                </a:tc>
                <a:tc>
                  <a:txBody>
                    <a:bodyPr/>
                    <a:lstStyle/>
                    <a:p>
                      <a:endParaRPr lang="fr-FR" sz="1600" b="0" dirty="0" smtClean="0">
                        <a:solidFill>
                          <a:srgbClr val="002060"/>
                        </a:solidFill>
                        <a:latin typeface="Ubuntu"/>
                      </a:endParaRPr>
                    </a:p>
                    <a:p>
                      <a:endParaRPr lang="fr-FR" sz="1600" b="0" dirty="0" smtClean="0">
                        <a:solidFill>
                          <a:srgbClr val="002060"/>
                        </a:solidFill>
                        <a:latin typeface="Ubuntu"/>
                      </a:endParaRPr>
                    </a:p>
                    <a:p>
                      <a:endParaRPr lang="fr-FR" sz="1600" b="0" dirty="0">
                        <a:solidFill>
                          <a:srgbClr val="002060"/>
                        </a:solidFill>
                        <a:latin typeface="Ubuntu"/>
                      </a:endParaRPr>
                    </a:p>
                  </a:txBody>
                  <a:tcPr/>
                </a:tc>
                <a:tc>
                  <a:txBody>
                    <a:bodyPr/>
                    <a:lstStyle/>
                    <a:p>
                      <a:endParaRPr lang="fr-FR" sz="1600" b="0" dirty="0">
                        <a:solidFill>
                          <a:srgbClr val="002060"/>
                        </a:solidFill>
                        <a:latin typeface="Ubuntu"/>
                      </a:endParaRPr>
                    </a:p>
                  </a:txBody>
                  <a:tcPr/>
                </a:tc>
              </a:tr>
              <a:tr h="370840">
                <a:tc>
                  <a:txBody>
                    <a:bodyPr/>
                    <a:lstStyle/>
                    <a:p>
                      <a:r>
                        <a:rPr lang="fr-FR" b="1" baseline="0" dirty="0" smtClean="0">
                          <a:solidFill>
                            <a:srgbClr val="002060"/>
                          </a:solidFill>
                          <a:latin typeface="Ubuntu"/>
                        </a:rPr>
                        <a:t>Nombre d’échéances</a:t>
                      </a:r>
                    </a:p>
                  </a:txBody>
                  <a:tcPr/>
                </a:tc>
                <a:tc>
                  <a:txBody>
                    <a:bodyPr/>
                    <a:lstStyle/>
                    <a:p>
                      <a:r>
                        <a:rPr lang="fr-FR" sz="1600" b="0" dirty="0" smtClean="0">
                          <a:solidFill>
                            <a:srgbClr val="002060"/>
                          </a:solidFill>
                          <a:latin typeface="Ubuntu"/>
                        </a:rPr>
                        <a:t>En 2,</a:t>
                      </a:r>
                      <a:r>
                        <a:rPr lang="fr-FR" sz="1600" b="0" baseline="0" dirty="0" smtClean="0">
                          <a:solidFill>
                            <a:srgbClr val="002060"/>
                          </a:solidFill>
                          <a:latin typeface="Ubuntu"/>
                        </a:rPr>
                        <a:t> 3, 4 fois </a:t>
                      </a:r>
                      <a:endParaRPr lang="fr-FR" sz="1600" b="0" dirty="0">
                        <a:solidFill>
                          <a:srgbClr val="002060"/>
                        </a:solidFill>
                        <a:latin typeface="Ubuntu"/>
                      </a:endParaRPr>
                    </a:p>
                  </a:txBody>
                  <a:tcPr/>
                </a:tc>
                <a:tc>
                  <a:txBody>
                    <a:bodyPr/>
                    <a:lstStyle/>
                    <a:p>
                      <a:r>
                        <a:rPr lang="fr-FR" sz="1600" b="0" dirty="0" smtClean="0">
                          <a:solidFill>
                            <a:srgbClr val="002060"/>
                          </a:solidFill>
                          <a:latin typeface="Ubuntu"/>
                        </a:rPr>
                        <a:t>En 3 ou 4 fois</a:t>
                      </a:r>
                      <a:endParaRPr lang="fr-FR" sz="1600" b="0" dirty="0">
                        <a:solidFill>
                          <a:srgbClr val="002060"/>
                        </a:solidFill>
                        <a:latin typeface="Ubuntu"/>
                      </a:endParaRPr>
                    </a:p>
                  </a:txBody>
                  <a:tcPr/>
                </a:tc>
              </a:tr>
              <a:tr h="370840">
                <a:tc>
                  <a:txBody>
                    <a:bodyPr/>
                    <a:lstStyle/>
                    <a:p>
                      <a:r>
                        <a:rPr lang="fr-FR" b="1" baseline="0" dirty="0" smtClean="0">
                          <a:solidFill>
                            <a:srgbClr val="002060"/>
                          </a:solidFill>
                          <a:latin typeface="Ubuntu"/>
                        </a:rPr>
                        <a:t>Lieu d’émission</a:t>
                      </a:r>
                    </a:p>
                  </a:txBody>
                  <a:tcPr/>
                </a:tc>
                <a:tc>
                  <a:txBody>
                    <a:bodyPr/>
                    <a:lstStyle/>
                    <a:p>
                      <a:r>
                        <a:rPr lang="fr-FR" sz="1600" b="0" dirty="0" smtClean="0">
                          <a:solidFill>
                            <a:srgbClr val="002060"/>
                          </a:solidFill>
                          <a:latin typeface="Ubuntu"/>
                        </a:rPr>
                        <a:t>Agence Air Caraïbes</a:t>
                      </a:r>
                      <a:r>
                        <a:rPr lang="fr-FR" sz="1600" b="0" baseline="0" dirty="0" smtClean="0">
                          <a:solidFill>
                            <a:srgbClr val="002060"/>
                          </a:solidFill>
                          <a:latin typeface="Ubuntu"/>
                        </a:rPr>
                        <a:t> (15</a:t>
                      </a:r>
                      <a:r>
                        <a:rPr lang="fr-FR" sz="1600" b="0" baseline="30000" dirty="0" smtClean="0">
                          <a:solidFill>
                            <a:srgbClr val="002060"/>
                          </a:solidFill>
                          <a:latin typeface="Ubuntu"/>
                        </a:rPr>
                        <a:t>ème</a:t>
                      </a:r>
                      <a:r>
                        <a:rPr lang="fr-FR" sz="1600" b="0" baseline="0" dirty="0" smtClean="0">
                          <a:solidFill>
                            <a:srgbClr val="002060"/>
                          </a:solidFill>
                          <a:latin typeface="Ubuntu"/>
                        </a:rPr>
                        <a:t>) </a:t>
                      </a:r>
                      <a:endParaRPr lang="fr-FR" sz="1600" b="0" dirty="0">
                        <a:solidFill>
                          <a:srgbClr val="002060"/>
                        </a:solidFill>
                        <a:latin typeface="Ubuntu"/>
                      </a:endParaRPr>
                    </a:p>
                  </a:txBody>
                  <a:tcPr/>
                </a:tc>
                <a:tc>
                  <a:txBody>
                    <a:bodyPr/>
                    <a:lstStyle/>
                    <a:p>
                      <a:r>
                        <a:rPr lang="fr-FR" sz="1600" b="0" dirty="0" smtClean="0">
                          <a:solidFill>
                            <a:srgbClr val="002060"/>
                          </a:solidFill>
                          <a:latin typeface="Ubuntu"/>
                        </a:rPr>
                        <a:t>Site internet</a:t>
                      </a:r>
                      <a:r>
                        <a:rPr lang="fr-FR" sz="1600" b="0" baseline="0" dirty="0" smtClean="0">
                          <a:solidFill>
                            <a:srgbClr val="002060"/>
                          </a:solidFill>
                          <a:latin typeface="Ubuntu"/>
                        </a:rPr>
                        <a:t> aircaraibes.com</a:t>
                      </a:r>
                      <a:endParaRPr lang="fr-FR" sz="1600" b="0" dirty="0">
                        <a:solidFill>
                          <a:srgbClr val="002060"/>
                        </a:solidFill>
                        <a:latin typeface="Ubuntu"/>
                      </a:endParaRPr>
                    </a:p>
                  </a:txBody>
                  <a:tcPr/>
                </a:tc>
              </a:tr>
              <a:tr h="370840">
                <a:tc>
                  <a:txBody>
                    <a:bodyPr/>
                    <a:lstStyle/>
                    <a:p>
                      <a:r>
                        <a:rPr lang="fr-FR" b="1" dirty="0" smtClean="0">
                          <a:solidFill>
                            <a:srgbClr val="002060"/>
                          </a:solidFill>
                          <a:latin typeface="Ubuntu"/>
                        </a:rPr>
                        <a:t>Délai</a:t>
                      </a:r>
                      <a:r>
                        <a:rPr lang="fr-FR" b="1" baseline="0" dirty="0" smtClean="0">
                          <a:solidFill>
                            <a:srgbClr val="002060"/>
                          </a:solidFill>
                          <a:latin typeface="Ubuntu"/>
                        </a:rPr>
                        <a:t> de paiement </a:t>
                      </a:r>
                      <a:endParaRPr lang="fr-FR" b="1" dirty="0">
                        <a:solidFill>
                          <a:srgbClr val="002060"/>
                        </a:solidFill>
                        <a:latin typeface="Ubuntu"/>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600" b="0" dirty="0" smtClean="0">
                          <a:solidFill>
                            <a:srgbClr val="002060"/>
                          </a:solidFill>
                          <a:latin typeface="Ubuntu"/>
                        </a:rPr>
                        <a:t>Jusqu’à la veille du départ</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600" b="0" dirty="0" smtClean="0">
                          <a:solidFill>
                            <a:srgbClr val="002060"/>
                          </a:solidFill>
                          <a:latin typeface="Ubuntu"/>
                        </a:rPr>
                        <a:t>Jusqu’à 15 jours avant le départ</a:t>
                      </a:r>
                    </a:p>
                  </a:txBody>
                  <a:tcPr/>
                </a:tc>
              </a:tr>
              <a:tr h="370840">
                <a:tc>
                  <a:txBody>
                    <a:bodyPr/>
                    <a:lstStyle/>
                    <a:p>
                      <a:r>
                        <a:rPr lang="fr-FR" b="1" dirty="0" smtClean="0">
                          <a:solidFill>
                            <a:srgbClr val="002060"/>
                          </a:solidFill>
                          <a:latin typeface="Ubuntu"/>
                        </a:rPr>
                        <a:t>Montant</a:t>
                      </a:r>
                      <a:r>
                        <a:rPr lang="fr-FR" b="1" baseline="0" dirty="0" smtClean="0">
                          <a:solidFill>
                            <a:srgbClr val="002060"/>
                          </a:solidFill>
                          <a:latin typeface="Ubuntu"/>
                        </a:rPr>
                        <a:t> de l’achat</a:t>
                      </a:r>
                      <a:endParaRPr lang="fr-FR" b="1" dirty="0">
                        <a:solidFill>
                          <a:srgbClr val="002060"/>
                        </a:solidFill>
                        <a:latin typeface="Ubuntu"/>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600" b="0" dirty="0" smtClean="0">
                          <a:solidFill>
                            <a:srgbClr val="002060"/>
                          </a:solidFill>
                          <a:latin typeface="Ubuntu"/>
                        </a:rPr>
                        <a:t>De 150 € et 5 000 €</a:t>
                      </a:r>
                    </a:p>
                  </a:txBody>
                  <a:tcPr/>
                </a:tc>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fr-FR" sz="1400" dirty="0" smtClean="0">
                          <a:solidFill>
                            <a:srgbClr val="002060"/>
                          </a:solidFill>
                          <a:latin typeface="Ubuntu"/>
                        </a:rPr>
                        <a:t>De 350 € à 6 000 € - De</a:t>
                      </a:r>
                      <a:r>
                        <a:rPr lang="fr-FR" sz="1400" baseline="0" dirty="0" smtClean="0">
                          <a:solidFill>
                            <a:srgbClr val="002060"/>
                          </a:solidFill>
                          <a:latin typeface="Ubuntu"/>
                        </a:rPr>
                        <a:t> 350 € à 4 000 € sur la ligne Paris Orly &lt;&gt; Cayenne</a:t>
                      </a:r>
                      <a:endParaRPr lang="fr-FR" sz="1400" dirty="0" smtClean="0">
                        <a:solidFill>
                          <a:srgbClr val="002060"/>
                        </a:solidFill>
                        <a:latin typeface="Ubuntu"/>
                      </a:endParaRPr>
                    </a:p>
                  </a:txBody>
                  <a:tcPr/>
                </a:tc>
              </a:tr>
              <a:tr h="370840">
                <a:tc>
                  <a:txBody>
                    <a:bodyPr/>
                    <a:lstStyle/>
                    <a:p>
                      <a:r>
                        <a:rPr lang="fr-FR" b="1" dirty="0" smtClean="0">
                          <a:solidFill>
                            <a:srgbClr val="002060"/>
                          </a:solidFill>
                          <a:latin typeface="Ubuntu"/>
                        </a:rPr>
                        <a:t>Frais de dossier</a:t>
                      </a:r>
                      <a:endParaRPr lang="fr-FR" b="1" dirty="0">
                        <a:solidFill>
                          <a:srgbClr val="002060"/>
                        </a:solidFill>
                        <a:latin typeface="Ubuntu"/>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600" b="0" dirty="0" smtClean="0">
                          <a:solidFill>
                            <a:srgbClr val="002060"/>
                          </a:solidFill>
                          <a:latin typeface="Ubuntu"/>
                        </a:rPr>
                        <a:t>28 €</a:t>
                      </a:r>
                    </a:p>
                  </a:txBody>
                  <a:tcPr/>
                </a:tc>
                <a:tc>
                  <a:txBody>
                    <a:bodyPr/>
                    <a:lstStyle/>
                    <a:p>
                      <a:r>
                        <a:rPr lang="fr-FR" sz="1600" b="0" dirty="0" smtClean="0">
                          <a:solidFill>
                            <a:srgbClr val="002060"/>
                          </a:solidFill>
                          <a:latin typeface="Ubuntu"/>
                        </a:rPr>
                        <a:t>-10 €</a:t>
                      </a:r>
                      <a:r>
                        <a:rPr lang="fr-FR" sz="1600" b="0" baseline="0" dirty="0" smtClean="0">
                          <a:solidFill>
                            <a:srgbClr val="002060"/>
                          </a:solidFill>
                          <a:latin typeface="Ubuntu"/>
                        </a:rPr>
                        <a:t> : paiement en 3 fois</a:t>
                      </a:r>
                      <a:endParaRPr lang="fr-FR" sz="1600" b="0" dirty="0" smtClean="0">
                        <a:solidFill>
                          <a:srgbClr val="002060"/>
                        </a:solidFill>
                        <a:latin typeface="Ubuntu"/>
                      </a:endParaRPr>
                    </a:p>
                    <a:p>
                      <a:r>
                        <a:rPr lang="fr-FR" sz="1600" b="0" dirty="0" smtClean="0">
                          <a:solidFill>
                            <a:srgbClr val="002060"/>
                          </a:solidFill>
                          <a:latin typeface="Ubuntu"/>
                        </a:rPr>
                        <a:t>-20 € : paiement</a:t>
                      </a:r>
                      <a:r>
                        <a:rPr lang="fr-FR" sz="1600" b="0" baseline="0" dirty="0" smtClean="0">
                          <a:solidFill>
                            <a:srgbClr val="002060"/>
                          </a:solidFill>
                          <a:latin typeface="Ubuntu"/>
                        </a:rPr>
                        <a:t> en 4 fois</a:t>
                      </a:r>
                      <a:endParaRPr lang="fr-FR" sz="1600" b="0" dirty="0">
                        <a:solidFill>
                          <a:srgbClr val="002060"/>
                        </a:solidFill>
                        <a:latin typeface="Ubuntu"/>
                      </a:endParaRPr>
                    </a:p>
                  </a:txBody>
                  <a:tcPr/>
                </a:tc>
              </a:tr>
              <a:tr h="370840">
                <a:tc>
                  <a:txBody>
                    <a:bodyPr/>
                    <a:lstStyle/>
                    <a:p>
                      <a:r>
                        <a:rPr lang="fr-FR" b="1" dirty="0" smtClean="0">
                          <a:solidFill>
                            <a:srgbClr val="002060"/>
                          </a:solidFill>
                          <a:latin typeface="Ubuntu"/>
                        </a:rPr>
                        <a:t>Moyen de paiement</a:t>
                      </a:r>
                      <a:r>
                        <a:rPr lang="fr-FR" b="1" baseline="0" dirty="0" smtClean="0">
                          <a:solidFill>
                            <a:srgbClr val="002060"/>
                          </a:solidFill>
                          <a:latin typeface="Ubuntu"/>
                        </a:rPr>
                        <a:t> </a:t>
                      </a:r>
                      <a:endParaRPr lang="fr-FR" b="1" dirty="0">
                        <a:solidFill>
                          <a:srgbClr val="002060"/>
                        </a:solidFill>
                        <a:latin typeface="Ubuntu"/>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600" b="0" dirty="0" smtClean="0">
                          <a:solidFill>
                            <a:srgbClr val="002060"/>
                          </a:solidFill>
                          <a:latin typeface="Ubuntu"/>
                        </a:rPr>
                        <a:t>Carte</a:t>
                      </a:r>
                      <a:r>
                        <a:rPr lang="fr-FR" sz="1600" b="0" baseline="0" dirty="0" smtClean="0">
                          <a:solidFill>
                            <a:srgbClr val="002060"/>
                          </a:solidFill>
                          <a:latin typeface="Ubuntu"/>
                        </a:rPr>
                        <a:t> bancaire en cours de validité et</a:t>
                      </a:r>
                      <a:r>
                        <a:rPr lang="fr-FR" sz="1600" b="0" dirty="0" smtClean="0">
                          <a:solidFill>
                            <a:srgbClr val="002060"/>
                          </a:solidFill>
                          <a:latin typeface="Ubuntu"/>
                        </a:rPr>
                        <a:t> sans justificatif à fournir</a:t>
                      </a:r>
                    </a:p>
                  </a:txBody>
                  <a:tcPr/>
                </a:tc>
                <a:tc>
                  <a:txBody>
                    <a:bodyPr/>
                    <a:lstStyle/>
                    <a:p>
                      <a:r>
                        <a:rPr lang="fr-FR" sz="1600" b="0" dirty="0" smtClean="0">
                          <a:solidFill>
                            <a:srgbClr val="002060"/>
                          </a:solidFill>
                          <a:latin typeface="Ubuntu"/>
                        </a:rPr>
                        <a:t>Carte bancaire en cours de validité et sans justificatif à fournir</a:t>
                      </a:r>
                      <a:endParaRPr lang="fr-FR" sz="1600" b="0" dirty="0">
                        <a:solidFill>
                          <a:srgbClr val="002060"/>
                        </a:solidFill>
                        <a:latin typeface="Ubuntu"/>
                      </a:endParaRPr>
                    </a:p>
                  </a:txBody>
                  <a:tcPr/>
                </a:tc>
              </a:tr>
              <a:tr h="370840">
                <a:tc>
                  <a:txBody>
                    <a:bodyPr/>
                    <a:lstStyle/>
                    <a:p>
                      <a:r>
                        <a:rPr lang="fr-FR" b="1" dirty="0" smtClean="0">
                          <a:solidFill>
                            <a:srgbClr val="002060"/>
                          </a:solidFill>
                          <a:latin typeface="Ubuntu"/>
                        </a:rPr>
                        <a:t>Autres conditions</a:t>
                      </a:r>
                      <a:endParaRPr lang="fr-FR" b="1" dirty="0">
                        <a:solidFill>
                          <a:srgbClr val="002060"/>
                        </a:solidFill>
                        <a:latin typeface="Ubuntu"/>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600" b="0" dirty="0" smtClean="0">
                          <a:solidFill>
                            <a:srgbClr val="002060"/>
                          </a:solidFill>
                          <a:latin typeface="Ubuntu"/>
                        </a:rPr>
                        <a:t>Justificatifs à fournir pour passagers de</a:t>
                      </a:r>
                      <a:r>
                        <a:rPr lang="fr-FR" sz="1600" b="0" baseline="0" dirty="0" smtClean="0">
                          <a:solidFill>
                            <a:srgbClr val="002060"/>
                          </a:solidFill>
                          <a:latin typeface="Ubuntu"/>
                        </a:rPr>
                        <a:t> nationalité étrangère</a:t>
                      </a:r>
                      <a:endParaRPr lang="fr-FR" sz="1600" b="0" dirty="0" smtClean="0">
                        <a:solidFill>
                          <a:srgbClr val="002060"/>
                        </a:solidFill>
                        <a:latin typeface="Ubuntu"/>
                      </a:endParaRPr>
                    </a:p>
                  </a:txBody>
                  <a:tcPr/>
                </a:tc>
                <a:tc>
                  <a:txBody>
                    <a:bodyPr/>
                    <a:lstStyle/>
                    <a:p>
                      <a:pPr marL="0" lvl="1" indent="0">
                        <a:buFont typeface="Wingdings" pitchFamily="2" charset="2"/>
                        <a:buNone/>
                      </a:pPr>
                      <a:r>
                        <a:rPr lang="fr-FR" sz="1400" dirty="0" smtClean="0">
                          <a:solidFill>
                            <a:srgbClr val="002060"/>
                          </a:solidFill>
                          <a:latin typeface="Ubuntu"/>
                        </a:rPr>
                        <a:t>-Offre réservée aux particuliers résidant en France Métropolitaine ou dans les DOM.</a:t>
                      </a:r>
                    </a:p>
                    <a:p>
                      <a:pPr marL="0" lvl="1" indent="0">
                        <a:buFont typeface="Wingdings" pitchFamily="2" charset="2"/>
                        <a:buNone/>
                      </a:pPr>
                      <a:r>
                        <a:rPr lang="fr-FR" sz="1400" dirty="0" smtClean="0">
                          <a:solidFill>
                            <a:srgbClr val="002060"/>
                          </a:solidFill>
                          <a:latin typeface="Ubuntu"/>
                        </a:rPr>
                        <a:t>-Service</a:t>
                      </a:r>
                      <a:r>
                        <a:rPr lang="fr-FR" sz="1400" baseline="0" dirty="0" smtClean="0">
                          <a:solidFill>
                            <a:srgbClr val="002060"/>
                          </a:solidFill>
                          <a:latin typeface="Ubuntu"/>
                        </a:rPr>
                        <a:t> valable s</a:t>
                      </a:r>
                      <a:r>
                        <a:rPr lang="fr-FR" sz="1400" dirty="0" smtClean="0">
                          <a:solidFill>
                            <a:srgbClr val="002060"/>
                          </a:solidFill>
                          <a:latin typeface="Ubuntu"/>
                        </a:rPr>
                        <a:t>ur les vols transatlantiques A/R au départ de Paris Orly-Sud vers Pointe-à-Pitre, Fort-de-France et Cayenne, dans les 2 sens de trajet. </a:t>
                      </a:r>
                    </a:p>
                  </a:txBody>
                  <a:tcPr/>
                </a:tc>
              </a:tr>
            </a:tbl>
          </a:graphicData>
        </a:graphic>
      </p:graphicFrame>
      <p:pic>
        <p:nvPicPr>
          <p:cNvPr id="10" name="Picture 3"/>
          <p:cNvPicPr>
            <a:picLocks noChangeAspect="1" noChangeArrowheads="1"/>
          </p:cNvPicPr>
          <p:nvPr/>
        </p:nvPicPr>
        <p:blipFill>
          <a:blip r:embed="rId3" cstate="email"/>
          <a:srcRect/>
          <a:stretch>
            <a:fillRect/>
          </a:stretch>
        </p:blipFill>
        <p:spPr bwMode="auto">
          <a:xfrm>
            <a:off x="3109483" y="1400299"/>
            <a:ext cx="1273331" cy="764681"/>
          </a:xfrm>
          <a:prstGeom prst="rect">
            <a:avLst/>
          </a:prstGeom>
          <a:noFill/>
          <a:ln w="9525">
            <a:noFill/>
            <a:miter lim="800000"/>
            <a:headEnd/>
            <a:tailEnd/>
          </a:ln>
        </p:spPr>
      </p:pic>
      <p:pic>
        <p:nvPicPr>
          <p:cNvPr id="14" name="Picture 2"/>
          <p:cNvPicPr>
            <a:picLocks noChangeAspect="1" noChangeArrowheads="1"/>
          </p:cNvPicPr>
          <p:nvPr/>
        </p:nvPicPr>
        <p:blipFill>
          <a:blip r:embed="rId4" cstate="email"/>
          <a:srcRect/>
          <a:stretch>
            <a:fillRect/>
          </a:stretch>
        </p:blipFill>
        <p:spPr bwMode="auto">
          <a:xfrm>
            <a:off x="6306206" y="1495799"/>
            <a:ext cx="1726208" cy="561637"/>
          </a:xfrm>
          <a:prstGeom prst="rect">
            <a:avLst/>
          </a:prstGeom>
          <a:noFill/>
          <a:ln w="9525">
            <a:noFill/>
            <a:miter lim="800000"/>
            <a:headEnd/>
            <a:tailEnd/>
          </a:ln>
          <a:effectLst/>
        </p:spPr>
      </p:pic>
    </p:spTree>
    <p:extLst>
      <p:ext uri="{BB962C8B-B14F-4D97-AF65-F5344CB8AC3E}">
        <p14:creationId xmlns:p14="http://schemas.microsoft.com/office/powerpoint/2010/main" xmlns="" val="3581670305"/>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sp>
        <p:nvSpPr>
          <p:cNvPr id="8" name="ZoneTexte 7"/>
          <p:cNvSpPr txBox="1"/>
          <p:nvPr/>
        </p:nvSpPr>
        <p:spPr>
          <a:xfrm>
            <a:off x="177800" y="890588"/>
            <a:ext cx="4914462" cy="4462760"/>
          </a:xfrm>
          <a:prstGeom prst="rect">
            <a:avLst/>
          </a:prstGeom>
          <a:noFill/>
        </p:spPr>
        <p:txBody>
          <a:bodyPr wrap="square">
            <a:spAutoFit/>
          </a:bodyPr>
          <a:lstStyle/>
          <a:p>
            <a:pPr algn="just">
              <a:buBlip>
                <a:blip r:embed="rId3"/>
              </a:buBlip>
              <a:defRPr/>
            </a:pPr>
            <a:r>
              <a:rPr lang="fr-FR" dirty="0" smtClean="0">
                <a:solidFill>
                  <a:srgbClr val="0070C0"/>
                </a:solidFill>
                <a:latin typeface="Ubuntu"/>
              </a:rPr>
              <a:t>La </a:t>
            </a:r>
            <a:r>
              <a:rPr lang="fr-FR" dirty="0">
                <a:solidFill>
                  <a:srgbClr val="0070C0"/>
                </a:solidFill>
                <a:latin typeface="Ubuntu"/>
              </a:rPr>
              <a:t>seule compagnie </a:t>
            </a:r>
            <a:r>
              <a:rPr lang="fr-FR" dirty="0" smtClean="0">
                <a:solidFill>
                  <a:srgbClr val="0070C0"/>
                </a:solidFill>
                <a:latin typeface="Ubuntu"/>
              </a:rPr>
              <a:t>permettant </a:t>
            </a:r>
            <a:r>
              <a:rPr lang="fr-FR" dirty="0">
                <a:solidFill>
                  <a:srgbClr val="0070C0"/>
                </a:solidFill>
                <a:latin typeface="Ubuntu"/>
              </a:rPr>
              <a:t>le transfert des patients en défaillance respiratoire et/ou </a:t>
            </a:r>
            <a:r>
              <a:rPr lang="fr-FR" dirty="0" err="1">
                <a:solidFill>
                  <a:srgbClr val="0070C0"/>
                </a:solidFill>
                <a:latin typeface="Ubuntu"/>
              </a:rPr>
              <a:t>cardio</a:t>
            </a:r>
            <a:r>
              <a:rPr lang="fr-FR" dirty="0">
                <a:solidFill>
                  <a:srgbClr val="0070C0"/>
                </a:solidFill>
                <a:latin typeface="Ubuntu"/>
              </a:rPr>
              <a:t>-circulatoire et leur accès aux listes de transplantation cardiaque en Métropole. </a:t>
            </a:r>
          </a:p>
          <a:p>
            <a:pPr algn="just">
              <a:buBlip>
                <a:blip r:embed="rId3"/>
              </a:buBlip>
              <a:defRPr/>
            </a:pPr>
            <a:endParaRPr lang="fr-FR" dirty="0">
              <a:solidFill>
                <a:srgbClr val="002060"/>
              </a:solidFill>
              <a:latin typeface="Ubuntu"/>
            </a:endParaRPr>
          </a:p>
          <a:p>
            <a:pPr algn="just">
              <a:buBlip>
                <a:blip r:embed="rId3"/>
              </a:buBlip>
              <a:defRPr/>
            </a:pPr>
            <a:r>
              <a:rPr lang="fr-FR" dirty="0">
                <a:solidFill>
                  <a:srgbClr val="0070C0"/>
                </a:solidFill>
                <a:latin typeface="Ubuntu"/>
              </a:rPr>
              <a:t>En partenariat  avec   l’Unité Mobile d’Assistance Circulatoire (UMAC) du CHU de Fort-de-France qui permet aux patients des Antilles et de la Guyane de bénéficier d’une assistance circulatoire ou respiratoire de courte durée (ECMO/ECLS - Extra </a:t>
            </a:r>
            <a:r>
              <a:rPr lang="fr-FR" dirty="0" err="1">
                <a:solidFill>
                  <a:srgbClr val="0070C0"/>
                </a:solidFill>
                <a:latin typeface="Ubuntu"/>
              </a:rPr>
              <a:t>Corporeal</a:t>
            </a:r>
            <a:r>
              <a:rPr lang="fr-FR" dirty="0">
                <a:solidFill>
                  <a:srgbClr val="0070C0"/>
                </a:solidFill>
                <a:latin typeface="Ubuntu"/>
              </a:rPr>
              <a:t> Membrane </a:t>
            </a:r>
            <a:r>
              <a:rPr lang="fr-FR" dirty="0" err="1">
                <a:solidFill>
                  <a:srgbClr val="0070C0"/>
                </a:solidFill>
                <a:latin typeface="Ubuntu"/>
              </a:rPr>
              <a:t>Oxygenation</a:t>
            </a:r>
            <a:r>
              <a:rPr lang="fr-FR" dirty="0">
                <a:solidFill>
                  <a:srgbClr val="0070C0"/>
                </a:solidFill>
                <a:latin typeface="Ubuntu"/>
              </a:rPr>
              <a:t>) pour les transferts jusqu’en Métropole.</a:t>
            </a:r>
          </a:p>
          <a:p>
            <a:pPr>
              <a:defRPr/>
            </a:pPr>
            <a:endParaRPr lang="fr-FR" sz="1600" dirty="0">
              <a:solidFill>
                <a:schemeClr val="bg2">
                  <a:lumMod val="25000"/>
                </a:schemeClr>
              </a:solidFill>
              <a:latin typeface="Century Gothic" pitchFamily="34" charset="0"/>
            </a:endParaRPr>
          </a:p>
          <a:p>
            <a:pPr>
              <a:defRPr/>
            </a:pPr>
            <a:endParaRPr lang="fr-FR" sz="1600" dirty="0">
              <a:solidFill>
                <a:schemeClr val="bg2">
                  <a:lumMod val="25000"/>
                </a:schemeClr>
              </a:solidFill>
              <a:latin typeface="Century Gothic" pitchFamily="34" charset="0"/>
            </a:endParaRPr>
          </a:p>
          <a:p>
            <a:pPr>
              <a:defRPr/>
            </a:pPr>
            <a:endParaRPr lang="fr-FR" dirty="0">
              <a:solidFill>
                <a:schemeClr val="bg2">
                  <a:lumMod val="25000"/>
                </a:schemeClr>
              </a:solidFill>
            </a:endParaRPr>
          </a:p>
        </p:txBody>
      </p:sp>
      <p:sp>
        <p:nvSpPr>
          <p:cNvPr id="10" name="ZoneTexte 9"/>
          <p:cNvSpPr txBox="1"/>
          <p:nvPr/>
        </p:nvSpPr>
        <p:spPr>
          <a:xfrm>
            <a:off x="0" y="244167"/>
            <a:ext cx="6296025" cy="553998"/>
          </a:xfrm>
          <a:prstGeom prst="rect">
            <a:avLst/>
          </a:prstGeom>
          <a:noFill/>
        </p:spPr>
        <p:txBody>
          <a:bodyPr>
            <a:spAutoFit/>
          </a:bodyPr>
          <a:lstStyle/>
          <a:p>
            <a:pPr>
              <a:defRPr/>
            </a:pPr>
            <a:r>
              <a:rPr lang="fr-FR" sz="3000" b="1" dirty="0" smtClean="0">
                <a:solidFill>
                  <a:srgbClr val="002060"/>
                </a:solidFill>
                <a:effectLst>
                  <a:outerShdw blurRad="38100" dist="38100" dir="2700000" algn="tl">
                    <a:srgbClr val="000000">
                      <a:alpha val="43137"/>
                    </a:srgbClr>
                  </a:outerShdw>
                </a:effectLst>
                <a:latin typeface="Ubuntu"/>
              </a:rPr>
              <a:t>EVACUATIONS SANITAIRES</a:t>
            </a:r>
            <a:endParaRPr lang="fr-FR" sz="3000" b="1" dirty="0">
              <a:solidFill>
                <a:srgbClr val="002060"/>
              </a:solidFill>
              <a:effectLst>
                <a:outerShdw blurRad="38100" dist="38100" dir="2700000" algn="tl">
                  <a:srgbClr val="000000">
                    <a:alpha val="43137"/>
                  </a:srgbClr>
                </a:outerShdw>
              </a:effectLst>
              <a:latin typeface="Ubuntu"/>
            </a:endParaRPr>
          </a:p>
        </p:txBody>
      </p:sp>
      <p:pic>
        <p:nvPicPr>
          <p:cNvPr id="11" name="Picture 2" descr="E:\MARTINIQUE\EVASAN\Civière FDF\DSC00120.JPG"/>
          <p:cNvPicPr>
            <a:picLocks noChangeAspect="1" noChangeArrowheads="1"/>
          </p:cNvPicPr>
          <p:nvPr/>
        </p:nvPicPr>
        <p:blipFill>
          <a:blip r:embed="rId4" cstate="email"/>
          <a:srcRect/>
          <a:stretch>
            <a:fillRect/>
          </a:stretch>
        </p:blipFill>
        <p:spPr bwMode="auto">
          <a:xfrm>
            <a:off x="6188075" y="0"/>
            <a:ext cx="2955925" cy="2217737"/>
          </a:xfrm>
          <a:prstGeom prst="rect">
            <a:avLst/>
          </a:prstGeom>
          <a:noFill/>
          <a:ln w="9525">
            <a:noFill/>
            <a:miter lim="800000"/>
            <a:headEnd/>
            <a:tailEnd/>
          </a:ln>
        </p:spPr>
      </p:pic>
      <p:pic>
        <p:nvPicPr>
          <p:cNvPr id="13" name="Picture 3" descr="E:\MARTINIQUE\EVASAN\Civière FDF\DSC00108.JPG"/>
          <p:cNvPicPr>
            <a:picLocks noChangeAspect="1" noChangeArrowheads="1"/>
          </p:cNvPicPr>
          <p:nvPr/>
        </p:nvPicPr>
        <p:blipFill>
          <a:blip r:embed="rId5" cstate="email"/>
          <a:srcRect/>
          <a:stretch>
            <a:fillRect/>
          </a:stretch>
        </p:blipFill>
        <p:spPr bwMode="auto">
          <a:xfrm>
            <a:off x="273050" y="4703325"/>
            <a:ext cx="2114550" cy="1585912"/>
          </a:xfrm>
          <a:prstGeom prst="rect">
            <a:avLst/>
          </a:prstGeom>
          <a:noFill/>
          <a:ln w="9525">
            <a:noFill/>
            <a:miter lim="800000"/>
            <a:headEnd/>
            <a:tailEnd/>
          </a:ln>
        </p:spPr>
      </p:pic>
      <p:pic>
        <p:nvPicPr>
          <p:cNvPr id="14" name="Picture 9" descr="C:\Documents and Settings\cvectol\Bureau\EVASAN\Civière FDF\DSC00113.JPG"/>
          <p:cNvPicPr>
            <a:picLocks noChangeAspect="1" noChangeArrowheads="1"/>
          </p:cNvPicPr>
          <p:nvPr/>
        </p:nvPicPr>
        <p:blipFill>
          <a:blip r:embed="rId6" cstate="email"/>
          <a:srcRect/>
          <a:stretch>
            <a:fillRect/>
          </a:stretch>
        </p:blipFill>
        <p:spPr bwMode="auto">
          <a:xfrm>
            <a:off x="2588994" y="4662269"/>
            <a:ext cx="2124075" cy="1593850"/>
          </a:xfrm>
          <a:prstGeom prst="rect">
            <a:avLst/>
          </a:prstGeom>
          <a:noFill/>
          <a:ln w="9525">
            <a:noFill/>
            <a:miter lim="800000"/>
            <a:headEnd/>
            <a:tailEnd/>
          </a:ln>
        </p:spPr>
      </p:pic>
      <p:pic>
        <p:nvPicPr>
          <p:cNvPr id="18434" name="Picture 2"/>
          <p:cNvPicPr>
            <a:picLocks noChangeAspect="1" noChangeArrowheads="1"/>
          </p:cNvPicPr>
          <p:nvPr/>
        </p:nvPicPr>
        <p:blipFill>
          <a:blip r:embed="rId7" cstate="print"/>
          <a:srcRect/>
          <a:stretch>
            <a:fillRect/>
          </a:stretch>
        </p:blipFill>
        <p:spPr bwMode="auto">
          <a:xfrm>
            <a:off x="5407574" y="2554014"/>
            <a:ext cx="3470836" cy="3752193"/>
          </a:xfrm>
          <a:prstGeom prst="rect">
            <a:avLst/>
          </a:prstGeom>
          <a:noFill/>
          <a:ln w="9525">
            <a:noFill/>
            <a:miter lim="800000"/>
            <a:headEnd/>
            <a:tailEnd/>
          </a:ln>
          <a:effectLst/>
        </p:spPr>
      </p:pic>
      <p:sp>
        <p:nvSpPr>
          <p:cNvPr id="12" name="Rectangle 11"/>
          <p:cNvSpPr/>
          <p:nvPr/>
        </p:nvSpPr>
        <p:spPr>
          <a:xfrm>
            <a:off x="5470634" y="2803911"/>
            <a:ext cx="3421118" cy="3631763"/>
          </a:xfrm>
          <a:prstGeom prst="rect">
            <a:avLst/>
          </a:prstGeom>
        </p:spPr>
        <p:txBody>
          <a:bodyPr wrap="square">
            <a:spAutoFit/>
          </a:bodyPr>
          <a:lstStyle/>
          <a:p>
            <a:pPr eaLnBrk="0" hangingPunct="0">
              <a:tabLst>
                <a:tab pos="676275" algn="l"/>
              </a:tabLst>
              <a:defRPr/>
            </a:pPr>
            <a:r>
              <a:rPr lang="fr-FR" sz="2000" b="1" dirty="0">
                <a:solidFill>
                  <a:schemeClr val="bg1"/>
                </a:solidFill>
                <a:latin typeface="Ubuntu"/>
              </a:rPr>
              <a:t>Equipements </a:t>
            </a:r>
            <a:r>
              <a:rPr lang="fr-FR" sz="2000" b="1" dirty="0" smtClean="0">
                <a:solidFill>
                  <a:schemeClr val="bg1"/>
                </a:solidFill>
                <a:latin typeface="Ubuntu"/>
              </a:rPr>
              <a:t>spéciaux</a:t>
            </a:r>
            <a:endParaRPr lang="fr-FR" sz="2000" b="1" dirty="0">
              <a:solidFill>
                <a:schemeClr val="bg1"/>
              </a:solidFill>
              <a:latin typeface="Ubuntu"/>
            </a:endParaRPr>
          </a:p>
          <a:p>
            <a:pPr eaLnBrk="0" hangingPunct="0">
              <a:buFont typeface="Arial" pitchFamily="34" charset="0"/>
              <a:buChar char="•"/>
              <a:tabLst>
                <a:tab pos="676275" algn="l"/>
              </a:tabLst>
              <a:defRPr/>
            </a:pPr>
            <a:endParaRPr lang="fr-FR" sz="800" dirty="0">
              <a:solidFill>
                <a:schemeClr val="bg1"/>
              </a:solidFill>
              <a:latin typeface="Ubuntu"/>
              <a:ea typeface="ＭＳ Ｐゴシック" pitchFamily="80" charset="-128"/>
              <a:cs typeface="Times New Roman" pitchFamily="18" charset="0"/>
            </a:endParaRPr>
          </a:p>
          <a:p>
            <a:pPr eaLnBrk="0" hangingPunct="0">
              <a:buBlip>
                <a:blip r:embed="rId3"/>
              </a:buBlip>
              <a:tabLst>
                <a:tab pos="676275" algn="l"/>
              </a:tabLst>
              <a:defRPr/>
            </a:pPr>
            <a:r>
              <a:rPr lang="fr-FR" dirty="0" smtClean="0">
                <a:solidFill>
                  <a:schemeClr val="bg1"/>
                </a:solidFill>
                <a:latin typeface="Ubuntu"/>
                <a:ea typeface="ＭＳ Ｐゴシック" pitchFamily="80" charset="-128"/>
                <a:cs typeface="Times New Roman" pitchFamily="18" charset="0"/>
              </a:rPr>
              <a:t>Civières</a:t>
            </a:r>
            <a:r>
              <a:rPr lang="fr-FR" dirty="0">
                <a:solidFill>
                  <a:schemeClr val="bg1"/>
                </a:solidFill>
                <a:latin typeface="Ubuntu"/>
                <a:ea typeface="ＭＳ Ｐゴシック" pitchFamily="80" charset="-128"/>
                <a:cs typeface="Times New Roman" pitchFamily="18" charset="0"/>
              </a:rPr>
              <a:t>.</a:t>
            </a:r>
          </a:p>
          <a:p>
            <a:pPr eaLnBrk="0" hangingPunct="0">
              <a:buBlip>
                <a:blip r:embed="rId3"/>
              </a:buBlip>
              <a:tabLst>
                <a:tab pos="261938" algn="l"/>
              </a:tabLst>
              <a:defRPr/>
            </a:pPr>
            <a:r>
              <a:rPr lang="fr-FR" dirty="0" smtClean="0">
                <a:solidFill>
                  <a:schemeClr val="bg1"/>
                </a:solidFill>
                <a:latin typeface="Ubuntu"/>
                <a:ea typeface="ＭＳ Ｐゴシック" pitchFamily="80" charset="-128"/>
                <a:cs typeface="Times New Roman" pitchFamily="18" charset="0"/>
              </a:rPr>
              <a:t>Kits </a:t>
            </a:r>
            <a:r>
              <a:rPr lang="fr-FR" dirty="0">
                <a:solidFill>
                  <a:schemeClr val="bg1"/>
                </a:solidFill>
                <a:latin typeface="Ubuntu"/>
                <a:ea typeface="ＭＳ Ｐゴシック" pitchFamily="80" charset="-128"/>
                <a:cs typeface="Times New Roman" pitchFamily="18" charset="0"/>
              </a:rPr>
              <a:t>oxygène de 3200 l.</a:t>
            </a:r>
          </a:p>
          <a:p>
            <a:pPr eaLnBrk="0" hangingPunct="0">
              <a:buBlip>
                <a:blip r:embed="rId3"/>
              </a:buBlip>
              <a:tabLst>
                <a:tab pos="261938" algn="l"/>
              </a:tabLst>
              <a:defRPr/>
            </a:pPr>
            <a:r>
              <a:rPr lang="fr-FR" dirty="0" smtClean="0">
                <a:solidFill>
                  <a:schemeClr val="bg1"/>
                </a:solidFill>
                <a:latin typeface="Ubuntu"/>
                <a:ea typeface="ＭＳ Ｐゴシック" pitchFamily="80" charset="-128"/>
                <a:cs typeface="Times New Roman" pitchFamily="18" charset="0"/>
              </a:rPr>
              <a:t>Kits  </a:t>
            </a:r>
            <a:r>
              <a:rPr lang="fr-FR" dirty="0">
                <a:solidFill>
                  <a:schemeClr val="bg1"/>
                </a:solidFill>
                <a:latin typeface="Ubuntu"/>
                <a:ea typeface="ＭＳ Ｐゴシック" pitchFamily="80" charset="-128"/>
                <a:cs typeface="Times New Roman" pitchFamily="18" charset="0"/>
              </a:rPr>
              <a:t>personnels pour les insuffisances respiratoires WS120.</a:t>
            </a:r>
          </a:p>
          <a:p>
            <a:pPr eaLnBrk="0" hangingPunct="0">
              <a:buBlip>
                <a:blip r:embed="rId3"/>
              </a:buBlip>
              <a:tabLst>
                <a:tab pos="261938" algn="l"/>
              </a:tabLst>
              <a:defRPr/>
            </a:pPr>
            <a:r>
              <a:rPr lang="fr-FR" dirty="0" smtClean="0">
                <a:solidFill>
                  <a:schemeClr val="bg1"/>
                </a:solidFill>
                <a:latin typeface="Ubuntu"/>
                <a:ea typeface="ＭＳ Ｐゴシック" pitchFamily="80" charset="-128"/>
                <a:cs typeface="Times New Roman" pitchFamily="18" charset="0"/>
              </a:rPr>
              <a:t>Appareils </a:t>
            </a:r>
            <a:r>
              <a:rPr lang="fr-FR" dirty="0">
                <a:solidFill>
                  <a:schemeClr val="bg1"/>
                </a:solidFill>
                <a:latin typeface="Ubuntu"/>
                <a:ea typeface="ＭＳ Ｐゴシック" pitchFamily="80" charset="-128"/>
                <a:cs typeface="Times New Roman" pitchFamily="18" charset="0"/>
              </a:rPr>
              <a:t>équipés de tensiomètres et de défibrillateurs.</a:t>
            </a:r>
          </a:p>
          <a:p>
            <a:pPr eaLnBrk="0" hangingPunct="0">
              <a:buBlip>
                <a:blip r:embed="rId3"/>
              </a:buBlip>
              <a:tabLst>
                <a:tab pos="676275" algn="l"/>
              </a:tabLst>
              <a:defRPr/>
            </a:pPr>
            <a:r>
              <a:rPr lang="fr-FR" dirty="0" smtClean="0">
                <a:solidFill>
                  <a:schemeClr val="bg1"/>
                </a:solidFill>
                <a:latin typeface="Ubuntu"/>
                <a:ea typeface="ＭＳ Ｐゴシック" pitchFamily="80" charset="-128"/>
                <a:cs typeface="Times New Roman" pitchFamily="18" charset="0"/>
              </a:rPr>
              <a:t>Service </a:t>
            </a:r>
            <a:r>
              <a:rPr lang="fr-FR" dirty="0">
                <a:solidFill>
                  <a:schemeClr val="bg1"/>
                </a:solidFill>
                <a:latin typeface="Ubuntu"/>
                <a:ea typeface="ＭＳ Ｐゴシック" pitchFamily="80" charset="-128"/>
                <a:cs typeface="Times New Roman" pitchFamily="18" charset="0"/>
              </a:rPr>
              <a:t>des cas spéciaux disponible pour toute demande médicale.</a:t>
            </a:r>
          </a:p>
        </p:txBody>
      </p:sp>
      <p:pic>
        <p:nvPicPr>
          <p:cNvPr id="18435" name="Picture 3"/>
          <p:cNvPicPr>
            <a:picLocks noChangeAspect="1" noChangeArrowheads="1"/>
          </p:cNvPicPr>
          <p:nvPr/>
        </p:nvPicPr>
        <p:blipFill>
          <a:blip r:embed="rId8" cstate="print"/>
          <a:srcRect r="11958" b="48124"/>
          <a:stretch>
            <a:fillRect/>
          </a:stretch>
        </p:blipFill>
        <p:spPr bwMode="auto">
          <a:xfrm>
            <a:off x="5165835" y="2264979"/>
            <a:ext cx="525517" cy="620111"/>
          </a:xfrm>
          <a:prstGeom prst="rect">
            <a:avLst/>
          </a:prstGeom>
          <a:noFill/>
          <a:ln w="9525">
            <a:noFill/>
            <a:miter lim="800000"/>
            <a:headEnd/>
            <a:tailEnd/>
          </a:ln>
          <a:effectLst/>
        </p:spPr>
      </p:pic>
    </p:spTree>
    <p:extLst>
      <p:ext uri="{BB962C8B-B14F-4D97-AF65-F5344CB8AC3E}">
        <p14:creationId xmlns:p14="http://schemas.microsoft.com/office/powerpoint/2010/main" xmlns="" val="3581670305"/>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cstate="print"/>
          <a:srcRect/>
          <a:stretch>
            <a:fillRect/>
          </a:stretch>
        </p:blipFill>
        <p:spPr bwMode="auto">
          <a:xfrm>
            <a:off x="0" y="0"/>
            <a:ext cx="9144000" cy="6877050"/>
          </a:xfrm>
          <a:prstGeom prst="rect">
            <a:avLst/>
          </a:prstGeom>
          <a:noFill/>
          <a:ln w="9525">
            <a:noFill/>
            <a:miter lim="800000"/>
            <a:headEnd/>
            <a:tailEnd/>
          </a:ln>
          <a:effectLst/>
        </p:spPr>
      </p:pic>
      <p:sp>
        <p:nvSpPr>
          <p:cNvPr id="7" name="ZoneTexte 6"/>
          <p:cNvSpPr txBox="1"/>
          <p:nvPr/>
        </p:nvSpPr>
        <p:spPr>
          <a:xfrm>
            <a:off x="3783722" y="1146881"/>
            <a:ext cx="5580995" cy="5278368"/>
          </a:xfrm>
          <a:prstGeom prst="rect">
            <a:avLst/>
          </a:prstGeom>
          <a:noFill/>
        </p:spPr>
        <p:txBody>
          <a:bodyPr wrap="square" rtlCol="0">
            <a:spAutoFit/>
          </a:bodyPr>
          <a:lstStyle/>
          <a:p>
            <a:pPr>
              <a:buFont typeface="Arial" pitchFamily="34" charset="0"/>
              <a:buChar char="•"/>
            </a:pPr>
            <a:r>
              <a:rPr lang="fr-FR" sz="2100" b="1" dirty="0" smtClean="0">
                <a:solidFill>
                  <a:schemeClr val="bg1"/>
                </a:solidFill>
                <a:latin typeface="Ubuntu Light"/>
              </a:rPr>
              <a:t>ACF</a:t>
            </a:r>
          </a:p>
          <a:p>
            <a:pPr>
              <a:buFont typeface="Arial" pitchFamily="34" charset="0"/>
              <a:buChar char="•"/>
            </a:pPr>
            <a:r>
              <a:rPr lang="fr-FR" sz="2100" b="1" dirty="0" smtClean="0">
                <a:solidFill>
                  <a:schemeClr val="bg1"/>
                </a:solidFill>
                <a:latin typeface="Ubuntu Light"/>
              </a:rPr>
              <a:t>AIRBUS</a:t>
            </a:r>
          </a:p>
          <a:p>
            <a:pPr lvl="0">
              <a:buFont typeface="Arial" pitchFamily="34" charset="0"/>
              <a:buChar char="•"/>
            </a:pPr>
            <a:r>
              <a:rPr lang="fr-FR" sz="2100" b="1" dirty="0" smtClean="0">
                <a:solidFill>
                  <a:schemeClr val="bg1"/>
                </a:solidFill>
                <a:latin typeface="Ubuntu Light"/>
              </a:rPr>
              <a:t>ALBIOMA </a:t>
            </a:r>
          </a:p>
          <a:p>
            <a:pPr lvl="0">
              <a:buFont typeface="Arial" pitchFamily="34" charset="0"/>
              <a:buChar char="•"/>
            </a:pPr>
            <a:r>
              <a:rPr lang="fr-FR" sz="2100" b="1" dirty="0" smtClean="0">
                <a:solidFill>
                  <a:schemeClr val="bg1"/>
                </a:solidFill>
                <a:latin typeface="Ubuntu Light"/>
              </a:rPr>
              <a:t>BRED</a:t>
            </a:r>
          </a:p>
          <a:p>
            <a:pPr lvl="0">
              <a:buFont typeface="Arial" pitchFamily="34" charset="0"/>
              <a:buChar char="•"/>
            </a:pPr>
            <a:r>
              <a:rPr lang="fr-FR" sz="2100" b="1" dirty="0" smtClean="0">
                <a:solidFill>
                  <a:schemeClr val="bg1"/>
                </a:solidFill>
                <a:latin typeface="Ubuntu Light"/>
              </a:rPr>
              <a:t>CLUB MED</a:t>
            </a:r>
          </a:p>
          <a:p>
            <a:pPr lvl="0">
              <a:buFont typeface="Arial" pitchFamily="34" charset="0"/>
              <a:buChar char="•"/>
            </a:pPr>
            <a:r>
              <a:rPr lang="fr-FR" sz="2100" b="1" dirty="0" smtClean="0">
                <a:solidFill>
                  <a:schemeClr val="bg1"/>
                </a:solidFill>
                <a:latin typeface="Ubuntu Light"/>
              </a:rPr>
              <a:t>CNAV</a:t>
            </a:r>
          </a:p>
          <a:p>
            <a:pPr lvl="0">
              <a:buFont typeface="Arial" pitchFamily="34" charset="0"/>
              <a:buChar char="•"/>
            </a:pPr>
            <a:r>
              <a:rPr lang="fr-FR" sz="2100" b="1" dirty="0" smtClean="0">
                <a:solidFill>
                  <a:schemeClr val="bg1"/>
                </a:solidFill>
                <a:latin typeface="Ubuntu Light"/>
              </a:rPr>
              <a:t>CNFPT</a:t>
            </a:r>
          </a:p>
          <a:p>
            <a:pPr lvl="0">
              <a:buFont typeface="Arial" pitchFamily="34" charset="0"/>
              <a:buChar char="•"/>
            </a:pPr>
            <a:r>
              <a:rPr lang="fr-FR" sz="2100" b="1" dirty="0" err="1" smtClean="0">
                <a:solidFill>
                  <a:schemeClr val="bg1"/>
                </a:solidFill>
                <a:latin typeface="Ubuntu Light"/>
              </a:rPr>
              <a:t>Eiffage</a:t>
            </a:r>
            <a:r>
              <a:rPr lang="fr-FR" sz="2100" b="1" dirty="0" smtClean="0">
                <a:solidFill>
                  <a:schemeClr val="bg1"/>
                </a:solidFill>
                <a:latin typeface="Ubuntu Light"/>
              </a:rPr>
              <a:t> </a:t>
            </a:r>
          </a:p>
          <a:p>
            <a:pPr lvl="0">
              <a:buFont typeface="Arial" pitchFamily="34" charset="0"/>
              <a:buChar char="•"/>
            </a:pPr>
            <a:r>
              <a:rPr lang="fr-FR" sz="2100" b="1" dirty="0" smtClean="0">
                <a:solidFill>
                  <a:schemeClr val="bg1"/>
                </a:solidFill>
                <a:latin typeface="Ubuntu Light"/>
              </a:rPr>
              <a:t>Groupe GBH (Groupe Bernard </a:t>
            </a:r>
            <a:r>
              <a:rPr lang="fr-FR" sz="2100" b="1" dirty="0" err="1" smtClean="0">
                <a:solidFill>
                  <a:schemeClr val="bg1"/>
                </a:solidFill>
                <a:latin typeface="Ubuntu Light"/>
              </a:rPr>
              <a:t>Hayot</a:t>
            </a:r>
            <a:r>
              <a:rPr lang="fr-FR" sz="2100" b="1" dirty="0" smtClean="0">
                <a:solidFill>
                  <a:schemeClr val="bg1"/>
                </a:solidFill>
                <a:latin typeface="Ubuntu Light"/>
              </a:rPr>
              <a:t>)</a:t>
            </a:r>
          </a:p>
          <a:p>
            <a:pPr lvl="0">
              <a:buFont typeface="Arial" pitchFamily="34" charset="0"/>
              <a:buChar char="•"/>
            </a:pPr>
            <a:r>
              <a:rPr lang="fr-FR" sz="2100" b="1" dirty="0" smtClean="0">
                <a:solidFill>
                  <a:schemeClr val="bg1"/>
                </a:solidFill>
                <a:latin typeface="Ubuntu Light"/>
              </a:rPr>
              <a:t>Handicap International</a:t>
            </a:r>
          </a:p>
          <a:p>
            <a:pPr lvl="0">
              <a:buFont typeface="Arial" pitchFamily="34" charset="0"/>
              <a:buChar char="•"/>
            </a:pPr>
            <a:r>
              <a:rPr lang="fr-FR" sz="2100" b="1" dirty="0" smtClean="0">
                <a:solidFill>
                  <a:schemeClr val="bg1"/>
                </a:solidFill>
                <a:latin typeface="Ubuntu Light"/>
              </a:rPr>
              <a:t>Orange</a:t>
            </a:r>
          </a:p>
          <a:p>
            <a:pPr lvl="0">
              <a:buFont typeface="Arial" pitchFamily="34" charset="0"/>
              <a:buChar char="•"/>
            </a:pPr>
            <a:r>
              <a:rPr lang="fr-FR" sz="2100" b="1" dirty="0" smtClean="0">
                <a:solidFill>
                  <a:schemeClr val="bg1"/>
                </a:solidFill>
                <a:latin typeface="Ubuntu Light"/>
              </a:rPr>
              <a:t>LADOM</a:t>
            </a:r>
          </a:p>
          <a:p>
            <a:pPr lvl="0">
              <a:buFont typeface="Arial" pitchFamily="34" charset="0"/>
              <a:buChar char="•"/>
            </a:pPr>
            <a:r>
              <a:rPr lang="fr-FR" sz="2100" b="1" dirty="0" smtClean="0">
                <a:solidFill>
                  <a:schemeClr val="bg1"/>
                </a:solidFill>
                <a:latin typeface="Ubuntu Light"/>
              </a:rPr>
              <a:t>La Poste</a:t>
            </a:r>
          </a:p>
          <a:p>
            <a:pPr lvl="0">
              <a:buFont typeface="Arial" pitchFamily="34" charset="0"/>
              <a:buChar char="•"/>
            </a:pPr>
            <a:r>
              <a:rPr lang="fr-FR" sz="2100" b="1" dirty="0" smtClean="0">
                <a:solidFill>
                  <a:schemeClr val="bg1"/>
                </a:solidFill>
                <a:latin typeface="Ubuntu Light"/>
              </a:rPr>
              <a:t>Médecins du monde</a:t>
            </a:r>
          </a:p>
          <a:p>
            <a:pPr lvl="0">
              <a:buFont typeface="Arial" pitchFamily="34" charset="0"/>
              <a:buChar char="•"/>
            </a:pPr>
            <a:r>
              <a:rPr lang="fr-FR" sz="2100" b="1" dirty="0" smtClean="0">
                <a:solidFill>
                  <a:schemeClr val="bg1"/>
                </a:solidFill>
                <a:latin typeface="Ubuntu Light"/>
              </a:rPr>
              <a:t>Ministère de la Défense, de l’Intérieur…</a:t>
            </a:r>
          </a:p>
          <a:p>
            <a:pPr>
              <a:buFont typeface="Arial" pitchFamily="34" charset="0"/>
              <a:buChar char="•"/>
            </a:pPr>
            <a:endParaRPr lang="fr-FR" sz="2200" dirty="0">
              <a:solidFill>
                <a:schemeClr val="bg1"/>
              </a:solidFill>
            </a:endParaRPr>
          </a:p>
        </p:txBody>
      </p:sp>
    </p:spTree>
    <p:extLst>
      <p:ext uri="{BB962C8B-B14F-4D97-AF65-F5344CB8AC3E}">
        <p14:creationId xmlns:p14="http://schemas.microsoft.com/office/powerpoint/2010/main" xmlns="" val="3581670305"/>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3" cstate="email"/>
          <a:srcRect/>
          <a:stretch>
            <a:fillRect/>
          </a:stretch>
        </p:blipFill>
        <p:spPr bwMode="auto">
          <a:xfrm>
            <a:off x="0" y="0"/>
            <a:ext cx="9144000" cy="6877050"/>
          </a:xfrm>
          <a:prstGeom prst="rect">
            <a:avLst/>
          </a:prstGeom>
          <a:noFill/>
          <a:ln w="9525">
            <a:noFill/>
            <a:miter lim="800000"/>
            <a:headEnd/>
            <a:tailEnd/>
          </a:ln>
          <a:effectLst/>
        </p:spPr>
      </p:pic>
      <p:sp>
        <p:nvSpPr>
          <p:cNvPr id="3" name="ZoneTexte 2"/>
          <p:cNvSpPr txBox="1"/>
          <p:nvPr/>
        </p:nvSpPr>
        <p:spPr>
          <a:xfrm>
            <a:off x="5060732" y="4035973"/>
            <a:ext cx="4083268" cy="954107"/>
          </a:xfrm>
          <a:prstGeom prst="rect">
            <a:avLst/>
          </a:prstGeom>
          <a:noFill/>
        </p:spPr>
        <p:txBody>
          <a:bodyPr wrap="square" rtlCol="0">
            <a:spAutoFit/>
          </a:bodyPr>
          <a:lstStyle/>
          <a:p>
            <a:r>
              <a:rPr lang="fr-FR" sz="2800" b="1" dirty="0" smtClean="0">
                <a:solidFill>
                  <a:srgbClr val="002060"/>
                </a:solidFill>
                <a:effectLst>
                  <a:outerShdw blurRad="38100" dist="38100" dir="2700000" algn="tl">
                    <a:srgbClr val="000000">
                      <a:alpha val="43137"/>
                    </a:srgbClr>
                  </a:outerShdw>
                </a:effectLst>
                <a:latin typeface="Ubuntu"/>
              </a:rPr>
              <a:t>Qui sème les miles récolte les avantages ! </a:t>
            </a:r>
            <a:endParaRPr lang="fr-FR" sz="2800" b="1" dirty="0">
              <a:solidFill>
                <a:srgbClr val="002060"/>
              </a:solidFill>
              <a:effectLst>
                <a:outerShdw blurRad="38100" dist="38100" dir="2700000" algn="tl">
                  <a:srgbClr val="000000">
                    <a:alpha val="43137"/>
                  </a:srgbClr>
                </a:outerShdw>
              </a:effectLst>
              <a:latin typeface="Ubuntu"/>
            </a:endParaRPr>
          </a:p>
        </p:txBody>
      </p:sp>
    </p:spTree>
    <p:extLst>
      <p:ext uri="{BB962C8B-B14F-4D97-AF65-F5344CB8AC3E}">
        <p14:creationId xmlns:p14="http://schemas.microsoft.com/office/powerpoint/2010/main" xmlns="" val="3581670305"/>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sp>
        <p:nvSpPr>
          <p:cNvPr id="10" name="ZoneTexte 9"/>
          <p:cNvSpPr txBox="1"/>
          <p:nvPr/>
        </p:nvSpPr>
        <p:spPr>
          <a:xfrm>
            <a:off x="0" y="299544"/>
            <a:ext cx="8939048" cy="523220"/>
          </a:xfrm>
          <a:prstGeom prst="rect">
            <a:avLst/>
          </a:prstGeom>
          <a:noFill/>
        </p:spPr>
        <p:txBody>
          <a:bodyPr wrap="square" rtlCol="0">
            <a:spAutoFit/>
          </a:bodyPr>
          <a:lstStyle/>
          <a:p>
            <a:r>
              <a:rPr lang="fr-FR" sz="2800" b="1" dirty="0" smtClean="0">
                <a:solidFill>
                  <a:srgbClr val="002060"/>
                </a:solidFill>
                <a:effectLst>
                  <a:outerShdw blurRad="38100" dist="38100" dir="2700000" algn="tl">
                    <a:srgbClr val="000000">
                      <a:alpha val="43137"/>
                    </a:srgbClr>
                  </a:outerShdw>
                </a:effectLst>
                <a:latin typeface="Ubuntu"/>
              </a:rPr>
              <a:t>PROFRAMME DE FIDELITE PREFERENCE</a:t>
            </a:r>
            <a:endParaRPr lang="fr-FR" sz="2800" b="1" dirty="0">
              <a:solidFill>
                <a:srgbClr val="002060"/>
              </a:solidFill>
              <a:effectLst>
                <a:outerShdw blurRad="38100" dist="38100" dir="2700000" algn="tl">
                  <a:srgbClr val="000000">
                    <a:alpha val="43137"/>
                  </a:srgbClr>
                </a:outerShdw>
              </a:effectLst>
              <a:latin typeface="Ubuntu"/>
            </a:endParaRPr>
          </a:p>
        </p:txBody>
      </p:sp>
      <p:sp>
        <p:nvSpPr>
          <p:cNvPr id="13" name="ZoneTexte 12"/>
          <p:cNvSpPr txBox="1"/>
          <p:nvPr/>
        </p:nvSpPr>
        <p:spPr>
          <a:xfrm>
            <a:off x="7614745" y="898635"/>
            <a:ext cx="1529255" cy="1077218"/>
          </a:xfrm>
          <a:prstGeom prst="rect">
            <a:avLst/>
          </a:prstGeom>
          <a:noFill/>
        </p:spPr>
        <p:txBody>
          <a:bodyPr wrap="square" rtlCol="0">
            <a:spAutoFit/>
          </a:bodyPr>
          <a:lstStyle/>
          <a:p>
            <a:r>
              <a:rPr lang="fr-FR" sz="1600" dirty="0" smtClean="0">
                <a:solidFill>
                  <a:srgbClr val="FF3300"/>
                </a:solidFill>
                <a:latin typeface="Ubuntu"/>
              </a:rPr>
              <a:t>De l’adhésion à 9 999 miles* ou 9 vols sur les 12 mois</a:t>
            </a:r>
            <a:endParaRPr lang="fr-FR" sz="1600" dirty="0">
              <a:solidFill>
                <a:srgbClr val="FF3300"/>
              </a:solidFill>
              <a:latin typeface="Ubuntu"/>
            </a:endParaRPr>
          </a:p>
        </p:txBody>
      </p:sp>
      <p:sp>
        <p:nvSpPr>
          <p:cNvPr id="14" name="ZoneTexte 13"/>
          <p:cNvSpPr txBox="1"/>
          <p:nvPr/>
        </p:nvSpPr>
        <p:spPr>
          <a:xfrm>
            <a:off x="7614745" y="2406869"/>
            <a:ext cx="1529255" cy="830997"/>
          </a:xfrm>
          <a:prstGeom prst="rect">
            <a:avLst/>
          </a:prstGeom>
          <a:noFill/>
        </p:spPr>
        <p:txBody>
          <a:bodyPr wrap="square" rtlCol="0">
            <a:spAutoFit/>
          </a:bodyPr>
          <a:lstStyle/>
          <a:p>
            <a:r>
              <a:rPr lang="fr-FR" sz="1600" dirty="0" smtClean="0">
                <a:solidFill>
                  <a:srgbClr val="FF3300"/>
                </a:solidFill>
                <a:latin typeface="Ubuntu"/>
              </a:rPr>
              <a:t>10 000 miles* ou 10 vols sur les 12 mois</a:t>
            </a:r>
            <a:endParaRPr lang="fr-FR" sz="1600" dirty="0">
              <a:solidFill>
                <a:srgbClr val="FF3300"/>
              </a:solidFill>
              <a:latin typeface="Ubuntu"/>
            </a:endParaRPr>
          </a:p>
        </p:txBody>
      </p:sp>
      <p:sp>
        <p:nvSpPr>
          <p:cNvPr id="15" name="ZoneTexte 14"/>
          <p:cNvSpPr txBox="1"/>
          <p:nvPr/>
        </p:nvSpPr>
        <p:spPr>
          <a:xfrm>
            <a:off x="7614745" y="3757447"/>
            <a:ext cx="1529255" cy="830997"/>
          </a:xfrm>
          <a:prstGeom prst="rect">
            <a:avLst/>
          </a:prstGeom>
          <a:noFill/>
        </p:spPr>
        <p:txBody>
          <a:bodyPr wrap="square" rtlCol="0">
            <a:spAutoFit/>
          </a:bodyPr>
          <a:lstStyle/>
          <a:p>
            <a:r>
              <a:rPr lang="fr-FR" sz="1600" dirty="0" smtClean="0">
                <a:solidFill>
                  <a:srgbClr val="FF3300"/>
                </a:solidFill>
                <a:latin typeface="Ubuntu"/>
              </a:rPr>
              <a:t>10 000 miles* ou 10 vols sur les 12 mois</a:t>
            </a:r>
            <a:endParaRPr lang="fr-FR" sz="1600" dirty="0">
              <a:solidFill>
                <a:srgbClr val="FF3300"/>
              </a:solidFill>
              <a:latin typeface="Ubuntu"/>
            </a:endParaRPr>
          </a:p>
        </p:txBody>
      </p:sp>
      <p:sp>
        <p:nvSpPr>
          <p:cNvPr id="16" name="ZoneTexte 15"/>
          <p:cNvSpPr txBox="1"/>
          <p:nvPr/>
        </p:nvSpPr>
        <p:spPr>
          <a:xfrm>
            <a:off x="7614745" y="5097519"/>
            <a:ext cx="1529255" cy="830997"/>
          </a:xfrm>
          <a:prstGeom prst="rect">
            <a:avLst/>
          </a:prstGeom>
          <a:noFill/>
        </p:spPr>
        <p:txBody>
          <a:bodyPr wrap="square" rtlCol="0">
            <a:spAutoFit/>
          </a:bodyPr>
          <a:lstStyle/>
          <a:p>
            <a:r>
              <a:rPr lang="fr-FR" sz="1600" dirty="0" smtClean="0">
                <a:solidFill>
                  <a:srgbClr val="FF3300"/>
                </a:solidFill>
                <a:latin typeface="Ubuntu"/>
              </a:rPr>
              <a:t>10 000 miles* ou 10 vols sur les 12 mois</a:t>
            </a:r>
            <a:endParaRPr lang="fr-FR" sz="1600" dirty="0">
              <a:solidFill>
                <a:srgbClr val="FF3300"/>
              </a:solidFill>
              <a:latin typeface="Ubuntu"/>
            </a:endParaRPr>
          </a:p>
        </p:txBody>
      </p:sp>
      <p:sp>
        <p:nvSpPr>
          <p:cNvPr id="7" name="Rectangle 6"/>
          <p:cNvSpPr/>
          <p:nvPr/>
        </p:nvSpPr>
        <p:spPr>
          <a:xfrm>
            <a:off x="189186" y="898635"/>
            <a:ext cx="5833242" cy="5878532"/>
          </a:xfrm>
          <a:prstGeom prst="rect">
            <a:avLst/>
          </a:prstGeom>
          <a:solidFill>
            <a:schemeClr val="accent2">
              <a:lumMod val="40000"/>
              <a:lumOff val="60000"/>
            </a:schemeClr>
          </a:solidFill>
        </p:spPr>
        <p:txBody>
          <a:bodyPr wrap="square">
            <a:spAutoFit/>
          </a:bodyPr>
          <a:lstStyle/>
          <a:p>
            <a:pPr>
              <a:buSzPct val="180000"/>
              <a:buBlip>
                <a:blip r:embed="rId3"/>
              </a:buBlip>
              <a:defRPr/>
            </a:pPr>
            <a:r>
              <a:rPr lang="fr-FR" b="1" dirty="0" smtClean="0">
                <a:solidFill>
                  <a:srgbClr val="002060"/>
                </a:solidFill>
                <a:latin typeface="Ubuntu Light"/>
              </a:rPr>
              <a:t>Gratuit et simple d’utilisation.</a:t>
            </a:r>
          </a:p>
          <a:p>
            <a:pPr>
              <a:buSzPct val="180000"/>
              <a:buBlip>
                <a:blip r:embed="rId3"/>
              </a:buBlip>
              <a:defRPr/>
            </a:pPr>
            <a:endParaRPr lang="fr-FR" sz="800" b="1" dirty="0" smtClean="0">
              <a:solidFill>
                <a:srgbClr val="002060"/>
              </a:solidFill>
              <a:latin typeface="Ubuntu Light"/>
            </a:endParaRPr>
          </a:p>
          <a:p>
            <a:pPr>
              <a:buSzPct val="180000"/>
              <a:buBlip>
                <a:blip r:embed="rId3"/>
              </a:buBlip>
              <a:defRPr/>
            </a:pPr>
            <a:r>
              <a:rPr lang="fr-FR" b="1" dirty="0" smtClean="0">
                <a:solidFill>
                  <a:srgbClr val="002060"/>
                </a:solidFill>
                <a:latin typeface="Ubuntu Light"/>
              </a:rPr>
              <a:t>Accessible à tous dès l’âge de 2 ans.</a:t>
            </a:r>
          </a:p>
          <a:p>
            <a:pPr>
              <a:buSzPct val="180000"/>
              <a:buBlip>
                <a:blip r:embed="rId3"/>
              </a:buBlip>
              <a:defRPr/>
            </a:pPr>
            <a:endParaRPr lang="fr-FR" sz="800" b="1" dirty="0" smtClean="0">
              <a:solidFill>
                <a:srgbClr val="002060"/>
              </a:solidFill>
              <a:latin typeface="Ubuntu Light"/>
            </a:endParaRPr>
          </a:p>
          <a:p>
            <a:pPr>
              <a:buSzPct val="180000"/>
              <a:buBlip>
                <a:blip r:embed="rId3"/>
              </a:buBlip>
              <a:defRPr/>
            </a:pPr>
            <a:r>
              <a:rPr lang="fr-FR" b="1" dirty="0" smtClean="0">
                <a:solidFill>
                  <a:srgbClr val="002060"/>
                </a:solidFill>
                <a:latin typeface="Ubuntu Light"/>
              </a:rPr>
              <a:t>Réception de la carte dès le 1</a:t>
            </a:r>
            <a:r>
              <a:rPr lang="fr-FR" b="1" baseline="30000" dirty="0" smtClean="0">
                <a:solidFill>
                  <a:srgbClr val="002060"/>
                </a:solidFill>
                <a:latin typeface="Ubuntu Light"/>
              </a:rPr>
              <a:t>er</a:t>
            </a:r>
            <a:r>
              <a:rPr lang="fr-FR" b="1" dirty="0" smtClean="0">
                <a:solidFill>
                  <a:srgbClr val="002060"/>
                </a:solidFill>
                <a:latin typeface="Ubuntu Light"/>
              </a:rPr>
              <a:t> A/R enregistré sur le compte.</a:t>
            </a:r>
          </a:p>
          <a:p>
            <a:pPr>
              <a:buSzPct val="180000"/>
              <a:defRPr/>
            </a:pPr>
            <a:endParaRPr lang="fr-FR" sz="800" b="1" dirty="0" smtClean="0">
              <a:solidFill>
                <a:srgbClr val="002060"/>
              </a:solidFill>
              <a:latin typeface="Ubuntu Light"/>
            </a:endParaRPr>
          </a:p>
          <a:p>
            <a:pPr>
              <a:buSzPct val="180000"/>
              <a:buBlip>
                <a:blip r:embed="rId3"/>
              </a:buBlip>
              <a:defRPr/>
            </a:pPr>
            <a:r>
              <a:rPr lang="fr-FR" b="1" dirty="0" smtClean="0">
                <a:solidFill>
                  <a:srgbClr val="002060"/>
                </a:solidFill>
                <a:latin typeface="Ubuntu Light"/>
              </a:rPr>
              <a:t>3 000 miles de bienvenue offerts après le 1</a:t>
            </a:r>
            <a:r>
              <a:rPr lang="fr-FR" b="1" baseline="30000" dirty="0" smtClean="0">
                <a:solidFill>
                  <a:srgbClr val="002060"/>
                </a:solidFill>
                <a:latin typeface="Ubuntu Light"/>
              </a:rPr>
              <a:t>er</a:t>
            </a:r>
            <a:r>
              <a:rPr lang="fr-FR" b="1" dirty="0" smtClean="0">
                <a:solidFill>
                  <a:srgbClr val="002060"/>
                </a:solidFill>
                <a:latin typeface="Ubuntu Light"/>
              </a:rPr>
              <a:t> vol.</a:t>
            </a:r>
          </a:p>
          <a:p>
            <a:pPr>
              <a:buSzPct val="180000"/>
              <a:buBlip>
                <a:blip r:embed="rId3"/>
              </a:buBlip>
              <a:defRPr/>
            </a:pPr>
            <a:endParaRPr lang="fr-FR" sz="800" b="1" dirty="0" smtClean="0">
              <a:solidFill>
                <a:srgbClr val="002060"/>
              </a:solidFill>
              <a:latin typeface="Ubuntu Light"/>
            </a:endParaRPr>
          </a:p>
          <a:p>
            <a:pPr>
              <a:buSzPct val="180000"/>
              <a:buBlip>
                <a:blip r:embed="rId3"/>
              </a:buBlip>
              <a:defRPr/>
            </a:pPr>
            <a:r>
              <a:rPr lang="fr-FR" b="1" dirty="0" smtClean="0">
                <a:solidFill>
                  <a:srgbClr val="002060"/>
                </a:solidFill>
                <a:latin typeface="Ubuntu Light"/>
              </a:rPr>
              <a:t>Cumul de miles à chaque vol effectué. </a:t>
            </a:r>
          </a:p>
          <a:p>
            <a:pPr>
              <a:buSzPct val="180000"/>
              <a:buBlip>
                <a:blip r:embed="rId3"/>
              </a:buBlip>
              <a:defRPr/>
            </a:pPr>
            <a:endParaRPr lang="fr-FR" sz="800" b="1" dirty="0" smtClean="0">
              <a:solidFill>
                <a:srgbClr val="002060"/>
              </a:solidFill>
              <a:latin typeface="Ubuntu Light"/>
            </a:endParaRPr>
          </a:p>
          <a:p>
            <a:pPr>
              <a:buSzPct val="180000"/>
              <a:buBlip>
                <a:blip r:embed="rId3"/>
              </a:buBlip>
              <a:defRPr/>
            </a:pPr>
            <a:r>
              <a:rPr lang="fr-FR" b="1" dirty="0" smtClean="0">
                <a:solidFill>
                  <a:srgbClr val="002060"/>
                </a:solidFill>
                <a:latin typeface="Ubuntu Light"/>
              </a:rPr>
              <a:t>Code </a:t>
            </a:r>
            <a:r>
              <a:rPr lang="fr-FR" b="1" dirty="0" err="1" smtClean="0">
                <a:solidFill>
                  <a:srgbClr val="002060"/>
                </a:solidFill>
                <a:latin typeface="Ubuntu Light"/>
              </a:rPr>
              <a:t>share</a:t>
            </a:r>
            <a:r>
              <a:rPr lang="fr-FR" b="1" dirty="0" smtClean="0">
                <a:solidFill>
                  <a:srgbClr val="002060"/>
                </a:solidFill>
                <a:latin typeface="Ubuntu Light"/>
              </a:rPr>
              <a:t> : quand les clients voyagent avec un billet Air Caraïbes sur un vol opéré en code </a:t>
            </a:r>
            <a:r>
              <a:rPr lang="fr-FR" b="1" dirty="0" err="1" smtClean="0">
                <a:solidFill>
                  <a:srgbClr val="002060"/>
                </a:solidFill>
                <a:latin typeface="Ubuntu Light"/>
              </a:rPr>
              <a:t>share</a:t>
            </a:r>
            <a:r>
              <a:rPr lang="fr-FR" b="1" dirty="0" smtClean="0">
                <a:solidFill>
                  <a:srgbClr val="002060"/>
                </a:solidFill>
                <a:latin typeface="Ubuntu Light"/>
              </a:rPr>
              <a:t> par les compagnies partenaires, ils peuvent cumuler des miles. </a:t>
            </a:r>
          </a:p>
          <a:p>
            <a:pPr>
              <a:buSzPct val="180000"/>
              <a:buBlip>
                <a:blip r:embed="rId3"/>
              </a:buBlip>
              <a:defRPr/>
            </a:pPr>
            <a:endParaRPr lang="fr-FR" sz="800" b="1" dirty="0" smtClean="0">
              <a:solidFill>
                <a:srgbClr val="002060"/>
              </a:solidFill>
              <a:latin typeface="Ubuntu Light"/>
            </a:endParaRPr>
          </a:p>
          <a:p>
            <a:pPr>
              <a:buSzPct val="180000"/>
              <a:buBlip>
                <a:blip r:embed="rId3"/>
              </a:buBlip>
              <a:defRPr/>
            </a:pPr>
            <a:r>
              <a:rPr lang="fr-FR" b="1" dirty="0" smtClean="0">
                <a:solidFill>
                  <a:srgbClr val="002060"/>
                </a:solidFill>
                <a:latin typeface="Ubuntu Light"/>
              </a:rPr>
              <a:t>Echange de miles contre des billets prime, </a:t>
            </a:r>
            <a:r>
              <a:rPr lang="fr-FR" b="1" dirty="0" err="1" smtClean="0">
                <a:solidFill>
                  <a:srgbClr val="002060"/>
                </a:solidFill>
                <a:latin typeface="Ubuntu Light"/>
              </a:rPr>
              <a:t>surclassements</a:t>
            </a:r>
            <a:r>
              <a:rPr lang="fr-FR" b="1" dirty="0" smtClean="0">
                <a:solidFill>
                  <a:srgbClr val="002060"/>
                </a:solidFill>
                <a:latin typeface="Ubuntu Light"/>
              </a:rPr>
              <a:t>, excédents bagages, VIP Services.</a:t>
            </a:r>
          </a:p>
          <a:p>
            <a:pPr>
              <a:buSzPct val="180000"/>
              <a:buBlip>
                <a:blip r:embed="rId3"/>
              </a:buBlip>
              <a:defRPr/>
            </a:pPr>
            <a:endParaRPr lang="fr-FR" sz="800" b="1" dirty="0" smtClean="0">
              <a:solidFill>
                <a:srgbClr val="002060"/>
              </a:solidFill>
              <a:latin typeface="Ubuntu Light"/>
            </a:endParaRPr>
          </a:p>
          <a:p>
            <a:pPr>
              <a:buSzPct val="180000"/>
              <a:buBlip>
                <a:blip r:embed="rId3"/>
              </a:buBlip>
              <a:defRPr/>
            </a:pPr>
            <a:r>
              <a:rPr lang="fr-FR" b="1" dirty="0" smtClean="0">
                <a:solidFill>
                  <a:srgbClr val="002060"/>
                </a:solidFill>
                <a:latin typeface="Ubuntu Light"/>
              </a:rPr>
              <a:t>Achat de miles possible. </a:t>
            </a:r>
          </a:p>
          <a:p>
            <a:pPr>
              <a:buSzPct val="180000"/>
              <a:buBlip>
                <a:blip r:embed="rId3"/>
              </a:buBlip>
              <a:defRPr/>
            </a:pPr>
            <a:endParaRPr lang="fr-FR" sz="800" b="1" dirty="0" smtClean="0">
              <a:solidFill>
                <a:srgbClr val="002060"/>
              </a:solidFill>
              <a:latin typeface="Ubuntu Light"/>
            </a:endParaRPr>
          </a:p>
          <a:p>
            <a:pPr>
              <a:buSzPct val="180000"/>
              <a:buBlip>
                <a:blip r:embed="rId3"/>
              </a:buBlip>
              <a:defRPr/>
            </a:pPr>
            <a:r>
              <a:rPr lang="fr-FR" b="1" dirty="0" smtClean="0">
                <a:solidFill>
                  <a:srgbClr val="002060"/>
                </a:solidFill>
                <a:latin typeface="Ubuntu Light"/>
              </a:rPr>
              <a:t>Possibilité d’offrir les avantages auxquels on a droit à la personne de son choix.</a:t>
            </a:r>
          </a:p>
          <a:p>
            <a:pPr>
              <a:buSzPct val="180000"/>
              <a:buBlip>
                <a:blip r:embed="rId3"/>
              </a:buBlip>
              <a:defRPr/>
            </a:pPr>
            <a:endParaRPr lang="fr-FR" sz="800" b="1" dirty="0" smtClean="0">
              <a:solidFill>
                <a:srgbClr val="002060"/>
              </a:solidFill>
              <a:latin typeface="Ubuntu Light"/>
            </a:endParaRPr>
          </a:p>
          <a:p>
            <a:pPr>
              <a:buSzPct val="180000"/>
              <a:buBlip>
                <a:blip r:embed="rId3"/>
              </a:buBlip>
              <a:defRPr/>
            </a:pPr>
            <a:r>
              <a:rPr lang="fr-FR" b="1" dirty="0" smtClean="0">
                <a:solidFill>
                  <a:srgbClr val="002060"/>
                </a:solidFill>
                <a:latin typeface="Ubuntu Light"/>
              </a:rPr>
              <a:t>Conservation des miles obtenus pendant 3 ans.</a:t>
            </a:r>
          </a:p>
          <a:p>
            <a:pPr>
              <a:buSzPct val="180000"/>
              <a:buBlip>
                <a:blip r:embed="rId3"/>
              </a:buBlip>
              <a:defRPr/>
            </a:pPr>
            <a:endParaRPr lang="fr-FR" b="1" dirty="0" smtClean="0">
              <a:solidFill>
                <a:srgbClr val="002060"/>
              </a:solidFill>
              <a:latin typeface="Ubuntu Light"/>
            </a:endParaRPr>
          </a:p>
        </p:txBody>
      </p:sp>
      <p:sp>
        <p:nvSpPr>
          <p:cNvPr id="12" name="ZoneTexte 11"/>
          <p:cNvSpPr txBox="1"/>
          <p:nvPr/>
        </p:nvSpPr>
        <p:spPr>
          <a:xfrm>
            <a:off x="189186" y="6550223"/>
            <a:ext cx="2569779" cy="307777"/>
          </a:xfrm>
          <a:prstGeom prst="rect">
            <a:avLst/>
          </a:prstGeom>
          <a:noFill/>
        </p:spPr>
        <p:txBody>
          <a:bodyPr wrap="square" rtlCol="0">
            <a:spAutoFit/>
          </a:bodyPr>
          <a:lstStyle/>
          <a:p>
            <a:r>
              <a:rPr lang="fr-FR" sz="1400" dirty="0" smtClean="0">
                <a:solidFill>
                  <a:srgbClr val="002060"/>
                </a:solidFill>
                <a:latin typeface="Ubuntu"/>
              </a:rPr>
              <a:t>*hors bonus</a:t>
            </a:r>
            <a:endParaRPr lang="fr-FR" sz="1400" dirty="0">
              <a:solidFill>
                <a:srgbClr val="002060"/>
              </a:solidFill>
              <a:latin typeface="Ubuntu"/>
            </a:endParaRPr>
          </a:p>
        </p:txBody>
      </p:sp>
      <p:pic>
        <p:nvPicPr>
          <p:cNvPr id="9" name="Picture 5"/>
          <p:cNvPicPr>
            <a:picLocks noChangeAspect="1" noChangeArrowheads="1"/>
          </p:cNvPicPr>
          <p:nvPr/>
        </p:nvPicPr>
        <p:blipFill>
          <a:blip r:embed="rId4" cstate="email"/>
          <a:srcRect/>
          <a:stretch>
            <a:fillRect/>
          </a:stretch>
        </p:blipFill>
        <p:spPr bwMode="auto">
          <a:xfrm rot="20927186">
            <a:off x="5958584" y="5159744"/>
            <a:ext cx="1565279" cy="982922"/>
          </a:xfrm>
          <a:prstGeom prst="rect">
            <a:avLst/>
          </a:prstGeom>
          <a:noFill/>
          <a:ln w="9525">
            <a:noFill/>
            <a:miter lim="800000"/>
            <a:headEnd/>
            <a:tailEnd/>
          </a:ln>
          <a:effectLst/>
        </p:spPr>
      </p:pic>
      <p:pic>
        <p:nvPicPr>
          <p:cNvPr id="8" name="Picture 4"/>
          <p:cNvPicPr>
            <a:picLocks noChangeAspect="1" noChangeArrowheads="1"/>
          </p:cNvPicPr>
          <p:nvPr/>
        </p:nvPicPr>
        <p:blipFill>
          <a:blip r:embed="rId5" cstate="email"/>
          <a:srcRect/>
          <a:stretch>
            <a:fillRect/>
          </a:stretch>
        </p:blipFill>
        <p:spPr bwMode="auto">
          <a:xfrm rot="21034366">
            <a:off x="5975283" y="3754777"/>
            <a:ext cx="1539924" cy="966999"/>
          </a:xfrm>
          <a:prstGeom prst="rect">
            <a:avLst/>
          </a:prstGeom>
          <a:noFill/>
          <a:ln w="9525">
            <a:noFill/>
            <a:miter lim="800000"/>
            <a:headEnd/>
            <a:tailEnd/>
          </a:ln>
          <a:effectLst/>
        </p:spPr>
      </p:pic>
      <p:pic>
        <p:nvPicPr>
          <p:cNvPr id="6" name="Picture 3"/>
          <p:cNvPicPr>
            <a:picLocks noChangeAspect="1" noChangeArrowheads="1"/>
          </p:cNvPicPr>
          <p:nvPr/>
        </p:nvPicPr>
        <p:blipFill>
          <a:blip r:embed="rId6" cstate="email"/>
          <a:srcRect/>
          <a:stretch>
            <a:fillRect/>
          </a:stretch>
        </p:blipFill>
        <p:spPr bwMode="auto">
          <a:xfrm rot="21048202">
            <a:off x="5973170" y="2401063"/>
            <a:ext cx="1552600" cy="974960"/>
          </a:xfrm>
          <a:prstGeom prst="rect">
            <a:avLst/>
          </a:prstGeom>
          <a:noFill/>
          <a:ln w="9525">
            <a:noFill/>
            <a:miter lim="800000"/>
            <a:headEnd/>
            <a:tailEnd/>
          </a:ln>
          <a:effectLst/>
        </p:spPr>
      </p:pic>
      <p:pic>
        <p:nvPicPr>
          <p:cNvPr id="5" name="Picture 2"/>
          <p:cNvPicPr>
            <a:picLocks noChangeAspect="1" noChangeArrowheads="1"/>
          </p:cNvPicPr>
          <p:nvPr/>
        </p:nvPicPr>
        <p:blipFill>
          <a:blip r:embed="rId7" cstate="email"/>
          <a:srcRect/>
          <a:stretch>
            <a:fillRect/>
          </a:stretch>
        </p:blipFill>
        <p:spPr bwMode="auto">
          <a:xfrm rot="21129638">
            <a:off x="5904544" y="984474"/>
            <a:ext cx="1542195" cy="968426"/>
          </a:xfrm>
          <a:prstGeom prst="rect">
            <a:avLst/>
          </a:prstGeom>
          <a:noFill/>
          <a:ln w="9525">
            <a:noFill/>
            <a:miter lim="800000"/>
            <a:headEnd/>
            <a:tailEnd/>
          </a:ln>
          <a:effectLst/>
        </p:spPr>
      </p:pic>
    </p:spTree>
    <p:extLst>
      <p:ext uri="{BB962C8B-B14F-4D97-AF65-F5344CB8AC3E}">
        <p14:creationId xmlns:p14="http://schemas.microsoft.com/office/powerpoint/2010/main" xmlns="" val="3581670305"/>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p:nvSpPr>
        <p:spPr>
          <a:xfrm>
            <a:off x="3042745" y="1272930"/>
            <a:ext cx="5801710" cy="5816977"/>
          </a:xfrm>
          <a:prstGeom prst="rect">
            <a:avLst/>
          </a:prstGeom>
        </p:spPr>
        <p:txBody>
          <a:bodyPr wrap="square">
            <a:spAutoFit/>
          </a:bodyPr>
          <a:lstStyle/>
          <a:p>
            <a:pPr>
              <a:buBlip>
                <a:blip r:embed="rId3"/>
              </a:buBlip>
              <a:defRPr/>
            </a:pPr>
            <a:r>
              <a:rPr lang="fr-FR" dirty="0" smtClean="0">
                <a:solidFill>
                  <a:srgbClr val="002060"/>
                </a:solidFill>
                <a:latin typeface="Ubuntu Light"/>
              </a:rPr>
              <a:t>Gratuit, simple d’utilisation et accessible aux étudiants âgés de 18 à 25 ans.</a:t>
            </a:r>
          </a:p>
          <a:p>
            <a:pPr>
              <a:buBlip>
                <a:blip r:embed="rId3"/>
              </a:buBlip>
              <a:defRPr/>
            </a:pPr>
            <a:endParaRPr lang="fr-FR" sz="800" dirty="0" smtClean="0">
              <a:solidFill>
                <a:srgbClr val="002060"/>
              </a:solidFill>
              <a:latin typeface="Ubuntu Light"/>
            </a:endParaRPr>
          </a:p>
          <a:p>
            <a:pPr>
              <a:buBlip>
                <a:blip r:embed="rId3"/>
              </a:buBlip>
              <a:defRPr/>
            </a:pPr>
            <a:r>
              <a:rPr lang="fr-FR" dirty="0" smtClean="0">
                <a:solidFill>
                  <a:srgbClr val="002060"/>
                </a:solidFill>
                <a:latin typeface="Ubuntu Light"/>
              </a:rPr>
              <a:t>4 500 miles de bonus de bienvenue  offerts (1 500 miles de bonus pour les étudiants déjà adhérents à Préférence) à l’ouverture du compte.</a:t>
            </a:r>
          </a:p>
          <a:p>
            <a:pPr>
              <a:buBlip>
                <a:blip r:embed="rId3"/>
              </a:buBlip>
              <a:defRPr/>
            </a:pPr>
            <a:endParaRPr lang="fr-FR" sz="800" dirty="0" smtClean="0">
              <a:solidFill>
                <a:srgbClr val="002060"/>
              </a:solidFill>
              <a:latin typeface="Ubuntu Light"/>
            </a:endParaRPr>
          </a:p>
          <a:p>
            <a:pPr>
              <a:buBlip>
                <a:blip r:embed="rId3"/>
              </a:buBlip>
              <a:defRPr/>
            </a:pPr>
            <a:r>
              <a:rPr lang="fr-FR" dirty="0" smtClean="0">
                <a:solidFill>
                  <a:srgbClr val="002060"/>
                </a:solidFill>
                <a:latin typeface="Ubuntu Light"/>
              </a:rPr>
              <a:t>Cumul de miles bonus à chaque vol effectué sur l’ensemble du réseau d’Air Caraïbes avec 25% de miles bonus.</a:t>
            </a:r>
          </a:p>
          <a:p>
            <a:pPr>
              <a:defRPr/>
            </a:pPr>
            <a:endParaRPr lang="fr-FR" sz="800" dirty="0" smtClean="0">
              <a:solidFill>
                <a:srgbClr val="002060"/>
              </a:solidFill>
              <a:latin typeface="Ubuntu Light"/>
            </a:endParaRPr>
          </a:p>
          <a:p>
            <a:pPr>
              <a:buBlip>
                <a:blip r:embed="rId3"/>
              </a:buBlip>
              <a:defRPr/>
            </a:pPr>
            <a:r>
              <a:rPr lang="fr-FR" dirty="0" smtClean="0">
                <a:solidFill>
                  <a:srgbClr val="002060"/>
                </a:solidFill>
                <a:latin typeface="Ubuntu Light"/>
              </a:rPr>
              <a:t>Echange de miles contre billets prime, </a:t>
            </a:r>
            <a:r>
              <a:rPr lang="fr-FR" dirty="0" err="1" smtClean="0">
                <a:solidFill>
                  <a:srgbClr val="002060"/>
                </a:solidFill>
                <a:latin typeface="Ubuntu Light"/>
              </a:rPr>
              <a:t>surclassements</a:t>
            </a:r>
            <a:r>
              <a:rPr lang="fr-FR" dirty="0" smtClean="0">
                <a:solidFill>
                  <a:srgbClr val="002060"/>
                </a:solidFill>
                <a:latin typeface="Ubuntu Light"/>
              </a:rPr>
              <a:t>, et excédents bagages non taxés. </a:t>
            </a:r>
          </a:p>
          <a:p>
            <a:pPr>
              <a:buBlip>
                <a:blip r:embed="rId3"/>
              </a:buBlip>
              <a:defRPr/>
            </a:pPr>
            <a:endParaRPr lang="fr-FR" sz="800" dirty="0" smtClean="0">
              <a:solidFill>
                <a:srgbClr val="002060"/>
              </a:solidFill>
              <a:latin typeface="Ubuntu Light"/>
            </a:endParaRPr>
          </a:p>
          <a:p>
            <a:pPr>
              <a:buBlip>
                <a:blip r:embed="rId3"/>
              </a:buBlip>
              <a:defRPr/>
            </a:pPr>
            <a:r>
              <a:rPr lang="fr-FR" dirty="0" smtClean="0">
                <a:solidFill>
                  <a:srgbClr val="002060"/>
                </a:solidFill>
                <a:latin typeface="Ubuntu Light"/>
              </a:rPr>
              <a:t>Un bagage en soute supplémentaire de 23 kg sur le réseau transatlantique.</a:t>
            </a:r>
          </a:p>
          <a:p>
            <a:pPr>
              <a:buBlip>
                <a:blip r:embed="rId3"/>
              </a:buBlip>
              <a:defRPr/>
            </a:pPr>
            <a:endParaRPr lang="fr-FR" sz="800" dirty="0" smtClean="0">
              <a:solidFill>
                <a:srgbClr val="002060"/>
              </a:solidFill>
              <a:latin typeface="Ubuntu Light"/>
            </a:endParaRPr>
          </a:p>
          <a:p>
            <a:pPr>
              <a:buBlip>
                <a:blip r:embed="rId3"/>
              </a:buBlip>
              <a:defRPr/>
            </a:pPr>
            <a:r>
              <a:rPr lang="fr-FR" dirty="0" smtClean="0">
                <a:solidFill>
                  <a:srgbClr val="002060"/>
                </a:solidFill>
                <a:latin typeface="Ubuntu Light"/>
              </a:rPr>
              <a:t>Un barème spécifique pour les billets prime.</a:t>
            </a:r>
          </a:p>
          <a:p>
            <a:pPr>
              <a:buBlip>
                <a:blip r:embed="rId3"/>
              </a:buBlip>
              <a:defRPr/>
            </a:pPr>
            <a:endParaRPr lang="fr-FR" sz="800" dirty="0" smtClean="0">
              <a:solidFill>
                <a:srgbClr val="002060"/>
              </a:solidFill>
              <a:latin typeface="Ubuntu Light"/>
            </a:endParaRPr>
          </a:p>
          <a:p>
            <a:pPr>
              <a:buBlip>
                <a:blip r:embed="rId3"/>
              </a:buBlip>
              <a:defRPr/>
            </a:pPr>
            <a:r>
              <a:rPr lang="fr-FR" dirty="0" smtClean="0">
                <a:solidFill>
                  <a:srgbClr val="002060"/>
                </a:solidFill>
                <a:latin typeface="Ubuntu Light"/>
              </a:rPr>
              <a:t>15% de réduction sur le prix du transport du fret au départ de la Guadeloupe, de la Martinique et la Guyane et 10% de réduction au départ de Paris.</a:t>
            </a:r>
          </a:p>
          <a:p>
            <a:pPr algn="just">
              <a:buBlip>
                <a:blip r:embed="rId4"/>
              </a:buBlip>
              <a:defRPr/>
            </a:pPr>
            <a:endParaRPr lang="fr-FR" dirty="0" smtClean="0">
              <a:solidFill>
                <a:srgbClr val="002060"/>
              </a:solidFill>
              <a:latin typeface="Ubuntu Light"/>
            </a:endParaRPr>
          </a:p>
          <a:p>
            <a:pPr eaLnBrk="0" hangingPunct="0">
              <a:defRPr/>
            </a:pPr>
            <a:endParaRPr lang="fr-FR" dirty="0">
              <a:solidFill>
                <a:srgbClr val="002060"/>
              </a:solidFill>
              <a:latin typeface="Ubuntu Light"/>
            </a:endParaRPr>
          </a:p>
        </p:txBody>
      </p:sp>
      <p:sp>
        <p:nvSpPr>
          <p:cNvPr id="5" name="ZoneTexte 4"/>
          <p:cNvSpPr txBox="1"/>
          <p:nvPr/>
        </p:nvSpPr>
        <p:spPr>
          <a:xfrm>
            <a:off x="0" y="299544"/>
            <a:ext cx="5060731" cy="523220"/>
          </a:xfrm>
          <a:prstGeom prst="rect">
            <a:avLst/>
          </a:prstGeom>
          <a:noFill/>
        </p:spPr>
        <p:txBody>
          <a:bodyPr wrap="square" rtlCol="0">
            <a:spAutoFit/>
          </a:bodyPr>
          <a:lstStyle/>
          <a:p>
            <a:r>
              <a:rPr lang="fr-FR" sz="2800" b="1" dirty="0" smtClean="0">
                <a:solidFill>
                  <a:srgbClr val="002060"/>
                </a:solidFill>
                <a:effectLst>
                  <a:outerShdw blurRad="38100" dist="38100" dir="2700000" algn="tl">
                    <a:srgbClr val="000000">
                      <a:alpha val="43137"/>
                    </a:srgbClr>
                  </a:outerShdw>
                </a:effectLst>
                <a:latin typeface="Ubuntu"/>
              </a:rPr>
              <a:t>CARTE ETUDITANTS 18-25</a:t>
            </a:r>
            <a:endParaRPr lang="fr-FR" sz="2800" b="1" dirty="0">
              <a:solidFill>
                <a:srgbClr val="002060"/>
              </a:solidFill>
              <a:effectLst>
                <a:outerShdw blurRad="38100" dist="38100" dir="2700000" algn="tl">
                  <a:srgbClr val="000000">
                    <a:alpha val="43137"/>
                  </a:srgbClr>
                </a:outerShdw>
              </a:effectLst>
              <a:latin typeface="Ubuntu"/>
            </a:endParaRPr>
          </a:p>
        </p:txBody>
      </p:sp>
      <p:pic>
        <p:nvPicPr>
          <p:cNvPr id="12290" name="Picture 2"/>
          <p:cNvPicPr>
            <a:picLocks noChangeAspect="1" noChangeArrowheads="1"/>
          </p:cNvPicPr>
          <p:nvPr/>
        </p:nvPicPr>
        <p:blipFill>
          <a:blip r:embed="rId5" cstate="print"/>
          <a:srcRect r="6514"/>
          <a:stretch>
            <a:fillRect/>
          </a:stretch>
        </p:blipFill>
        <p:spPr bwMode="auto">
          <a:xfrm>
            <a:off x="1" y="1340069"/>
            <a:ext cx="3073064" cy="5184394"/>
          </a:xfrm>
          <a:prstGeom prst="rect">
            <a:avLst/>
          </a:prstGeom>
          <a:noFill/>
          <a:ln w="9525">
            <a:noFill/>
            <a:miter lim="800000"/>
            <a:headEnd/>
            <a:tailEnd/>
          </a:ln>
          <a:effectLst/>
        </p:spPr>
      </p:pic>
      <p:pic>
        <p:nvPicPr>
          <p:cNvPr id="12291" name="Picture 3"/>
          <p:cNvPicPr>
            <a:picLocks noChangeAspect="1" noChangeArrowheads="1"/>
          </p:cNvPicPr>
          <p:nvPr/>
        </p:nvPicPr>
        <p:blipFill>
          <a:blip r:embed="rId6" cstate="print"/>
          <a:srcRect/>
          <a:stretch>
            <a:fillRect/>
          </a:stretch>
        </p:blipFill>
        <p:spPr bwMode="auto">
          <a:xfrm rot="21091128">
            <a:off x="4955043" y="125370"/>
            <a:ext cx="1783051" cy="1118571"/>
          </a:xfrm>
          <a:prstGeom prst="rect">
            <a:avLst/>
          </a:prstGeom>
          <a:noFill/>
          <a:ln w="9525">
            <a:noFill/>
            <a:miter lim="800000"/>
            <a:headEnd/>
            <a:tailEnd/>
          </a:ln>
          <a:effectLst/>
        </p:spPr>
      </p:pic>
    </p:spTree>
    <p:extLst>
      <p:ext uri="{BB962C8B-B14F-4D97-AF65-F5344CB8AC3E}">
        <p14:creationId xmlns:p14="http://schemas.microsoft.com/office/powerpoint/2010/main" xmlns="" val="3581670305"/>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srcRect/>
          <a:stretch>
            <a:fillRect/>
          </a:stretch>
        </p:blipFill>
        <p:spPr bwMode="auto">
          <a:xfrm>
            <a:off x="0" y="-19050"/>
            <a:ext cx="9144000" cy="6877050"/>
          </a:xfrm>
          <a:prstGeom prst="rect">
            <a:avLst/>
          </a:prstGeom>
          <a:noFill/>
          <a:ln w="9525">
            <a:noFill/>
            <a:miter lim="800000"/>
            <a:headEnd/>
            <a:tailEnd/>
          </a:ln>
          <a:effectLst/>
        </p:spPr>
      </p:pic>
      <p:sp>
        <p:nvSpPr>
          <p:cNvPr id="12" name="ZoneTexte 11"/>
          <p:cNvSpPr txBox="1"/>
          <p:nvPr/>
        </p:nvSpPr>
        <p:spPr>
          <a:xfrm>
            <a:off x="4871544" y="2222938"/>
            <a:ext cx="4067503" cy="830997"/>
          </a:xfrm>
          <a:prstGeom prst="rect">
            <a:avLst/>
          </a:prstGeom>
          <a:noFill/>
        </p:spPr>
        <p:txBody>
          <a:bodyPr wrap="square" rtlCol="0">
            <a:spAutoFit/>
          </a:bodyPr>
          <a:lstStyle/>
          <a:p>
            <a:r>
              <a:rPr lang="fr-FR" sz="2400" b="1" dirty="0" smtClean="0">
                <a:solidFill>
                  <a:srgbClr val="002060"/>
                </a:solidFill>
                <a:latin typeface="Ubuntu"/>
              </a:rPr>
              <a:t>Un concentré d’avantages 100% business</a:t>
            </a:r>
            <a:endParaRPr lang="fr-FR" sz="2400" b="1" dirty="0">
              <a:solidFill>
                <a:srgbClr val="002060"/>
              </a:solidFill>
              <a:latin typeface="Ubuntu"/>
            </a:endParaRPr>
          </a:p>
        </p:txBody>
      </p:sp>
      <p:sp>
        <p:nvSpPr>
          <p:cNvPr id="13" name="Rectangle 12"/>
          <p:cNvSpPr/>
          <p:nvPr/>
        </p:nvSpPr>
        <p:spPr>
          <a:xfrm>
            <a:off x="4887310" y="3100866"/>
            <a:ext cx="3988675" cy="2862322"/>
          </a:xfrm>
          <a:prstGeom prst="rect">
            <a:avLst/>
          </a:prstGeom>
          <a:solidFill>
            <a:schemeClr val="bg1"/>
          </a:solidFill>
        </p:spPr>
        <p:txBody>
          <a:bodyPr wrap="square">
            <a:spAutoFit/>
          </a:bodyPr>
          <a:lstStyle/>
          <a:p>
            <a:pPr eaLnBrk="0" hangingPunct="0">
              <a:tabLst>
                <a:tab pos="676275" algn="l"/>
              </a:tabLst>
            </a:pPr>
            <a:r>
              <a:rPr lang="fr-FR" b="1" dirty="0" smtClean="0">
                <a:solidFill>
                  <a:schemeClr val="accent2"/>
                </a:solidFill>
                <a:latin typeface="Ubuntu"/>
              </a:rPr>
              <a:t>• Proposer le meilleur rapport qualité / prix et répondre au mieux aux besoins des voyageurs d’affaires.</a:t>
            </a:r>
          </a:p>
          <a:p>
            <a:pPr eaLnBrk="0" hangingPunct="0">
              <a:tabLst>
                <a:tab pos="676275" algn="l"/>
              </a:tabLst>
            </a:pPr>
            <a:endParaRPr lang="fr-FR" b="1" dirty="0" smtClean="0">
              <a:solidFill>
                <a:schemeClr val="accent2"/>
              </a:solidFill>
              <a:latin typeface="Ubuntu"/>
            </a:endParaRPr>
          </a:p>
          <a:p>
            <a:pPr eaLnBrk="0" hangingPunct="0">
              <a:tabLst>
                <a:tab pos="676275" algn="l"/>
              </a:tabLst>
            </a:pPr>
            <a:r>
              <a:rPr lang="fr-FR" b="1" dirty="0" smtClean="0">
                <a:solidFill>
                  <a:schemeClr val="accent2"/>
                </a:solidFill>
                <a:latin typeface="Ubuntu"/>
              </a:rPr>
              <a:t>• Proposer une offre complète permettant à l’entreprise de gérer au mieux son budget en fonction de sa politique voyages.</a:t>
            </a:r>
          </a:p>
          <a:p>
            <a:pPr algn="just" eaLnBrk="0" hangingPunct="0">
              <a:buBlip>
                <a:blip r:embed="rId4"/>
              </a:buBlip>
              <a:tabLst>
                <a:tab pos="676275" algn="l"/>
              </a:tabLst>
            </a:pPr>
            <a:endParaRPr lang="fr-FR" dirty="0" smtClean="0">
              <a:solidFill>
                <a:srgbClr val="002060"/>
              </a:solidFill>
              <a:latin typeface="Ubuntu"/>
            </a:endParaRPr>
          </a:p>
        </p:txBody>
      </p:sp>
    </p:spTree>
    <p:extLst>
      <p:ext uri="{BB962C8B-B14F-4D97-AF65-F5344CB8AC3E}">
        <p14:creationId xmlns:p14="http://schemas.microsoft.com/office/powerpoint/2010/main" xmlns="" val="358167030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cstate="email"/>
          <a:srcRect/>
          <a:stretch>
            <a:fillRect/>
          </a:stretch>
        </p:blipFill>
        <p:spPr bwMode="auto">
          <a:xfrm>
            <a:off x="0" y="0"/>
            <a:ext cx="9144000" cy="6877050"/>
          </a:xfrm>
          <a:prstGeom prst="rect">
            <a:avLst/>
          </a:prstGeom>
          <a:noFill/>
          <a:ln w="9525">
            <a:noFill/>
            <a:miter lim="800000"/>
            <a:headEnd/>
            <a:tailEnd/>
          </a:ln>
          <a:effectLst/>
        </p:spPr>
      </p:pic>
    </p:spTree>
    <p:extLst>
      <p:ext uri="{BB962C8B-B14F-4D97-AF65-F5344CB8AC3E}">
        <p14:creationId xmlns:p14="http://schemas.microsoft.com/office/powerpoint/2010/main" xmlns="" val="3581670305"/>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a:xfrm>
            <a:off x="2096814" y="1675253"/>
            <a:ext cx="7047186" cy="4647426"/>
          </a:xfrm>
          <a:prstGeom prst="rect">
            <a:avLst/>
          </a:prstGeom>
        </p:spPr>
        <p:txBody>
          <a:bodyPr wrap="square">
            <a:spAutoFit/>
          </a:bodyPr>
          <a:lstStyle/>
          <a:p>
            <a:pPr>
              <a:buBlip>
                <a:blip r:embed="rId3"/>
              </a:buBlip>
              <a:defRPr/>
            </a:pPr>
            <a:r>
              <a:rPr lang="fr-FR" sz="2000" dirty="0" smtClean="0">
                <a:solidFill>
                  <a:srgbClr val="0070C0"/>
                </a:solidFill>
                <a:latin typeface="Ubuntu Light"/>
              </a:rPr>
              <a:t>Une solution </a:t>
            </a:r>
            <a:r>
              <a:rPr lang="fr-FR" sz="2000" b="1" dirty="0" smtClean="0">
                <a:solidFill>
                  <a:srgbClr val="0070C0"/>
                </a:solidFill>
                <a:latin typeface="Ubuntu Light"/>
              </a:rPr>
              <a:t>100% internet.</a:t>
            </a:r>
          </a:p>
          <a:p>
            <a:pPr>
              <a:defRPr/>
            </a:pPr>
            <a:endParaRPr lang="fr-FR" sz="800" b="1" dirty="0" smtClean="0">
              <a:solidFill>
                <a:srgbClr val="0070C0"/>
              </a:solidFill>
              <a:latin typeface="Ubuntu Light"/>
            </a:endParaRPr>
          </a:p>
          <a:p>
            <a:pPr>
              <a:buBlip>
                <a:blip r:embed="rId3"/>
              </a:buBlip>
              <a:defRPr/>
            </a:pPr>
            <a:r>
              <a:rPr lang="fr-FR" sz="2000" dirty="0" smtClean="0">
                <a:solidFill>
                  <a:srgbClr val="0070C0"/>
                </a:solidFill>
                <a:latin typeface="Ubuntu Light"/>
              </a:rPr>
              <a:t> Un service valable </a:t>
            </a:r>
            <a:r>
              <a:rPr lang="fr-FR" sz="2000" b="1" dirty="0" smtClean="0">
                <a:solidFill>
                  <a:srgbClr val="0070C0"/>
                </a:solidFill>
                <a:latin typeface="Ubuntu Light"/>
              </a:rPr>
              <a:t>sur tout le réseau Air Caraïbes. </a:t>
            </a:r>
          </a:p>
          <a:p>
            <a:pPr>
              <a:defRPr/>
            </a:pPr>
            <a:endParaRPr lang="fr-FR" sz="800" b="1" dirty="0" smtClean="0">
              <a:solidFill>
                <a:srgbClr val="0070C0"/>
              </a:solidFill>
              <a:latin typeface="Ubuntu Light"/>
            </a:endParaRPr>
          </a:p>
          <a:p>
            <a:pPr>
              <a:buBlip>
                <a:blip r:embed="rId3"/>
              </a:buBlip>
              <a:defRPr/>
            </a:pPr>
            <a:r>
              <a:rPr lang="fr-FR" sz="2000" dirty="0" smtClean="0">
                <a:solidFill>
                  <a:srgbClr val="0070C0"/>
                </a:solidFill>
                <a:latin typeface="Ubuntu Light"/>
              </a:rPr>
              <a:t> </a:t>
            </a:r>
            <a:r>
              <a:rPr lang="fr-FR" sz="2000" b="1" dirty="0" smtClean="0">
                <a:solidFill>
                  <a:srgbClr val="0070C0"/>
                </a:solidFill>
                <a:latin typeface="Ubuntu Light"/>
              </a:rPr>
              <a:t>Des réductions tarifaires </a:t>
            </a:r>
            <a:r>
              <a:rPr lang="fr-FR" sz="2000" dirty="0" smtClean="0">
                <a:solidFill>
                  <a:srgbClr val="0070C0"/>
                </a:solidFill>
                <a:latin typeface="Ubuntu Light"/>
              </a:rPr>
              <a:t>sous forme de </a:t>
            </a:r>
            <a:r>
              <a:rPr lang="fr-FR" sz="2000" b="1" dirty="0" smtClean="0">
                <a:solidFill>
                  <a:srgbClr val="0070C0"/>
                </a:solidFill>
                <a:latin typeface="Ubuntu Light"/>
              </a:rPr>
              <a:t>crédits-voyages dans toutes les classes.</a:t>
            </a:r>
          </a:p>
          <a:p>
            <a:pPr>
              <a:defRPr/>
            </a:pPr>
            <a:endParaRPr lang="fr-FR" sz="800" dirty="0" smtClean="0">
              <a:solidFill>
                <a:srgbClr val="0070C0"/>
              </a:solidFill>
              <a:latin typeface="Ubuntu Light"/>
            </a:endParaRPr>
          </a:p>
          <a:p>
            <a:pPr>
              <a:buBlip>
                <a:blip r:embed="rId3"/>
              </a:buBlip>
              <a:defRPr/>
            </a:pPr>
            <a:r>
              <a:rPr lang="fr-FR" sz="2000" dirty="0" smtClean="0">
                <a:solidFill>
                  <a:srgbClr val="0070C0"/>
                </a:solidFill>
                <a:latin typeface="Ubuntu Light"/>
              </a:rPr>
              <a:t> La possibilité de faire voyager</a:t>
            </a:r>
            <a:r>
              <a:rPr lang="fr-FR" sz="2000" b="1" dirty="0" smtClean="0">
                <a:solidFill>
                  <a:srgbClr val="0070C0"/>
                </a:solidFill>
                <a:latin typeface="Ubuntu Light"/>
              </a:rPr>
              <a:t> la personne de son choix.</a:t>
            </a:r>
          </a:p>
          <a:p>
            <a:pPr>
              <a:defRPr/>
            </a:pPr>
            <a:endParaRPr lang="fr-FR" sz="800" dirty="0" smtClean="0">
              <a:solidFill>
                <a:srgbClr val="0070C0"/>
              </a:solidFill>
              <a:latin typeface="Ubuntu Light"/>
            </a:endParaRPr>
          </a:p>
          <a:p>
            <a:pPr>
              <a:buBlip>
                <a:blip r:embed="rId3"/>
              </a:buBlip>
              <a:defRPr/>
            </a:pPr>
            <a:r>
              <a:rPr lang="fr-FR" sz="2000" b="1" dirty="0" smtClean="0">
                <a:solidFill>
                  <a:srgbClr val="0070C0"/>
                </a:solidFill>
                <a:latin typeface="Ubuntu Light"/>
              </a:rPr>
              <a:t> Une souplesse dans les conditions d’utilisation : </a:t>
            </a:r>
            <a:r>
              <a:rPr lang="fr-FR" sz="2000" dirty="0" smtClean="0">
                <a:solidFill>
                  <a:srgbClr val="0070C0"/>
                </a:solidFill>
                <a:latin typeface="Ubuntu Light"/>
              </a:rPr>
              <a:t>billets modifiables sans frais et le client peut être </a:t>
            </a:r>
            <a:r>
              <a:rPr lang="fr-FR" sz="2000" dirty="0" err="1" smtClean="0">
                <a:solidFill>
                  <a:srgbClr val="0070C0"/>
                </a:solidFill>
                <a:latin typeface="Ubuntu Light"/>
              </a:rPr>
              <a:t>recrédité</a:t>
            </a:r>
            <a:r>
              <a:rPr lang="fr-FR" sz="2000" dirty="0" smtClean="0">
                <a:solidFill>
                  <a:srgbClr val="0070C0"/>
                </a:solidFill>
                <a:latin typeface="Ubuntu Light"/>
              </a:rPr>
              <a:t> en cas d’annulation avant son départ.</a:t>
            </a:r>
          </a:p>
          <a:p>
            <a:pPr>
              <a:defRPr/>
            </a:pPr>
            <a:endParaRPr lang="fr-FR" sz="800" dirty="0" smtClean="0">
              <a:solidFill>
                <a:srgbClr val="0070C0"/>
              </a:solidFill>
              <a:latin typeface="Ubuntu Light"/>
            </a:endParaRPr>
          </a:p>
          <a:p>
            <a:pPr>
              <a:buBlip>
                <a:blip r:embed="rId3"/>
              </a:buBlip>
              <a:defRPr/>
            </a:pPr>
            <a:r>
              <a:rPr lang="fr-FR" sz="2000" b="1" dirty="0" smtClean="0">
                <a:solidFill>
                  <a:srgbClr val="0070C0"/>
                </a:solidFill>
                <a:latin typeface="Ubuntu Light"/>
              </a:rPr>
              <a:t>Le passager cumule des miles à chaque voyage. </a:t>
            </a:r>
          </a:p>
          <a:p>
            <a:pPr>
              <a:defRPr/>
            </a:pPr>
            <a:endParaRPr lang="fr-FR" sz="800" dirty="0" smtClean="0">
              <a:solidFill>
                <a:srgbClr val="0070C0"/>
              </a:solidFill>
              <a:latin typeface="Ubuntu Light"/>
            </a:endParaRPr>
          </a:p>
          <a:p>
            <a:pPr>
              <a:buBlip>
                <a:blip r:embed="rId3"/>
              </a:buBlip>
              <a:defRPr/>
            </a:pPr>
            <a:r>
              <a:rPr lang="fr-FR" sz="2000" b="1" dirty="0" smtClean="0">
                <a:solidFill>
                  <a:srgbClr val="0070C0"/>
                </a:solidFill>
                <a:latin typeface="Ubuntu Light"/>
              </a:rPr>
              <a:t>50% de miles Préférence en plus </a:t>
            </a:r>
            <a:r>
              <a:rPr lang="fr-FR" sz="2000" dirty="0" smtClean="0">
                <a:solidFill>
                  <a:srgbClr val="0070C0"/>
                </a:solidFill>
                <a:latin typeface="Ubuntu Light"/>
              </a:rPr>
              <a:t>pour le voyageur à chaque vol (uniquement réseau régional).</a:t>
            </a:r>
          </a:p>
          <a:p>
            <a:pPr>
              <a:defRPr/>
            </a:pPr>
            <a:endParaRPr lang="fr-FR" sz="800" b="1" dirty="0" smtClean="0">
              <a:solidFill>
                <a:srgbClr val="0070C0"/>
              </a:solidFill>
              <a:latin typeface="Ubuntu Light"/>
            </a:endParaRPr>
          </a:p>
          <a:p>
            <a:pPr>
              <a:buBlip>
                <a:blip r:embed="rId3"/>
              </a:buBlip>
              <a:defRPr/>
            </a:pPr>
            <a:r>
              <a:rPr lang="fr-FR" sz="2000" b="1" dirty="0" smtClean="0">
                <a:solidFill>
                  <a:srgbClr val="0070C0"/>
                </a:solidFill>
                <a:latin typeface="Ubuntu Light"/>
              </a:rPr>
              <a:t> 30 kg de franchise bagages </a:t>
            </a:r>
            <a:r>
              <a:rPr lang="fr-FR" sz="2000" dirty="0" smtClean="0">
                <a:solidFill>
                  <a:srgbClr val="0070C0"/>
                </a:solidFill>
                <a:latin typeface="Ubuntu Light"/>
              </a:rPr>
              <a:t>sur le réseau régional.</a:t>
            </a:r>
            <a:endParaRPr lang="fr-FR" sz="2000" dirty="0">
              <a:solidFill>
                <a:srgbClr val="0070C0"/>
              </a:solidFill>
              <a:latin typeface="Ubuntu Light"/>
            </a:endParaRPr>
          </a:p>
        </p:txBody>
      </p:sp>
      <p:sp>
        <p:nvSpPr>
          <p:cNvPr id="6" name="ZoneTexte 5"/>
          <p:cNvSpPr txBox="1"/>
          <p:nvPr/>
        </p:nvSpPr>
        <p:spPr>
          <a:xfrm>
            <a:off x="3673366" y="409903"/>
            <a:ext cx="5470634" cy="1569660"/>
          </a:xfrm>
          <a:prstGeom prst="rect">
            <a:avLst/>
          </a:prstGeom>
          <a:noFill/>
        </p:spPr>
        <p:txBody>
          <a:bodyPr wrap="square" rtlCol="0">
            <a:spAutoFit/>
          </a:bodyPr>
          <a:lstStyle/>
          <a:p>
            <a:r>
              <a:rPr lang="fr-FR" sz="2400" b="1" dirty="0" smtClean="0">
                <a:solidFill>
                  <a:schemeClr val="accent2"/>
                </a:solidFill>
                <a:latin typeface="Ubuntu"/>
              </a:rPr>
              <a:t>La solution pour les entreprises qui veulent voyager plus et dépenser moins! </a:t>
            </a:r>
          </a:p>
          <a:p>
            <a:endParaRPr lang="fr-FR" sz="2400" dirty="0">
              <a:solidFill>
                <a:schemeClr val="accent2"/>
              </a:solidFill>
              <a:latin typeface="Ubuntu"/>
            </a:endParaRPr>
          </a:p>
        </p:txBody>
      </p:sp>
      <p:pic>
        <p:nvPicPr>
          <p:cNvPr id="8" name="Picture 4"/>
          <p:cNvPicPr>
            <a:picLocks noChangeAspect="1" noChangeArrowheads="1"/>
          </p:cNvPicPr>
          <p:nvPr/>
        </p:nvPicPr>
        <p:blipFill>
          <a:blip r:embed="rId4" cstate="email"/>
          <a:srcRect/>
          <a:stretch>
            <a:fillRect/>
          </a:stretch>
        </p:blipFill>
        <p:spPr bwMode="auto">
          <a:xfrm>
            <a:off x="366292" y="1486429"/>
            <a:ext cx="1672877" cy="1691233"/>
          </a:xfrm>
          <a:prstGeom prst="rect">
            <a:avLst/>
          </a:prstGeom>
          <a:noFill/>
          <a:ln w="9525">
            <a:noFill/>
            <a:miter lim="800000"/>
            <a:headEnd/>
            <a:tailEnd/>
          </a:ln>
          <a:effectLst/>
        </p:spPr>
      </p:pic>
      <p:pic>
        <p:nvPicPr>
          <p:cNvPr id="9" name="Picture 5"/>
          <p:cNvPicPr>
            <a:picLocks noChangeAspect="1" noChangeArrowheads="1"/>
          </p:cNvPicPr>
          <p:nvPr/>
        </p:nvPicPr>
        <p:blipFill>
          <a:blip r:embed="rId5" cstate="email"/>
          <a:srcRect/>
          <a:stretch>
            <a:fillRect/>
          </a:stretch>
        </p:blipFill>
        <p:spPr bwMode="auto">
          <a:xfrm>
            <a:off x="341823" y="3250572"/>
            <a:ext cx="1690048" cy="1708592"/>
          </a:xfrm>
          <a:prstGeom prst="rect">
            <a:avLst/>
          </a:prstGeom>
          <a:noFill/>
          <a:ln w="9525">
            <a:noFill/>
            <a:miter lim="800000"/>
            <a:headEnd/>
            <a:tailEnd/>
          </a:ln>
          <a:effectLst/>
        </p:spPr>
      </p:pic>
      <p:pic>
        <p:nvPicPr>
          <p:cNvPr id="10" name="Picture 6"/>
          <p:cNvPicPr>
            <a:picLocks noChangeAspect="1" noChangeArrowheads="1"/>
          </p:cNvPicPr>
          <p:nvPr/>
        </p:nvPicPr>
        <p:blipFill>
          <a:blip r:embed="rId6" cstate="email"/>
          <a:srcRect/>
          <a:stretch>
            <a:fillRect/>
          </a:stretch>
        </p:blipFill>
        <p:spPr bwMode="auto">
          <a:xfrm>
            <a:off x="319233" y="5008633"/>
            <a:ext cx="1621807" cy="1644415"/>
          </a:xfrm>
          <a:prstGeom prst="rect">
            <a:avLst/>
          </a:prstGeom>
          <a:noFill/>
          <a:ln w="9525">
            <a:noFill/>
            <a:miter lim="800000"/>
            <a:headEnd/>
            <a:tailEnd/>
          </a:ln>
          <a:effectLst/>
        </p:spPr>
      </p:pic>
      <p:pic>
        <p:nvPicPr>
          <p:cNvPr id="11" name="Picture 2"/>
          <p:cNvPicPr>
            <a:picLocks noChangeAspect="1" noChangeArrowheads="1"/>
          </p:cNvPicPr>
          <p:nvPr/>
        </p:nvPicPr>
        <p:blipFill>
          <a:blip r:embed="rId7" cstate="print"/>
          <a:srcRect/>
          <a:stretch>
            <a:fillRect/>
          </a:stretch>
        </p:blipFill>
        <p:spPr bwMode="auto">
          <a:xfrm>
            <a:off x="220717" y="430009"/>
            <a:ext cx="3184635" cy="996263"/>
          </a:xfrm>
          <a:prstGeom prst="rect">
            <a:avLst/>
          </a:prstGeom>
          <a:noFill/>
          <a:ln w="9525">
            <a:noFill/>
            <a:miter lim="800000"/>
            <a:headEnd/>
            <a:tailEnd/>
          </a:ln>
          <a:effectLst/>
        </p:spPr>
      </p:pic>
    </p:spTree>
    <p:extLst>
      <p:ext uri="{BB962C8B-B14F-4D97-AF65-F5344CB8AC3E}">
        <p14:creationId xmlns:p14="http://schemas.microsoft.com/office/powerpoint/2010/main" xmlns="" val="3581670305"/>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pic>
        <p:nvPicPr>
          <p:cNvPr id="9" name="Picture 2"/>
          <p:cNvPicPr>
            <a:picLocks noChangeAspect="1" noChangeArrowheads="1"/>
          </p:cNvPicPr>
          <p:nvPr/>
        </p:nvPicPr>
        <p:blipFill>
          <a:blip r:embed="rId3" cstate="email"/>
          <a:srcRect t="11219"/>
          <a:stretch>
            <a:fillRect/>
          </a:stretch>
        </p:blipFill>
        <p:spPr bwMode="auto">
          <a:xfrm>
            <a:off x="383535" y="2538248"/>
            <a:ext cx="8274125" cy="3026980"/>
          </a:xfrm>
          <a:prstGeom prst="rect">
            <a:avLst/>
          </a:prstGeom>
          <a:noFill/>
          <a:ln w="9525">
            <a:noFill/>
            <a:miter lim="800000"/>
            <a:headEnd/>
            <a:tailEnd/>
          </a:ln>
          <a:effectLst/>
        </p:spPr>
      </p:pic>
      <p:sp>
        <p:nvSpPr>
          <p:cNvPr id="4" name="ZoneTexte 3"/>
          <p:cNvSpPr txBox="1"/>
          <p:nvPr/>
        </p:nvSpPr>
        <p:spPr>
          <a:xfrm>
            <a:off x="3578773" y="457200"/>
            <a:ext cx="5849007" cy="584775"/>
          </a:xfrm>
          <a:prstGeom prst="rect">
            <a:avLst/>
          </a:prstGeom>
          <a:noFill/>
        </p:spPr>
        <p:txBody>
          <a:bodyPr wrap="square" rtlCol="0">
            <a:spAutoFit/>
          </a:bodyPr>
          <a:lstStyle/>
          <a:p>
            <a:r>
              <a:rPr lang="fr-FR" sz="3200" b="1" dirty="0" smtClean="0">
                <a:solidFill>
                  <a:schemeClr val="accent2"/>
                </a:solidFill>
                <a:latin typeface="Ubuntu"/>
              </a:rPr>
              <a:t>Comment cela fonctionne ? </a:t>
            </a:r>
            <a:endParaRPr lang="fr-FR" sz="3200" b="1" dirty="0">
              <a:solidFill>
                <a:schemeClr val="accent2"/>
              </a:solidFill>
              <a:latin typeface="Ubuntu"/>
            </a:endParaRPr>
          </a:p>
        </p:txBody>
      </p:sp>
      <p:pic>
        <p:nvPicPr>
          <p:cNvPr id="5" name="Picture 2"/>
          <p:cNvPicPr>
            <a:picLocks noChangeAspect="1" noChangeArrowheads="1"/>
          </p:cNvPicPr>
          <p:nvPr/>
        </p:nvPicPr>
        <p:blipFill>
          <a:blip r:embed="rId4" cstate="print"/>
          <a:srcRect/>
          <a:stretch>
            <a:fillRect/>
          </a:stretch>
        </p:blipFill>
        <p:spPr bwMode="auto">
          <a:xfrm>
            <a:off x="220717" y="272354"/>
            <a:ext cx="3184635" cy="996263"/>
          </a:xfrm>
          <a:prstGeom prst="rect">
            <a:avLst/>
          </a:prstGeom>
          <a:noFill/>
          <a:ln w="9525">
            <a:noFill/>
            <a:miter lim="800000"/>
            <a:headEnd/>
            <a:tailEnd/>
          </a:ln>
          <a:effectLst/>
        </p:spPr>
      </p:pic>
      <p:sp>
        <p:nvSpPr>
          <p:cNvPr id="6" name="ZoneTexte 5"/>
          <p:cNvSpPr txBox="1"/>
          <p:nvPr/>
        </p:nvSpPr>
        <p:spPr>
          <a:xfrm>
            <a:off x="378372" y="1229710"/>
            <a:ext cx="8481848" cy="769441"/>
          </a:xfrm>
          <a:prstGeom prst="rect">
            <a:avLst/>
          </a:prstGeom>
          <a:noFill/>
        </p:spPr>
        <p:txBody>
          <a:bodyPr wrap="square" rtlCol="0">
            <a:spAutoFit/>
          </a:bodyPr>
          <a:lstStyle/>
          <a:p>
            <a:r>
              <a:rPr lang="fr-FR" sz="4400" dirty="0" smtClean="0">
                <a:solidFill>
                  <a:srgbClr val="0070C0"/>
                </a:solidFill>
                <a:latin typeface="Ubuntu"/>
                <a:sym typeface="Wingdings"/>
              </a:rPr>
              <a:t></a:t>
            </a:r>
            <a:r>
              <a:rPr lang="fr-FR" sz="4400" dirty="0" smtClean="0">
                <a:solidFill>
                  <a:schemeClr val="accent2"/>
                </a:solidFill>
                <a:latin typeface="Ubuntu"/>
                <a:sym typeface="Wingdings"/>
              </a:rPr>
              <a:t> </a:t>
            </a:r>
            <a:r>
              <a:rPr lang="fr-FR" sz="2400" b="1" dirty="0" smtClean="0">
                <a:solidFill>
                  <a:schemeClr val="accent2"/>
                </a:solidFill>
                <a:latin typeface="Ubuntu"/>
                <a:sym typeface="Wingdings"/>
              </a:rPr>
              <a:t>Créez votre compte </a:t>
            </a:r>
            <a:r>
              <a:rPr lang="fr-FR" sz="2400" b="1" dirty="0" err="1" smtClean="0">
                <a:solidFill>
                  <a:schemeClr val="accent2"/>
                </a:solidFill>
                <a:latin typeface="Ubuntu"/>
                <a:sym typeface="Wingdings"/>
              </a:rPr>
              <a:t>Flexil</a:t>
            </a:r>
            <a:r>
              <a:rPr lang="fr-FR" sz="2400" b="1" dirty="0" smtClean="0">
                <a:solidFill>
                  <a:schemeClr val="accent2"/>
                </a:solidFill>
                <a:latin typeface="Ubuntu"/>
                <a:sym typeface="Wingdings"/>
              </a:rPr>
              <a:t> Pro</a:t>
            </a:r>
            <a:endParaRPr lang="fr-FR" sz="2400" b="1" dirty="0">
              <a:solidFill>
                <a:schemeClr val="accent2"/>
              </a:solidFill>
              <a:latin typeface="Ubuntu"/>
            </a:endParaRPr>
          </a:p>
        </p:txBody>
      </p:sp>
      <p:sp>
        <p:nvSpPr>
          <p:cNvPr id="7" name="ZoneTexte 6"/>
          <p:cNvSpPr txBox="1"/>
          <p:nvPr/>
        </p:nvSpPr>
        <p:spPr>
          <a:xfrm>
            <a:off x="373117" y="1870842"/>
            <a:ext cx="8481848" cy="769441"/>
          </a:xfrm>
          <a:prstGeom prst="rect">
            <a:avLst/>
          </a:prstGeom>
          <a:noFill/>
        </p:spPr>
        <p:txBody>
          <a:bodyPr wrap="square" rtlCol="0">
            <a:spAutoFit/>
          </a:bodyPr>
          <a:lstStyle/>
          <a:p>
            <a:r>
              <a:rPr lang="fr-FR" sz="4400" dirty="0" smtClean="0">
                <a:solidFill>
                  <a:srgbClr val="0070C0"/>
                </a:solidFill>
                <a:latin typeface="Ubuntu"/>
                <a:sym typeface="Wingdings"/>
              </a:rPr>
              <a:t></a:t>
            </a:r>
            <a:r>
              <a:rPr lang="fr-FR" sz="4400" dirty="0" smtClean="0">
                <a:solidFill>
                  <a:schemeClr val="accent2"/>
                </a:solidFill>
                <a:latin typeface="Ubuntu"/>
                <a:sym typeface="Wingdings"/>
              </a:rPr>
              <a:t> </a:t>
            </a:r>
            <a:r>
              <a:rPr lang="fr-FR" sz="2400" b="1" dirty="0" smtClean="0">
                <a:solidFill>
                  <a:schemeClr val="accent2"/>
                </a:solidFill>
                <a:latin typeface="Ubuntu"/>
                <a:sym typeface="Wingdings"/>
              </a:rPr>
              <a:t>Choisissez et achetez en ligne votre crédit-voyage : </a:t>
            </a:r>
            <a:endParaRPr lang="fr-FR" sz="2400" b="1" dirty="0">
              <a:solidFill>
                <a:schemeClr val="accent2"/>
              </a:solidFill>
              <a:latin typeface="Ubuntu"/>
            </a:endParaRPr>
          </a:p>
        </p:txBody>
      </p:sp>
      <p:sp>
        <p:nvSpPr>
          <p:cNvPr id="8" name="ZoneTexte 7"/>
          <p:cNvSpPr txBox="1"/>
          <p:nvPr/>
        </p:nvSpPr>
        <p:spPr>
          <a:xfrm>
            <a:off x="352096" y="5570484"/>
            <a:ext cx="8481848" cy="769441"/>
          </a:xfrm>
          <a:prstGeom prst="rect">
            <a:avLst/>
          </a:prstGeom>
          <a:noFill/>
        </p:spPr>
        <p:txBody>
          <a:bodyPr wrap="square" rtlCol="0">
            <a:spAutoFit/>
          </a:bodyPr>
          <a:lstStyle/>
          <a:p>
            <a:r>
              <a:rPr lang="fr-FR" sz="4400" dirty="0" smtClean="0">
                <a:solidFill>
                  <a:srgbClr val="0070C0"/>
                </a:solidFill>
                <a:latin typeface="Ubuntu"/>
                <a:sym typeface="Wingdings"/>
              </a:rPr>
              <a:t></a:t>
            </a:r>
            <a:r>
              <a:rPr lang="fr-FR" sz="4400" dirty="0" smtClean="0">
                <a:solidFill>
                  <a:schemeClr val="accent2"/>
                </a:solidFill>
                <a:latin typeface="Ubuntu"/>
                <a:sym typeface="Wingdings"/>
              </a:rPr>
              <a:t> </a:t>
            </a:r>
            <a:r>
              <a:rPr lang="fr-FR" sz="2400" b="1" dirty="0" smtClean="0">
                <a:solidFill>
                  <a:schemeClr val="accent2"/>
                </a:solidFill>
                <a:latin typeface="Ubuntu"/>
                <a:sym typeface="Wingdings"/>
              </a:rPr>
              <a:t>Vous utilisez en ligne votre crédit-voyage  </a:t>
            </a:r>
            <a:endParaRPr lang="fr-FR" sz="2400" b="1" dirty="0">
              <a:solidFill>
                <a:schemeClr val="accent2"/>
              </a:solidFill>
              <a:latin typeface="Ubuntu"/>
            </a:endParaRPr>
          </a:p>
        </p:txBody>
      </p:sp>
    </p:spTree>
    <p:extLst>
      <p:ext uri="{BB962C8B-B14F-4D97-AF65-F5344CB8AC3E}">
        <p14:creationId xmlns:p14="http://schemas.microsoft.com/office/powerpoint/2010/main" xmlns="" val="3581670305"/>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sp>
        <p:nvSpPr>
          <p:cNvPr id="6" name="ZoneTexte 5"/>
          <p:cNvSpPr txBox="1"/>
          <p:nvPr/>
        </p:nvSpPr>
        <p:spPr>
          <a:xfrm>
            <a:off x="3373821" y="331076"/>
            <a:ext cx="5297212" cy="769441"/>
          </a:xfrm>
          <a:prstGeom prst="rect">
            <a:avLst/>
          </a:prstGeom>
          <a:noFill/>
        </p:spPr>
        <p:txBody>
          <a:bodyPr wrap="square" rtlCol="0">
            <a:spAutoFit/>
          </a:bodyPr>
          <a:lstStyle/>
          <a:p>
            <a:r>
              <a:rPr lang="fr-FR" sz="2200" b="1" dirty="0" smtClean="0">
                <a:solidFill>
                  <a:srgbClr val="0070C0"/>
                </a:solidFill>
                <a:latin typeface="Ubuntu"/>
              </a:rPr>
              <a:t>Barème sur le réseau transatlantique pour 1 vol aller – retour : </a:t>
            </a:r>
            <a:endParaRPr lang="fr-FR" sz="2200" b="1" dirty="0">
              <a:solidFill>
                <a:srgbClr val="0070C0"/>
              </a:solidFill>
              <a:latin typeface="Ubuntu"/>
            </a:endParaRPr>
          </a:p>
        </p:txBody>
      </p:sp>
      <p:graphicFrame>
        <p:nvGraphicFramePr>
          <p:cNvPr id="10" name="Tableau 9"/>
          <p:cNvGraphicFramePr>
            <a:graphicFrameLocks noGrp="1"/>
          </p:cNvGraphicFramePr>
          <p:nvPr/>
        </p:nvGraphicFramePr>
        <p:xfrm>
          <a:off x="0" y="1339893"/>
          <a:ext cx="9086628" cy="4450080"/>
        </p:xfrm>
        <a:graphic>
          <a:graphicData uri="http://schemas.openxmlformats.org/drawingml/2006/table">
            <a:tbl>
              <a:tblPr firstRow="1" bandRow="1">
                <a:tableStyleId>{5C22544A-7EE6-4342-B048-85BDC9FD1C3A}</a:tableStyleId>
              </a:tblPr>
              <a:tblGrid>
                <a:gridCol w="1450428"/>
                <a:gridCol w="728892"/>
                <a:gridCol w="993227"/>
                <a:gridCol w="709449"/>
                <a:gridCol w="725214"/>
                <a:gridCol w="725213"/>
                <a:gridCol w="768307"/>
                <a:gridCol w="804041"/>
                <a:gridCol w="804042"/>
                <a:gridCol w="677917"/>
                <a:gridCol w="699898"/>
              </a:tblGrid>
              <a:tr h="804217">
                <a:tc rowSpan="3">
                  <a:txBody>
                    <a:bodyPr/>
                    <a:lstStyle/>
                    <a:p>
                      <a:endParaRPr lang="fr-FR" dirty="0" smtClean="0">
                        <a:solidFill>
                          <a:srgbClr val="002060"/>
                        </a:solidFill>
                        <a:latin typeface="Ubuntu"/>
                      </a:endParaRPr>
                    </a:p>
                    <a:p>
                      <a:r>
                        <a:rPr lang="fr-FR" dirty="0" smtClean="0">
                          <a:solidFill>
                            <a:srgbClr val="002060"/>
                          </a:solidFill>
                          <a:latin typeface="Ubuntu"/>
                        </a:rPr>
                        <a:t>Vols</a:t>
                      </a:r>
                      <a:r>
                        <a:rPr lang="fr-FR" baseline="0" dirty="0" smtClean="0">
                          <a:solidFill>
                            <a:srgbClr val="002060"/>
                          </a:solidFill>
                          <a:latin typeface="Ubuntu"/>
                        </a:rPr>
                        <a:t> de / vers Paris Orly Sud</a:t>
                      </a:r>
                      <a:endParaRPr lang="fr-FR" dirty="0">
                        <a:solidFill>
                          <a:srgbClr val="002060"/>
                        </a:solidFill>
                        <a:latin typeface="Ubuntu"/>
                      </a:endParaRPr>
                    </a:p>
                  </a:txBody>
                  <a:tcPr>
                    <a:solidFill>
                      <a:schemeClr val="accent1">
                        <a:lumMod val="40000"/>
                        <a:lumOff val="60000"/>
                      </a:schemeClr>
                    </a:solidFill>
                  </a:tcPr>
                </a:tc>
                <a:tc gridSpan="2">
                  <a:txBody>
                    <a:bodyPr/>
                    <a:lstStyle/>
                    <a:p>
                      <a:endParaRPr lang="fr-FR" sz="1200" dirty="0" smtClean="0">
                        <a:latin typeface="Ubuntu"/>
                      </a:endParaRPr>
                    </a:p>
                    <a:p>
                      <a:endParaRPr lang="fr-FR" dirty="0" smtClean="0">
                        <a:latin typeface="Ubuntu"/>
                      </a:endParaRPr>
                    </a:p>
                    <a:p>
                      <a:endParaRPr lang="fr-FR" dirty="0">
                        <a:latin typeface="Ubuntu"/>
                      </a:endParaRPr>
                    </a:p>
                  </a:txBody>
                  <a:tcPr>
                    <a:solidFill>
                      <a:schemeClr val="accent1">
                        <a:lumMod val="40000"/>
                        <a:lumOff val="60000"/>
                      </a:schemeClr>
                    </a:solidFill>
                  </a:tcPr>
                </a:tc>
                <a:tc hMerge="1">
                  <a:txBody>
                    <a:bodyPr/>
                    <a:lstStyle/>
                    <a:p>
                      <a:endParaRPr lang="fr-FR"/>
                    </a:p>
                  </a:txBody>
                  <a:tcPr/>
                </a:tc>
                <a:tc gridSpan="4">
                  <a:txBody>
                    <a:bodyPr/>
                    <a:lstStyle/>
                    <a:p>
                      <a:endParaRPr lang="fr-FR" sz="1200" dirty="0">
                        <a:latin typeface="Ubuntu"/>
                      </a:endParaRPr>
                    </a:p>
                  </a:txBody>
                  <a:tcPr>
                    <a:solidFill>
                      <a:schemeClr val="accent1">
                        <a:lumMod val="40000"/>
                        <a:lumOff val="60000"/>
                      </a:schemeClr>
                    </a:solidFill>
                  </a:tcPr>
                </a:tc>
                <a:tc hMerge="1">
                  <a:txBody>
                    <a:bodyPr/>
                    <a:lstStyle/>
                    <a:p>
                      <a:endParaRPr lang="fr-FR"/>
                    </a:p>
                  </a:txBody>
                  <a:tcPr/>
                </a:tc>
                <a:tc hMerge="1">
                  <a:txBody>
                    <a:bodyPr/>
                    <a:lstStyle/>
                    <a:p>
                      <a:endParaRPr lang="fr-FR" dirty="0"/>
                    </a:p>
                  </a:txBody>
                  <a:tcPr/>
                </a:tc>
                <a:tc hMerge="1">
                  <a:txBody>
                    <a:bodyPr/>
                    <a:lstStyle/>
                    <a:p>
                      <a:endParaRPr lang="fr-FR"/>
                    </a:p>
                  </a:txBody>
                  <a:tcPr/>
                </a:tc>
                <a:tc gridSpan="4">
                  <a:txBody>
                    <a:bodyPr/>
                    <a:lstStyle/>
                    <a:p>
                      <a:endParaRPr lang="fr-FR" sz="1200" dirty="0">
                        <a:latin typeface="Ubuntu"/>
                      </a:endParaRPr>
                    </a:p>
                  </a:txBody>
                  <a:tcPr>
                    <a:solidFill>
                      <a:schemeClr val="accent1">
                        <a:lumMod val="40000"/>
                        <a:lumOff val="60000"/>
                      </a:schemeClr>
                    </a:solidFill>
                  </a:tcPr>
                </a:tc>
                <a:tc hMerge="1">
                  <a:txBody>
                    <a:bodyPr/>
                    <a:lstStyle/>
                    <a:p>
                      <a:endParaRPr lang="fr-FR"/>
                    </a:p>
                  </a:txBody>
                  <a:tcPr/>
                </a:tc>
                <a:tc hMerge="1">
                  <a:txBody>
                    <a:bodyPr/>
                    <a:lstStyle/>
                    <a:p>
                      <a:endParaRPr lang="fr-FR" dirty="0"/>
                    </a:p>
                  </a:txBody>
                  <a:tcPr/>
                </a:tc>
                <a:tc hMerge="1">
                  <a:txBody>
                    <a:bodyPr/>
                    <a:lstStyle/>
                    <a:p>
                      <a:endParaRPr lang="fr-FR" dirty="0"/>
                    </a:p>
                  </a:txBody>
                  <a:tcPr>
                    <a:solidFill>
                      <a:schemeClr val="accent1">
                        <a:lumMod val="40000"/>
                        <a:lumOff val="60000"/>
                      </a:schemeClr>
                    </a:solidFill>
                  </a:tcPr>
                </a:tc>
              </a:tr>
              <a:tr h="406926">
                <a:tc vMerge="1">
                  <a:txBody>
                    <a:bodyPr/>
                    <a:lstStyle/>
                    <a:p>
                      <a:endParaRPr lang="fr-FR" dirty="0">
                        <a:solidFill>
                          <a:srgbClr val="002060"/>
                        </a:solidFill>
                        <a:latin typeface="Ubuntu"/>
                      </a:endParaRPr>
                    </a:p>
                  </a:txBody>
                  <a:tcPr>
                    <a:solidFill>
                      <a:schemeClr val="accent1">
                        <a:lumMod val="40000"/>
                        <a:lumOff val="60000"/>
                      </a:schemeClr>
                    </a:solidFill>
                  </a:tcPr>
                </a:tc>
                <a:tc>
                  <a:txBody>
                    <a:bodyPr/>
                    <a:lstStyle/>
                    <a:p>
                      <a:pPr algn="ctr"/>
                      <a:endParaRPr lang="fr-FR" sz="1100" b="1" dirty="0">
                        <a:solidFill>
                          <a:srgbClr val="00206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100" b="1" dirty="0" smtClean="0">
                          <a:solidFill>
                            <a:srgbClr val="FF3300"/>
                          </a:solidFill>
                          <a:latin typeface="Ubuntu"/>
                        </a:rPr>
                        <a:t>2 derniers sièges</a:t>
                      </a:r>
                    </a:p>
                  </a:txBody>
                  <a:tcPr/>
                </a:tc>
                <a:tc rowSpan="2">
                  <a:txBody>
                    <a:bodyPr/>
                    <a:lstStyle/>
                    <a:p>
                      <a:pPr algn="ctr"/>
                      <a:endParaRPr lang="fr-FR" sz="1100" b="1" dirty="0" smtClean="0">
                        <a:solidFill>
                          <a:srgbClr val="002060"/>
                        </a:solidFill>
                        <a:latin typeface="Ubuntu"/>
                      </a:endParaRPr>
                    </a:p>
                    <a:p>
                      <a:pPr algn="ctr"/>
                      <a:r>
                        <a:rPr lang="fr-FR" sz="1100" b="1" dirty="0" smtClean="0">
                          <a:solidFill>
                            <a:srgbClr val="002060"/>
                          </a:solidFill>
                          <a:latin typeface="Ubuntu"/>
                        </a:rPr>
                        <a:t>Basse</a:t>
                      </a:r>
                      <a:r>
                        <a:rPr lang="fr-FR" sz="1100" b="1" baseline="0" dirty="0" smtClean="0">
                          <a:solidFill>
                            <a:srgbClr val="002060"/>
                          </a:solidFill>
                          <a:latin typeface="Ubuntu"/>
                        </a:rPr>
                        <a:t> saison</a:t>
                      </a:r>
                      <a:endParaRPr lang="fr-FR" sz="1100" b="1" dirty="0">
                        <a:solidFill>
                          <a:srgbClr val="002060"/>
                        </a:solidFill>
                        <a:latin typeface="Ubuntu"/>
                      </a:endParaRPr>
                    </a:p>
                  </a:txBody>
                  <a:tcPr/>
                </a:tc>
                <a:tc rowSpan="2">
                  <a:txBody>
                    <a:bodyPr/>
                    <a:lstStyle/>
                    <a:p>
                      <a:pPr algn="ctr"/>
                      <a:endParaRPr lang="fr-FR" sz="1100" b="1" dirty="0" smtClean="0">
                        <a:solidFill>
                          <a:srgbClr val="002060"/>
                        </a:solidFill>
                        <a:latin typeface="Ubuntu"/>
                      </a:endParaRPr>
                    </a:p>
                    <a:p>
                      <a:pPr algn="ctr"/>
                      <a:r>
                        <a:rPr lang="fr-FR" sz="1100" b="1" dirty="0" smtClean="0">
                          <a:solidFill>
                            <a:srgbClr val="002060"/>
                          </a:solidFill>
                          <a:latin typeface="Ubuntu"/>
                        </a:rPr>
                        <a:t>Haute saison</a:t>
                      </a:r>
                      <a:endParaRPr lang="fr-FR" sz="1100" b="1" dirty="0">
                        <a:solidFill>
                          <a:srgbClr val="002060"/>
                        </a:solidFill>
                        <a:latin typeface="Ubuntu"/>
                      </a:endParaRPr>
                    </a:p>
                  </a:txBody>
                  <a:tcPr/>
                </a:tc>
                <a:tc gridSpan="2">
                  <a:txBody>
                    <a:bodyPr/>
                    <a:lstStyle/>
                    <a:p>
                      <a:pPr algn="ctr"/>
                      <a:r>
                        <a:rPr lang="fr-FR" sz="1100" b="1" dirty="0" smtClean="0">
                          <a:solidFill>
                            <a:srgbClr val="FF3300"/>
                          </a:solidFill>
                          <a:latin typeface="Ubuntu"/>
                        </a:rPr>
                        <a:t>2 derniers </a:t>
                      </a:r>
                    </a:p>
                    <a:p>
                      <a:pPr algn="ctr"/>
                      <a:r>
                        <a:rPr lang="fr-FR" sz="1100" b="1" dirty="0" smtClean="0">
                          <a:solidFill>
                            <a:srgbClr val="FF3300"/>
                          </a:solidFill>
                          <a:latin typeface="Ubuntu"/>
                        </a:rPr>
                        <a:t>sièges</a:t>
                      </a:r>
                      <a:endParaRPr lang="fr-FR" sz="1100" b="1" dirty="0">
                        <a:solidFill>
                          <a:srgbClr val="FF3300"/>
                        </a:solidFill>
                        <a:latin typeface="Ubuntu"/>
                      </a:endParaRPr>
                    </a:p>
                  </a:txBody>
                  <a:tcPr/>
                </a:tc>
                <a:tc hMerge="1">
                  <a:txBody>
                    <a:bodyPr/>
                    <a:lstStyle/>
                    <a:p>
                      <a:endParaRPr lang="fr-FR"/>
                    </a:p>
                  </a:txBody>
                  <a:tcPr/>
                </a:tc>
                <a:tc rowSpan="2">
                  <a:txBody>
                    <a:bodyPr/>
                    <a:lstStyle/>
                    <a:p>
                      <a:pPr algn="ctr"/>
                      <a:endParaRPr lang="fr-FR" sz="1100" b="1" dirty="0" smtClean="0">
                        <a:solidFill>
                          <a:srgbClr val="002060"/>
                        </a:solidFill>
                        <a:latin typeface="Ubuntu"/>
                      </a:endParaRPr>
                    </a:p>
                    <a:p>
                      <a:pPr algn="ctr"/>
                      <a:r>
                        <a:rPr lang="fr-FR" sz="1100" b="1" dirty="0" smtClean="0">
                          <a:solidFill>
                            <a:srgbClr val="002060"/>
                          </a:solidFill>
                          <a:latin typeface="Ubuntu"/>
                        </a:rPr>
                        <a:t>Basse</a:t>
                      </a:r>
                      <a:r>
                        <a:rPr lang="fr-FR" sz="1100" b="1" baseline="0" dirty="0" smtClean="0">
                          <a:solidFill>
                            <a:srgbClr val="002060"/>
                          </a:solidFill>
                          <a:latin typeface="Ubuntu"/>
                        </a:rPr>
                        <a:t> saison</a:t>
                      </a:r>
                      <a:endParaRPr lang="fr-FR" sz="1100" b="1" dirty="0">
                        <a:solidFill>
                          <a:srgbClr val="002060"/>
                        </a:solidFill>
                        <a:latin typeface="Ubuntu"/>
                      </a:endParaRPr>
                    </a:p>
                  </a:txBody>
                  <a:tcPr/>
                </a:tc>
                <a:tc rowSpan="2">
                  <a:txBody>
                    <a:bodyPr/>
                    <a:lstStyle/>
                    <a:p>
                      <a:pPr algn="ctr"/>
                      <a:endParaRPr lang="fr-FR" sz="1100" b="1" dirty="0" smtClean="0">
                        <a:solidFill>
                          <a:srgbClr val="002060"/>
                        </a:solidFill>
                        <a:latin typeface="Ubuntu"/>
                      </a:endParaRPr>
                    </a:p>
                    <a:p>
                      <a:pPr algn="ctr"/>
                      <a:r>
                        <a:rPr lang="fr-FR" sz="1100" b="1" dirty="0" smtClean="0">
                          <a:solidFill>
                            <a:srgbClr val="002060"/>
                          </a:solidFill>
                          <a:latin typeface="Ubuntu"/>
                        </a:rPr>
                        <a:t>Haute saison</a:t>
                      </a:r>
                      <a:endParaRPr lang="fr-FR" sz="1100" b="1" dirty="0">
                        <a:solidFill>
                          <a:srgbClr val="002060"/>
                        </a:solidFill>
                        <a:latin typeface="Ubuntu"/>
                      </a:endParaRPr>
                    </a:p>
                  </a:txBody>
                  <a:tcPr/>
                </a:tc>
                <a:tc gridSpan="2">
                  <a:txBody>
                    <a:bodyPr/>
                    <a:lstStyle/>
                    <a:p>
                      <a:pPr algn="ctr"/>
                      <a:r>
                        <a:rPr lang="fr-FR" sz="1100" b="1" dirty="0" smtClean="0">
                          <a:solidFill>
                            <a:srgbClr val="FF3300"/>
                          </a:solidFill>
                          <a:latin typeface="Ubuntu"/>
                        </a:rPr>
                        <a:t>10 derniers sièges </a:t>
                      </a:r>
                      <a:endParaRPr lang="fr-FR" sz="1100" b="1" dirty="0">
                        <a:solidFill>
                          <a:srgbClr val="FF3300"/>
                        </a:solidFill>
                        <a:latin typeface="Ubuntu"/>
                      </a:endParaRPr>
                    </a:p>
                  </a:txBody>
                  <a:tcPr/>
                </a:tc>
                <a:tc hMerge="1">
                  <a:txBody>
                    <a:bodyPr/>
                    <a:lstStyle/>
                    <a:p>
                      <a:endParaRPr lang="fr-FR"/>
                    </a:p>
                  </a:txBody>
                  <a:tcPr/>
                </a:tc>
              </a:tr>
              <a:tr h="370840">
                <a:tc vMerge="1">
                  <a:txBody>
                    <a:bodyPr/>
                    <a:lstStyle/>
                    <a:p>
                      <a:endParaRPr lang="fr-FR" dirty="0">
                        <a:solidFill>
                          <a:srgbClr val="002060"/>
                        </a:solidFill>
                        <a:latin typeface="Ubuntu"/>
                      </a:endParaRPr>
                    </a:p>
                  </a:txBody>
                  <a:tcPr>
                    <a:solidFill>
                      <a:schemeClr val="accent1">
                        <a:lumMod val="40000"/>
                        <a:lumOff val="60000"/>
                      </a:schemeClr>
                    </a:solidFill>
                  </a:tcPr>
                </a:tc>
                <a:tc gridSpan="2">
                  <a:txBody>
                    <a:bodyPr/>
                    <a:lstStyle/>
                    <a:p>
                      <a:pPr algn="ctr"/>
                      <a:r>
                        <a:rPr lang="fr-FR" sz="1100" b="1" dirty="0" smtClean="0">
                          <a:solidFill>
                            <a:srgbClr val="002060"/>
                          </a:solidFill>
                          <a:latin typeface="Ubuntu"/>
                        </a:rPr>
                        <a:t>Basse  et haute saison</a:t>
                      </a:r>
                      <a:endParaRPr lang="fr-FR" sz="1100" b="1" dirty="0">
                        <a:solidFill>
                          <a:srgbClr val="002060"/>
                        </a:solidFill>
                        <a:latin typeface="Ubuntu"/>
                      </a:endParaRPr>
                    </a:p>
                  </a:txBody>
                  <a:tcPr/>
                </a:tc>
                <a:tc hMerge="1">
                  <a:txBody>
                    <a:bodyPr/>
                    <a:lstStyle/>
                    <a:p>
                      <a:endParaRPr lang="fr-FR"/>
                    </a:p>
                  </a:txBody>
                  <a:tcPr/>
                </a:tc>
                <a:tc vMerge="1">
                  <a:txBody>
                    <a:bodyPr/>
                    <a:lstStyle/>
                    <a:p>
                      <a:pPr algn="ctr"/>
                      <a:endParaRPr lang="fr-FR" sz="1100" b="1" dirty="0">
                        <a:solidFill>
                          <a:srgbClr val="002060"/>
                        </a:solidFill>
                        <a:latin typeface="Ubuntu"/>
                      </a:endParaRPr>
                    </a:p>
                  </a:txBody>
                  <a:tcPr/>
                </a:tc>
                <a:tc vMerge="1">
                  <a:txBody>
                    <a:bodyPr/>
                    <a:lstStyle/>
                    <a:p>
                      <a:pPr algn="ctr"/>
                      <a:endParaRPr lang="fr-FR" sz="1100" b="1" dirty="0">
                        <a:solidFill>
                          <a:srgbClr val="002060"/>
                        </a:solidFill>
                        <a:latin typeface="Ubuntu"/>
                      </a:endParaRPr>
                    </a:p>
                  </a:txBody>
                  <a:tcPr/>
                </a:tc>
                <a:tc>
                  <a:txBody>
                    <a:bodyPr/>
                    <a:lstStyle/>
                    <a:p>
                      <a:pPr algn="ctr"/>
                      <a:r>
                        <a:rPr lang="fr-FR" sz="1100" b="1" dirty="0" smtClean="0">
                          <a:solidFill>
                            <a:srgbClr val="002060"/>
                          </a:solidFill>
                          <a:latin typeface="Ubuntu"/>
                        </a:rPr>
                        <a:t>Basse</a:t>
                      </a:r>
                      <a:r>
                        <a:rPr lang="fr-FR" sz="1100" b="1" baseline="0" dirty="0" smtClean="0">
                          <a:solidFill>
                            <a:srgbClr val="002060"/>
                          </a:solidFill>
                          <a:latin typeface="Ubuntu"/>
                        </a:rPr>
                        <a:t> saison</a:t>
                      </a:r>
                      <a:endParaRPr lang="fr-FR" sz="1100" b="1" dirty="0">
                        <a:solidFill>
                          <a:srgbClr val="002060"/>
                        </a:solidFill>
                        <a:latin typeface="Ubuntu"/>
                      </a:endParaRPr>
                    </a:p>
                  </a:txBody>
                  <a:tcPr/>
                </a:tc>
                <a:tc>
                  <a:txBody>
                    <a:bodyPr/>
                    <a:lstStyle/>
                    <a:p>
                      <a:pPr algn="ctr"/>
                      <a:r>
                        <a:rPr lang="fr-FR" sz="1100" b="1" dirty="0" smtClean="0">
                          <a:solidFill>
                            <a:srgbClr val="002060"/>
                          </a:solidFill>
                          <a:latin typeface="Ubuntu"/>
                        </a:rPr>
                        <a:t>Haute saison</a:t>
                      </a:r>
                      <a:endParaRPr lang="fr-FR" sz="1100" b="1" dirty="0">
                        <a:solidFill>
                          <a:srgbClr val="002060"/>
                        </a:solidFill>
                        <a:latin typeface="Ubuntu"/>
                      </a:endParaRPr>
                    </a:p>
                  </a:txBody>
                  <a:tcPr/>
                </a:tc>
                <a:tc vMerge="1">
                  <a:txBody>
                    <a:bodyPr/>
                    <a:lstStyle/>
                    <a:p>
                      <a:pPr algn="ctr"/>
                      <a:endParaRPr lang="fr-FR" sz="1100" b="1" dirty="0">
                        <a:solidFill>
                          <a:srgbClr val="002060"/>
                        </a:solidFill>
                        <a:latin typeface="Ubuntu"/>
                      </a:endParaRPr>
                    </a:p>
                  </a:txBody>
                  <a:tcPr/>
                </a:tc>
                <a:tc vMerge="1">
                  <a:txBody>
                    <a:bodyPr/>
                    <a:lstStyle/>
                    <a:p>
                      <a:pPr algn="ctr"/>
                      <a:endParaRPr lang="fr-FR" sz="1100" b="1" dirty="0">
                        <a:solidFill>
                          <a:srgbClr val="002060"/>
                        </a:solidFill>
                        <a:latin typeface="Ubuntu"/>
                      </a:endParaRPr>
                    </a:p>
                  </a:txBody>
                  <a:tcPr/>
                </a:tc>
                <a:tc>
                  <a:txBody>
                    <a:bodyPr/>
                    <a:lstStyle/>
                    <a:p>
                      <a:pPr algn="ctr"/>
                      <a:r>
                        <a:rPr lang="fr-FR" sz="1100" b="1" dirty="0" smtClean="0">
                          <a:solidFill>
                            <a:srgbClr val="002060"/>
                          </a:solidFill>
                          <a:latin typeface="Ubuntu"/>
                        </a:rPr>
                        <a:t>Basse</a:t>
                      </a:r>
                      <a:r>
                        <a:rPr lang="fr-FR" sz="1100" b="1" baseline="0" dirty="0" smtClean="0">
                          <a:solidFill>
                            <a:srgbClr val="002060"/>
                          </a:solidFill>
                          <a:latin typeface="Ubuntu"/>
                        </a:rPr>
                        <a:t> saison</a:t>
                      </a:r>
                      <a:endParaRPr lang="fr-FR" sz="1100" b="1" dirty="0">
                        <a:solidFill>
                          <a:srgbClr val="002060"/>
                        </a:solidFill>
                        <a:latin typeface="Ubuntu"/>
                      </a:endParaRPr>
                    </a:p>
                  </a:txBody>
                  <a:tcPr/>
                </a:tc>
                <a:tc>
                  <a:txBody>
                    <a:bodyPr/>
                    <a:lstStyle/>
                    <a:p>
                      <a:pPr algn="ctr"/>
                      <a:r>
                        <a:rPr lang="fr-FR" sz="1100" b="1" dirty="0" smtClean="0">
                          <a:solidFill>
                            <a:srgbClr val="002060"/>
                          </a:solidFill>
                          <a:latin typeface="Ubuntu"/>
                        </a:rPr>
                        <a:t>Haute saison</a:t>
                      </a:r>
                      <a:endParaRPr lang="fr-FR" sz="1100" b="1" dirty="0">
                        <a:solidFill>
                          <a:srgbClr val="002060"/>
                        </a:solidFill>
                        <a:latin typeface="Ubuntu"/>
                      </a:endParaRPr>
                    </a:p>
                  </a:txBody>
                  <a:tcPr/>
                </a:tc>
              </a:tr>
              <a:tr h="515183">
                <a:tc>
                  <a:txBody>
                    <a:bodyPr/>
                    <a:lstStyle/>
                    <a:p>
                      <a:r>
                        <a:rPr lang="fr-FR" sz="1400" b="1" dirty="0" smtClean="0">
                          <a:solidFill>
                            <a:srgbClr val="002060"/>
                          </a:solidFill>
                          <a:latin typeface="Ubuntu"/>
                        </a:rPr>
                        <a:t>Guadeloupe / Martinique </a:t>
                      </a:r>
                      <a:endParaRPr lang="fr-FR" sz="1400" b="1" dirty="0">
                        <a:solidFill>
                          <a:srgbClr val="002060"/>
                        </a:solidFill>
                        <a:latin typeface="Ubuntu"/>
                      </a:endParaRPr>
                    </a:p>
                  </a:txBody>
                  <a:tcPr/>
                </a:tc>
                <a:tc>
                  <a:txBody>
                    <a:bodyPr/>
                    <a:lstStyle/>
                    <a:p>
                      <a:pPr algn="ctr"/>
                      <a:endParaRPr lang="fr-FR" sz="800" b="1" dirty="0" smtClean="0">
                        <a:solidFill>
                          <a:srgbClr val="002060"/>
                        </a:solidFill>
                        <a:latin typeface="Ubuntu"/>
                      </a:endParaRPr>
                    </a:p>
                    <a:p>
                      <a:pPr algn="ctr"/>
                      <a:r>
                        <a:rPr lang="fr-FR" b="1" dirty="0" smtClean="0">
                          <a:solidFill>
                            <a:srgbClr val="002060"/>
                          </a:solidFill>
                          <a:latin typeface="Ubuntu"/>
                        </a:rPr>
                        <a:t>28</a:t>
                      </a:r>
                      <a:endParaRPr lang="fr-FR" b="1" dirty="0">
                        <a:solidFill>
                          <a:srgbClr val="002060"/>
                        </a:solidFill>
                        <a:latin typeface="Ubuntu"/>
                      </a:endParaRPr>
                    </a:p>
                  </a:txBody>
                  <a:tcPr/>
                </a:tc>
                <a:tc rowSpan="2">
                  <a:txBody>
                    <a:bodyPr/>
                    <a:lstStyle/>
                    <a:p>
                      <a:pPr algn="ctr"/>
                      <a:endParaRPr lang="fr-FR" sz="800" b="1" dirty="0" smtClean="0">
                        <a:solidFill>
                          <a:srgbClr val="002060"/>
                        </a:solidFill>
                        <a:latin typeface="Ubuntu"/>
                      </a:endParaRPr>
                    </a:p>
                    <a:p>
                      <a:pPr algn="ctr"/>
                      <a:endParaRPr lang="fr-FR" sz="900" b="1" dirty="0" smtClean="0">
                        <a:solidFill>
                          <a:srgbClr val="002060"/>
                        </a:solidFill>
                        <a:latin typeface="Ubuntu"/>
                      </a:endParaRPr>
                    </a:p>
                    <a:p>
                      <a:pPr algn="ctr"/>
                      <a:r>
                        <a:rPr lang="fr-FR" b="1" dirty="0" smtClean="0">
                          <a:solidFill>
                            <a:srgbClr val="002060"/>
                          </a:solidFill>
                          <a:latin typeface="Ubuntu"/>
                        </a:rPr>
                        <a:t>38</a:t>
                      </a:r>
                      <a:endParaRPr lang="fr-FR" b="1" dirty="0">
                        <a:solidFill>
                          <a:srgbClr val="002060"/>
                        </a:solidFill>
                        <a:latin typeface="Ubuntu"/>
                      </a:endParaRPr>
                    </a:p>
                  </a:txBody>
                  <a:tcPr/>
                </a:tc>
                <a:tc>
                  <a:txBody>
                    <a:bodyPr/>
                    <a:lstStyle/>
                    <a:p>
                      <a:pPr algn="ctr"/>
                      <a:endParaRPr lang="fr-FR" sz="800" b="1" dirty="0" smtClean="0">
                        <a:solidFill>
                          <a:srgbClr val="002060"/>
                        </a:solidFill>
                        <a:latin typeface="Ubuntu"/>
                      </a:endParaRPr>
                    </a:p>
                    <a:p>
                      <a:pPr algn="ctr"/>
                      <a:r>
                        <a:rPr lang="fr-FR" b="1" dirty="0" smtClean="0">
                          <a:solidFill>
                            <a:srgbClr val="002060"/>
                          </a:solidFill>
                          <a:latin typeface="Ubuntu"/>
                        </a:rPr>
                        <a:t>12</a:t>
                      </a:r>
                    </a:p>
                  </a:txBody>
                  <a:tcPr/>
                </a:tc>
                <a:tc row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r-FR" sz="800" b="1" dirty="0" smtClean="0">
                        <a:solidFill>
                          <a:srgbClr val="002060"/>
                        </a:solidFill>
                        <a:latin typeface="Ubuntu"/>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r-FR" b="1" dirty="0" smtClean="0">
                        <a:solidFill>
                          <a:srgbClr val="002060"/>
                        </a:solidFill>
                        <a:latin typeface="Ubuntu"/>
                      </a:endParaRPr>
                    </a:p>
                    <a:p>
                      <a:pPr marL="0" marR="0" indent="0" algn="ctr" defTabSz="914400" rtl="0" eaLnBrk="1" fontAlgn="auto" latinLnBrk="0" hangingPunct="1">
                        <a:lnSpc>
                          <a:spcPct val="100000"/>
                        </a:lnSpc>
                        <a:spcBef>
                          <a:spcPts val="0"/>
                        </a:spcBef>
                        <a:spcAft>
                          <a:spcPts val="0"/>
                        </a:spcAft>
                        <a:buClrTx/>
                        <a:buSzTx/>
                        <a:buFontTx/>
                        <a:buNone/>
                        <a:tabLst/>
                        <a:defRPr/>
                      </a:pPr>
                      <a:r>
                        <a:rPr lang="fr-FR" b="1" dirty="0" smtClean="0">
                          <a:solidFill>
                            <a:srgbClr val="002060"/>
                          </a:solidFill>
                          <a:latin typeface="Ubuntu"/>
                        </a:rPr>
                        <a:t>18</a:t>
                      </a:r>
                    </a:p>
                  </a:txBody>
                  <a:tcPr/>
                </a:tc>
                <a:tc rowSpan="2">
                  <a:txBody>
                    <a:bodyPr/>
                    <a:lstStyle/>
                    <a:p>
                      <a:pPr algn="ctr"/>
                      <a:endParaRPr lang="fr-FR" b="1" dirty="0" smtClean="0">
                        <a:solidFill>
                          <a:srgbClr val="002060"/>
                        </a:solidFill>
                        <a:latin typeface="Ubuntu"/>
                      </a:endParaRPr>
                    </a:p>
                    <a:p>
                      <a:pPr algn="ctr"/>
                      <a:r>
                        <a:rPr lang="fr-FR" b="1" dirty="0" smtClean="0">
                          <a:solidFill>
                            <a:srgbClr val="002060"/>
                          </a:solidFill>
                          <a:latin typeface="Ubuntu"/>
                        </a:rPr>
                        <a:t>20</a:t>
                      </a:r>
                    </a:p>
                  </a:txBody>
                  <a:tcPr/>
                </a:tc>
                <a:tc row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r-FR" b="1" dirty="0" smtClean="0">
                        <a:solidFill>
                          <a:srgbClr val="002060"/>
                        </a:solidFill>
                        <a:latin typeface="Ubuntu"/>
                      </a:endParaRPr>
                    </a:p>
                    <a:p>
                      <a:pPr marL="0" marR="0" indent="0" algn="ctr" defTabSz="914400" rtl="0" eaLnBrk="1" fontAlgn="auto" latinLnBrk="0" hangingPunct="1">
                        <a:lnSpc>
                          <a:spcPct val="100000"/>
                        </a:lnSpc>
                        <a:spcBef>
                          <a:spcPts val="0"/>
                        </a:spcBef>
                        <a:spcAft>
                          <a:spcPts val="0"/>
                        </a:spcAft>
                        <a:buClrTx/>
                        <a:buSzTx/>
                        <a:buFontTx/>
                        <a:buNone/>
                        <a:tabLst/>
                        <a:defRPr/>
                      </a:pPr>
                      <a:r>
                        <a:rPr lang="fr-FR" b="1" dirty="0" smtClean="0">
                          <a:solidFill>
                            <a:srgbClr val="002060"/>
                          </a:solidFill>
                          <a:latin typeface="Ubuntu"/>
                        </a:rPr>
                        <a:t>26</a:t>
                      </a:r>
                    </a:p>
                    <a:p>
                      <a:pPr algn="ctr"/>
                      <a:endParaRPr lang="fr-FR" b="1" dirty="0">
                        <a:solidFill>
                          <a:srgbClr val="002060"/>
                        </a:solidFill>
                        <a:latin typeface="Ubuntu"/>
                      </a:endParaRPr>
                    </a:p>
                  </a:txBody>
                  <a:tcPr/>
                </a:tc>
                <a:tc>
                  <a:txBody>
                    <a:bodyPr/>
                    <a:lstStyle/>
                    <a:p>
                      <a:pPr algn="ctr"/>
                      <a:endParaRPr lang="fr-FR" sz="800" b="1" dirty="0" smtClean="0">
                        <a:solidFill>
                          <a:srgbClr val="002060"/>
                        </a:solidFill>
                        <a:latin typeface="Ubuntu"/>
                      </a:endParaRPr>
                    </a:p>
                    <a:p>
                      <a:pPr algn="ctr"/>
                      <a:r>
                        <a:rPr lang="fr-FR" b="1" dirty="0" smtClean="0">
                          <a:solidFill>
                            <a:srgbClr val="002060"/>
                          </a:solidFill>
                          <a:latin typeface="Ubuntu"/>
                        </a:rPr>
                        <a:t>10</a:t>
                      </a:r>
                    </a:p>
                  </a:txBody>
                  <a:tcPr/>
                </a:tc>
                <a:tc row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r-FR" sz="800" b="1" dirty="0" smtClean="0">
                        <a:solidFill>
                          <a:srgbClr val="002060"/>
                        </a:solidFill>
                        <a:latin typeface="Ubuntu"/>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r-FR" sz="800" b="1" dirty="0" smtClean="0">
                        <a:solidFill>
                          <a:srgbClr val="002060"/>
                        </a:solidFill>
                        <a:latin typeface="Ubuntu"/>
                      </a:endParaRPr>
                    </a:p>
                    <a:p>
                      <a:pPr marL="0" marR="0" indent="0" algn="ctr" defTabSz="914400" rtl="0" eaLnBrk="1" fontAlgn="auto" latinLnBrk="0" hangingPunct="1">
                        <a:lnSpc>
                          <a:spcPct val="100000"/>
                        </a:lnSpc>
                        <a:spcBef>
                          <a:spcPts val="0"/>
                        </a:spcBef>
                        <a:spcAft>
                          <a:spcPts val="0"/>
                        </a:spcAft>
                        <a:buClrTx/>
                        <a:buSzTx/>
                        <a:buFontTx/>
                        <a:buNone/>
                        <a:tabLst/>
                        <a:defRPr/>
                      </a:pPr>
                      <a:r>
                        <a:rPr lang="fr-FR" b="1" dirty="0" smtClean="0">
                          <a:solidFill>
                            <a:srgbClr val="002060"/>
                          </a:solidFill>
                          <a:latin typeface="Ubuntu"/>
                        </a:rPr>
                        <a:t>16</a:t>
                      </a:r>
                    </a:p>
                  </a:txBody>
                  <a:tcPr/>
                </a:tc>
                <a:tc rowSpan="2">
                  <a:txBody>
                    <a:bodyPr/>
                    <a:lstStyle/>
                    <a:p>
                      <a:pPr algn="ctr"/>
                      <a:endParaRPr lang="fr-FR" b="1" dirty="0" smtClean="0">
                        <a:solidFill>
                          <a:srgbClr val="002060"/>
                        </a:solidFill>
                        <a:latin typeface="Ubuntu"/>
                      </a:endParaRPr>
                    </a:p>
                    <a:p>
                      <a:pPr algn="ctr"/>
                      <a:r>
                        <a:rPr lang="fr-FR" b="1" dirty="0" smtClean="0">
                          <a:solidFill>
                            <a:srgbClr val="002060"/>
                          </a:solidFill>
                          <a:latin typeface="Ubuntu"/>
                        </a:rPr>
                        <a:t>18</a:t>
                      </a:r>
                    </a:p>
                  </a:txBody>
                  <a:tcPr/>
                </a:tc>
                <a:tc row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r-FR" b="1" dirty="0" smtClean="0">
                        <a:solidFill>
                          <a:srgbClr val="002060"/>
                        </a:solidFill>
                        <a:latin typeface="Ubuntu"/>
                      </a:endParaRPr>
                    </a:p>
                    <a:p>
                      <a:pPr marL="0" marR="0" indent="0" algn="ctr" defTabSz="914400" rtl="0" eaLnBrk="1" fontAlgn="auto" latinLnBrk="0" hangingPunct="1">
                        <a:lnSpc>
                          <a:spcPct val="100000"/>
                        </a:lnSpc>
                        <a:spcBef>
                          <a:spcPts val="0"/>
                        </a:spcBef>
                        <a:spcAft>
                          <a:spcPts val="0"/>
                        </a:spcAft>
                        <a:buClrTx/>
                        <a:buSzTx/>
                        <a:buFontTx/>
                        <a:buNone/>
                        <a:tabLst/>
                        <a:defRPr/>
                      </a:pPr>
                      <a:r>
                        <a:rPr lang="fr-FR" b="1" dirty="0" smtClean="0">
                          <a:solidFill>
                            <a:srgbClr val="002060"/>
                          </a:solidFill>
                          <a:latin typeface="Ubuntu"/>
                        </a:rPr>
                        <a:t>24</a:t>
                      </a:r>
                    </a:p>
                    <a:p>
                      <a:pPr algn="ctr"/>
                      <a:endParaRPr lang="fr-FR" b="1" dirty="0">
                        <a:solidFill>
                          <a:srgbClr val="002060"/>
                        </a:solidFill>
                        <a:latin typeface="Ubuntu"/>
                      </a:endParaRPr>
                    </a:p>
                  </a:txBody>
                  <a:tcPr/>
                </a:tc>
              </a:tr>
              <a:tr h="391161">
                <a:tc>
                  <a:txBody>
                    <a:bodyPr/>
                    <a:lstStyle/>
                    <a:p>
                      <a:r>
                        <a:rPr lang="fr-FR" sz="1400" b="1" dirty="0" smtClean="0">
                          <a:solidFill>
                            <a:srgbClr val="002060"/>
                          </a:solidFill>
                          <a:latin typeface="Ubuntu"/>
                        </a:rPr>
                        <a:t>Guyane</a:t>
                      </a:r>
                      <a:endParaRPr lang="fr-FR" sz="1400" b="1" dirty="0">
                        <a:solidFill>
                          <a:srgbClr val="002060"/>
                        </a:solidFill>
                        <a:latin typeface="Ubuntu"/>
                      </a:endParaRPr>
                    </a:p>
                  </a:txBody>
                  <a:tcPr/>
                </a:tc>
                <a:tc>
                  <a:txBody>
                    <a:bodyPr/>
                    <a:lstStyle/>
                    <a:p>
                      <a:pPr algn="ctr"/>
                      <a:r>
                        <a:rPr lang="fr-FR" b="1" dirty="0" smtClean="0">
                          <a:solidFill>
                            <a:srgbClr val="002060"/>
                          </a:solidFill>
                          <a:latin typeface="Ubuntu"/>
                        </a:rPr>
                        <a:t>30</a:t>
                      </a:r>
                      <a:endParaRPr lang="fr-FR" b="1" dirty="0">
                        <a:solidFill>
                          <a:srgbClr val="002060"/>
                        </a:solidFill>
                        <a:latin typeface="Ubuntu"/>
                      </a:endParaRPr>
                    </a:p>
                  </a:txBody>
                  <a:tcPr/>
                </a:tc>
                <a:tc vMerge="1">
                  <a:txBody>
                    <a:bodyPr/>
                    <a:lstStyle/>
                    <a:p>
                      <a:endParaRPr lang="fr-FR"/>
                    </a:p>
                  </a:txBody>
                  <a:tcPr/>
                </a:tc>
                <a:tc>
                  <a:txBody>
                    <a:bodyPr/>
                    <a:lstStyle/>
                    <a:p>
                      <a:pPr algn="ctr"/>
                      <a:r>
                        <a:rPr lang="fr-FR" b="1" dirty="0" smtClean="0">
                          <a:solidFill>
                            <a:srgbClr val="002060"/>
                          </a:solidFill>
                          <a:latin typeface="Ubuntu"/>
                        </a:rPr>
                        <a:t>14</a:t>
                      </a:r>
                    </a:p>
                  </a:txBody>
                  <a:tcPr/>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r-FR" b="1" dirty="0" smtClean="0">
                        <a:solidFill>
                          <a:srgbClr val="002060"/>
                        </a:solidFill>
                        <a:latin typeface="Ubuntu"/>
                      </a:endParaRPr>
                    </a:p>
                  </a:txBody>
                  <a:tcPr/>
                </a:tc>
                <a:tc vMerge="1">
                  <a:txBody>
                    <a:bodyPr/>
                    <a:lstStyle/>
                    <a:p>
                      <a:endParaRPr lang="fr-FR"/>
                    </a:p>
                  </a:txBody>
                  <a:tcPr/>
                </a:tc>
                <a:tc vMerge="1">
                  <a:txBody>
                    <a:bodyPr/>
                    <a:lstStyle/>
                    <a:p>
                      <a:endParaRPr lang="fr-FR"/>
                    </a:p>
                  </a:txBody>
                  <a:tcPr/>
                </a:tc>
                <a:tc>
                  <a:txBody>
                    <a:bodyPr/>
                    <a:lstStyle/>
                    <a:p>
                      <a:pPr algn="ctr"/>
                      <a:r>
                        <a:rPr lang="fr-FR" b="1" dirty="0" smtClean="0">
                          <a:solidFill>
                            <a:srgbClr val="002060"/>
                          </a:solidFill>
                          <a:latin typeface="Ubuntu"/>
                        </a:rPr>
                        <a:t>12</a:t>
                      </a:r>
                    </a:p>
                  </a:txBody>
                  <a:tcPr/>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r-FR" b="1" dirty="0" smtClean="0">
                        <a:solidFill>
                          <a:srgbClr val="002060"/>
                        </a:solidFill>
                        <a:latin typeface="Ubuntu"/>
                      </a:endParaRPr>
                    </a:p>
                  </a:txBody>
                  <a:tcPr/>
                </a:tc>
                <a:tc vMerge="1">
                  <a:txBody>
                    <a:bodyPr/>
                    <a:lstStyle/>
                    <a:p>
                      <a:endParaRPr lang="fr-FR"/>
                    </a:p>
                  </a:txBody>
                  <a:tcPr/>
                </a:tc>
                <a:tc vMerge="1">
                  <a:txBody>
                    <a:bodyPr/>
                    <a:lstStyle/>
                    <a:p>
                      <a:endParaRPr lang="fr-FR"/>
                    </a:p>
                  </a:txBody>
                  <a:tcPr/>
                </a:tc>
              </a:tr>
              <a:tr h="370840">
                <a:tc>
                  <a:txBody>
                    <a:bodyPr/>
                    <a:lstStyle/>
                    <a:p>
                      <a:r>
                        <a:rPr lang="fr-FR" sz="1400" b="1" dirty="0" smtClean="0">
                          <a:solidFill>
                            <a:srgbClr val="002060"/>
                          </a:solidFill>
                          <a:latin typeface="Ubuntu"/>
                        </a:rPr>
                        <a:t>Saint-Domingue</a:t>
                      </a:r>
                      <a:r>
                        <a:rPr lang="fr-FR" sz="1400" b="1" baseline="0" dirty="0" smtClean="0">
                          <a:solidFill>
                            <a:srgbClr val="002060"/>
                          </a:solidFill>
                          <a:latin typeface="Ubuntu"/>
                        </a:rPr>
                        <a:t> / </a:t>
                      </a:r>
                      <a:r>
                        <a:rPr lang="fr-FR" sz="1400" b="1" baseline="0" dirty="0" err="1" smtClean="0">
                          <a:solidFill>
                            <a:srgbClr val="002060"/>
                          </a:solidFill>
                          <a:latin typeface="Ubuntu"/>
                        </a:rPr>
                        <a:t>Punta</a:t>
                      </a:r>
                      <a:r>
                        <a:rPr lang="fr-FR" sz="1400" b="1" baseline="0" dirty="0" smtClean="0">
                          <a:solidFill>
                            <a:srgbClr val="002060"/>
                          </a:solidFill>
                          <a:latin typeface="Ubuntu"/>
                        </a:rPr>
                        <a:t> Cana / Port-au-Prince</a:t>
                      </a:r>
                      <a:endParaRPr lang="fr-FR" sz="1400" b="1" dirty="0" smtClean="0">
                        <a:solidFill>
                          <a:srgbClr val="002060"/>
                        </a:solidFill>
                        <a:latin typeface="Ubuntu"/>
                      </a:endParaRPr>
                    </a:p>
                  </a:txBody>
                  <a:tcPr/>
                </a:tc>
                <a:tc>
                  <a:txBody>
                    <a:bodyPr/>
                    <a:lstStyle/>
                    <a:p>
                      <a:pPr algn="ctr"/>
                      <a:endParaRPr lang="fr-FR" b="1" dirty="0" smtClean="0">
                        <a:solidFill>
                          <a:srgbClr val="002060"/>
                        </a:solidFill>
                        <a:latin typeface="Ubuntu"/>
                      </a:endParaRPr>
                    </a:p>
                    <a:p>
                      <a:pPr algn="ctr"/>
                      <a:r>
                        <a:rPr lang="fr-FR" b="1" dirty="0" smtClean="0">
                          <a:solidFill>
                            <a:srgbClr val="002060"/>
                          </a:solidFill>
                          <a:latin typeface="Ubuntu"/>
                        </a:rPr>
                        <a:t>32</a:t>
                      </a:r>
                      <a:endParaRPr lang="fr-FR" b="1" dirty="0">
                        <a:solidFill>
                          <a:srgbClr val="002060"/>
                        </a:solidFill>
                        <a:latin typeface="Ubuntu"/>
                      </a:endParaRPr>
                    </a:p>
                  </a:txBody>
                  <a:tcPr/>
                </a:tc>
                <a:tc>
                  <a:txBody>
                    <a:bodyPr/>
                    <a:lstStyle/>
                    <a:p>
                      <a:pPr algn="ctr"/>
                      <a:endParaRPr lang="fr-FR" b="1" dirty="0" smtClean="0">
                        <a:solidFill>
                          <a:srgbClr val="002060"/>
                        </a:solidFill>
                        <a:latin typeface="Ubuntu"/>
                      </a:endParaRPr>
                    </a:p>
                    <a:p>
                      <a:pPr algn="ctr"/>
                      <a:r>
                        <a:rPr lang="fr-FR" b="1" dirty="0" smtClean="0">
                          <a:solidFill>
                            <a:srgbClr val="002060"/>
                          </a:solidFill>
                          <a:latin typeface="Ubuntu"/>
                        </a:rPr>
                        <a:t>40</a:t>
                      </a:r>
                      <a:endParaRPr lang="fr-FR" b="1" dirty="0">
                        <a:solidFill>
                          <a:srgbClr val="002060"/>
                        </a:solidFill>
                        <a:latin typeface="Ubuntu"/>
                      </a:endParaRPr>
                    </a:p>
                  </a:txBody>
                  <a:tcPr/>
                </a:tc>
                <a:tc>
                  <a:txBody>
                    <a:bodyPr/>
                    <a:lstStyle/>
                    <a:p>
                      <a:pPr algn="ctr"/>
                      <a:endParaRPr lang="fr-FR" b="1" dirty="0" smtClean="0">
                        <a:solidFill>
                          <a:srgbClr val="002060"/>
                        </a:solidFill>
                        <a:latin typeface="Ubuntu"/>
                      </a:endParaRPr>
                    </a:p>
                    <a:p>
                      <a:pPr algn="ctr"/>
                      <a:r>
                        <a:rPr lang="fr-FR" b="1" dirty="0" smtClean="0">
                          <a:solidFill>
                            <a:srgbClr val="002060"/>
                          </a:solidFill>
                          <a:latin typeface="Ubuntu"/>
                        </a:rPr>
                        <a:t>20</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r-FR" b="1" dirty="0" smtClean="0">
                        <a:solidFill>
                          <a:srgbClr val="002060"/>
                        </a:solidFill>
                        <a:latin typeface="Ubuntu"/>
                      </a:endParaRPr>
                    </a:p>
                    <a:p>
                      <a:pPr marL="0" marR="0" indent="0" algn="ctr" defTabSz="914400" rtl="0" eaLnBrk="1" fontAlgn="auto" latinLnBrk="0" hangingPunct="1">
                        <a:lnSpc>
                          <a:spcPct val="100000"/>
                        </a:lnSpc>
                        <a:spcBef>
                          <a:spcPts val="0"/>
                        </a:spcBef>
                        <a:spcAft>
                          <a:spcPts val="0"/>
                        </a:spcAft>
                        <a:buClrTx/>
                        <a:buSzTx/>
                        <a:buFontTx/>
                        <a:buNone/>
                        <a:tabLst/>
                        <a:defRPr/>
                      </a:pPr>
                      <a:r>
                        <a:rPr lang="fr-FR" b="1" dirty="0" smtClean="0">
                          <a:solidFill>
                            <a:srgbClr val="002060"/>
                          </a:solidFill>
                          <a:latin typeface="Ubuntu"/>
                        </a:rPr>
                        <a:t>22</a:t>
                      </a:r>
                    </a:p>
                    <a:p>
                      <a:pPr algn="ctr"/>
                      <a:endParaRPr lang="fr-FR" b="1" dirty="0">
                        <a:solidFill>
                          <a:srgbClr val="002060"/>
                        </a:solidFill>
                        <a:latin typeface="Ubuntu"/>
                      </a:endParaRPr>
                    </a:p>
                  </a:txBody>
                  <a:tcPr/>
                </a:tc>
                <a:tc>
                  <a:txBody>
                    <a:bodyPr/>
                    <a:lstStyle/>
                    <a:p>
                      <a:pPr algn="ctr"/>
                      <a:endParaRPr lang="fr-FR" b="1" dirty="0" smtClean="0">
                        <a:solidFill>
                          <a:srgbClr val="002060"/>
                        </a:solidFill>
                        <a:latin typeface="Ubuntu"/>
                      </a:endParaRPr>
                    </a:p>
                    <a:p>
                      <a:pPr algn="ctr"/>
                      <a:r>
                        <a:rPr lang="fr-FR" b="1" dirty="0" smtClean="0">
                          <a:solidFill>
                            <a:srgbClr val="002060"/>
                          </a:solidFill>
                          <a:latin typeface="Ubuntu"/>
                        </a:rPr>
                        <a:t>26</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r-FR" b="1" dirty="0" smtClean="0">
                        <a:solidFill>
                          <a:srgbClr val="002060"/>
                        </a:solidFill>
                        <a:latin typeface="Ubuntu"/>
                      </a:endParaRPr>
                    </a:p>
                    <a:p>
                      <a:pPr marL="0" marR="0" indent="0" algn="ctr" defTabSz="914400" rtl="0" eaLnBrk="1" fontAlgn="auto" latinLnBrk="0" hangingPunct="1">
                        <a:lnSpc>
                          <a:spcPct val="100000"/>
                        </a:lnSpc>
                        <a:spcBef>
                          <a:spcPts val="0"/>
                        </a:spcBef>
                        <a:spcAft>
                          <a:spcPts val="0"/>
                        </a:spcAft>
                        <a:buClrTx/>
                        <a:buSzTx/>
                        <a:buFontTx/>
                        <a:buNone/>
                        <a:tabLst/>
                        <a:defRPr/>
                      </a:pPr>
                      <a:r>
                        <a:rPr lang="fr-FR" b="1" dirty="0" smtClean="0">
                          <a:solidFill>
                            <a:srgbClr val="002060"/>
                          </a:solidFill>
                          <a:latin typeface="Ubuntu"/>
                        </a:rPr>
                        <a:t>28</a:t>
                      </a:r>
                    </a:p>
                    <a:p>
                      <a:pPr algn="ctr"/>
                      <a:endParaRPr lang="fr-FR" b="1" dirty="0">
                        <a:solidFill>
                          <a:srgbClr val="002060"/>
                        </a:solidFill>
                        <a:latin typeface="Ubuntu"/>
                      </a:endParaRPr>
                    </a:p>
                  </a:txBody>
                  <a:tcPr/>
                </a:tc>
                <a:tc>
                  <a:txBody>
                    <a:bodyPr/>
                    <a:lstStyle/>
                    <a:p>
                      <a:pPr algn="ctr"/>
                      <a:endParaRPr lang="fr-FR" b="1" dirty="0" smtClean="0">
                        <a:solidFill>
                          <a:srgbClr val="002060"/>
                        </a:solidFill>
                        <a:latin typeface="Ubuntu"/>
                      </a:endParaRPr>
                    </a:p>
                    <a:p>
                      <a:pPr algn="ctr"/>
                      <a:r>
                        <a:rPr lang="fr-FR" b="1" dirty="0" smtClean="0">
                          <a:solidFill>
                            <a:srgbClr val="002060"/>
                          </a:solidFill>
                          <a:latin typeface="Ubuntu"/>
                        </a:rPr>
                        <a:t>14</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r-FR" b="1" dirty="0" smtClean="0">
                        <a:solidFill>
                          <a:srgbClr val="002060"/>
                        </a:solidFill>
                        <a:latin typeface="Ubuntu"/>
                      </a:endParaRPr>
                    </a:p>
                    <a:p>
                      <a:pPr marL="0" marR="0" indent="0" algn="ctr" defTabSz="914400" rtl="0" eaLnBrk="1" fontAlgn="auto" latinLnBrk="0" hangingPunct="1">
                        <a:lnSpc>
                          <a:spcPct val="100000"/>
                        </a:lnSpc>
                        <a:spcBef>
                          <a:spcPts val="0"/>
                        </a:spcBef>
                        <a:spcAft>
                          <a:spcPts val="0"/>
                        </a:spcAft>
                        <a:buClrTx/>
                        <a:buSzTx/>
                        <a:buFontTx/>
                        <a:buNone/>
                        <a:tabLst/>
                        <a:defRPr/>
                      </a:pPr>
                      <a:r>
                        <a:rPr lang="fr-FR" b="1" dirty="0" smtClean="0">
                          <a:solidFill>
                            <a:srgbClr val="002060"/>
                          </a:solidFill>
                          <a:latin typeface="Ubuntu"/>
                        </a:rPr>
                        <a:t>18</a:t>
                      </a:r>
                    </a:p>
                    <a:p>
                      <a:pPr algn="ctr"/>
                      <a:endParaRPr lang="fr-FR" b="1" dirty="0">
                        <a:solidFill>
                          <a:srgbClr val="002060"/>
                        </a:solidFill>
                        <a:latin typeface="Ubuntu"/>
                      </a:endParaRPr>
                    </a:p>
                  </a:txBody>
                  <a:tcPr/>
                </a:tc>
                <a:tc>
                  <a:txBody>
                    <a:bodyPr/>
                    <a:lstStyle/>
                    <a:p>
                      <a:pPr algn="ctr"/>
                      <a:endParaRPr lang="fr-FR" b="1" dirty="0" smtClean="0">
                        <a:solidFill>
                          <a:srgbClr val="002060"/>
                        </a:solidFill>
                        <a:latin typeface="Ubuntu"/>
                      </a:endParaRPr>
                    </a:p>
                    <a:p>
                      <a:pPr algn="ctr"/>
                      <a:r>
                        <a:rPr lang="fr-FR" b="1" dirty="0" smtClean="0">
                          <a:solidFill>
                            <a:srgbClr val="002060"/>
                          </a:solidFill>
                          <a:latin typeface="Ubuntu"/>
                        </a:rPr>
                        <a:t>22</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r-FR" b="1" dirty="0" smtClean="0">
                        <a:solidFill>
                          <a:srgbClr val="002060"/>
                        </a:solidFill>
                        <a:latin typeface="Ubuntu"/>
                      </a:endParaRPr>
                    </a:p>
                    <a:p>
                      <a:pPr marL="0" marR="0" indent="0" algn="ctr" defTabSz="914400" rtl="0" eaLnBrk="1" fontAlgn="auto" latinLnBrk="0" hangingPunct="1">
                        <a:lnSpc>
                          <a:spcPct val="100000"/>
                        </a:lnSpc>
                        <a:spcBef>
                          <a:spcPts val="0"/>
                        </a:spcBef>
                        <a:spcAft>
                          <a:spcPts val="0"/>
                        </a:spcAft>
                        <a:buClrTx/>
                        <a:buSzTx/>
                        <a:buFontTx/>
                        <a:buNone/>
                        <a:tabLst/>
                        <a:defRPr/>
                      </a:pPr>
                      <a:r>
                        <a:rPr lang="fr-FR" b="1" dirty="0" smtClean="0">
                          <a:solidFill>
                            <a:srgbClr val="002060"/>
                          </a:solidFill>
                          <a:latin typeface="Ubuntu"/>
                        </a:rPr>
                        <a:t>26</a:t>
                      </a:r>
                    </a:p>
                    <a:p>
                      <a:pPr algn="ctr"/>
                      <a:endParaRPr lang="fr-FR" b="1" dirty="0">
                        <a:solidFill>
                          <a:srgbClr val="002060"/>
                        </a:solidFill>
                        <a:latin typeface="Ubuntu"/>
                      </a:endParaRPr>
                    </a:p>
                  </a:txBody>
                  <a:tcPr/>
                </a:tc>
              </a:tr>
              <a:tr h="370840">
                <a:tc>
                  <a:txBody>
                    <a:bodyPr/>
                    <a:lstStyle/>
                    <a:p>
                      <a:r>
                        <a:rPr lang="fr-FR" sz="1400" b="1" dirty="0" smtClean="0">
                          <a:solidFill>
                            <a:srgbClr val="002060"/>
                          </a:solidFill>
                          <a:latin typeface="Ubuntu"/>
                        </a:rPr>
                        <a:t>Cuba</a:t>
                      </a:r>
                      <a:endParaRPr lang="fr-FR" sz="1400" b="1" dirty="0">
                        <a:solidFill>
                          <a:srgbClr val="002060"/>
                        </a:solidFill>
                        <a:latin typeface="Ubuntu"/>
                      </a:endParaRPr>
                    </a:p>
                  </a:txBody>
                  <a:tcPr/>
                </a:tc>
                <a:tc>
                  <a:txBody>
                    <a:bodyPr/>
                    <a:lstStyle/>
                    <a:p>
                      <a:pPr algn="ctr"/>
                      <a:endParaRPr lang="fr-FR" sz="800" b="1" dirty="0" smtClean="0">
                        <a:solidFill>
                          <a:srgbClr val="002060"/>
                        </a:solidFill>
                        <a:latin typeface="Ubuntu"/>
                      </a:endParaRPr>
                    </a:p>
                    <a:p>
                      <a:pPr algn="ctr"/>
                      <a:r>
                        <a:rPr lang="fr-FR" b="1" dirty="0" smtClean="0">
                          <a:solidFill>
                            <a:srgbClr val="002060"/>
                          </a:solidFill>
                          <a:latin typeface="Ubuntu"/>
                        </a:rPr>
                        <a:t>28</a:t>
                      </a:r>
                      <a:endParaRPr lang="fr-FR" b="1" dirty="0">
                        <a:solidFill>
                          <a:srgbClr val="002060"/>
                        </a:solidFill>
                        <a:latin typeface="Ubuntu"/>
                      </a:endParaRPr>
                    </a:p>
                  </a:txBody>
                  <a:tcPr/>
                </a:tc>
                <a:tc>
                  <a:txBody>
                    <a:bodyPr/>
                    <a:lstStyle/>
                    <a:p>
                      <a:pPr algn="ctr"/>
                      <a:endParaRPr lang="fr-FR" sz="800" b="1" dirty="0" smtClean="0">
                        <a:solidFill>
                          <a:srgbClr val="002060"/>
                        </a:solidFill>
                        <a:latin typeface="Ubuntu"/>
                      </a:endParaRPr>
                    </a:p>
                    <a:p>
                      <a:pPr algn="ctr"/>
                      <a:r>
                        <a:rPr lang="fr-FR" b="1" dirty="0" smtClean="0">
                          <a:solidFill>
                            <a:srgbClr val="002060"/>
                          </a:solidFill>
                          <a:latin typeface="Ubuntu"/>
                        </a:rPr>
                        <a:t>38</a:t>
                      </a:r>
                      <a:endParaRPr lang="fr-FR" b="1" dirty="0">
                        <a:solidFill>
                          <a:srgbClr val="002060"/>
                        </a:solidFill>
                        <a:latin typeface="Ubuntu"/>
                      </a:endParaRPr>
                    </a:p>
                  </a:txBody>
                  <a:tcPr/>
                </a:tc>
                <a:tc>
                  <a:txBody>
                    <a:bodyPr/>
                    <a:lstStyle/>
                    <a:p>
                      <a:pPr algn="ctr"/>
                      <a:endParaRPr lang="fr-FR" sz="800" b="1" dirty="0" smtClean="0">
                        <a:solidFill>
                          <a:srgbClr val="002060"/>
                        </a:solidFill>
                        <a:latin typeface="Ubuntu"/>
                      </a:endParaRPr>
                    </a:p>
                    <a:p>
                      <a:pPr algn="ctr"/>
                      <a:r>
                        <a:rPr lang="fr-FR" b="1" dirty="0" smtClean="0">
                          <a:solidFill>
                            <a:srgbClr val="002060"/>
                          </a:solidFill>
                          <a:latin typeface="Ubuntu"/>
                        </a:rPr>
                        <a:t>14</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r-FR" sz="800" b="1" dirty="0" smtClean="0">
                        <a:solidFill>
                          <a:srgbClr val="002060"/>
                        </a:solidFill>
                        <a:latin typeface="Ubuntu"/>
                      </a:endParaRPr>
                    </a:p>
                    <a:p>
                      <a:pPr marL="0" marR="0" indent="0" algn="ctr" defTabSz="914400" rtl="0" eaLnBrk="1" fontAlgn="auto" latinLnBrk="0" hangingPunct="1">
                        <a:lnSpc>
                          <a:spcPct val="100000"/>
                        </a:lnSpc>
                        <a:spcBef>
                          <a:spcPts val="0"/>
                        </a:spcBef>
                        <a:spcAft>
                          <a:spcPts val="0"/>
                        </a:spcAft>
                        <a:buClrTx/>
                        <a:buSzTx/>
                        <a:buFontTx/>
                        <a:buNone/>
                        <a:tabLst/>
                        <a:defRPr/>
                      </a:pPr>
                      <a:r>
                        <a:rPr lang="fr-FR" b="1" dirty="0" smtClean="0">
                          <a:solidFill>
                            <a:srgbClr val="002060"/>
                          </a:solidFill>
                          <a:latin typeface="Ubuntu"/>
                        </a:rPr>
                        <a:t>18</a:t>
                      </a:r>
                    </a:p>
                  </a:txBody>
                  <a:tcPr/>
                </a:tc>
                <a:tc>
                  <a:txBody>
                    <a:bodyPr/>
                    <a:lstStyle/>
                    <a:p>
                      <a:pPr algn="ctr"/>
                      <a:endParaRPr lang="fr-FR" sz="800" b="1" dirty="0" smtClean="0">
                        <a:solidFill>
                          <a:srgbClr val="002060"/>
                        </a:solidFill>
                        <a:latin typeface="Ubuntu"/>
                      </a:endParaRPr>
                    </a:p>
                    <a:p>
                      <a:pPr algn="ctr"/>
                      <a:r>
                        <a:rPr lang="fr-FR" b="1" dirty="0" smtClean="0">
                          <a:solidFill>
                            <a:srgbClr val="002060"/>
                          </a:solidFill>
                          <a:latin typeface="Ubuntu"/>
                        </a:rPr>
                        <a:t>20</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r-FR" sz="800" b="1" dirty="0" smtClean="0">
                        <a:solidFill>
                          <a:srgbClr val="002060"/>
                        </a:solidFill>
                        <a:latin typeface="Ubuntu"/>
                      </a:endParaRPr>
                    </a:p>
                    <a:p>
                      <a:pPr marL="0" marR="0" indent="0" algn="ctr" defTabSz="914400" rtl="0" eaLnBrk="1" fontAlgn="auto" latinLnBrk="0" hangingPunct="1">
                        <a:lnSpc>
                          <a:spcPct val="100000"/>
                        </a:lnSpc>
                        <a:spcBef>
                          <a:spcPts val="0"/>
                        </a:spcBef>
                        <a:spcAft>
                          <a:spcPts val="0"/>
                        </a:spcAft>
                        <a:buClrTx/>
                        <a:buSzTx/>
                        <a:buFontTx/>
                        <a:buNone/>
                        <a:tabLst/>
                        <a:defRPr/>
                      </a:pPr>
                      <a:r>
                        <a:rPr lang="fr-FR" b="1" dirty="0" smtClean="0">
                          <a:solidFill>
                            <a:srgbClr val="002060"/>
                          </a:solidFill>
                          <a:latin typeface="Ubuntu"/>
                        </a:rPr>
                        <a:t>24</a:t>
                      </a:r>
                    </a:p>
                  </a:txBody>
                  <a:tcPr/>
                </a:tc>
                <a:tc rowSpan="2">
                  <a:txBody>
                    <a:bodyPr/>
                    <a:lstStyle/>
                    <a:p>
                      <a:pPr algn="ctr"/>
                      <a:endParaRPr lang="fr-FR" b="1" dirty="0" smtClean="0">
                        <a:solidFill>
                          <a:srgbClr val="002060"/>
                        </a:solidFill>
                        <a:latin typeface="Ubuntu"/>
                      </a:endParaRPr>
                    </a:p>
                    <a:p>
                      <a:pPr algn="ctr"/>
                      <a:r>
                        <a:rPr lang="fr-FR" b="1" dirty="0" smtClean="0">
                          <a:solidFill>
                            <a:srgbClr val="002060"/>
                          </a:solidFill>
                          <a:latin typeface="Ubuntu"/>
                        </a:rPr>
                        <a:t>12</a:t>
                      </a:r>
                    </a:p>
                  </a:txBody>
                  <a:tcPr/>
                </a:tc>
                <a:tc row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r-FR" b="1" dirty="0" smtClean="0">
                        <a:solidFill>
                          <a:srgbClr val="002060"/>
                        </a:solidFill>
                        <a:latin typeface="Ubuntu"/>
                      </a:endParaRPr>
                    </a:p>
                    <a:p>
                      <a:pPr marL="0" marR="0" indent="0" algn="ctr" defTabSz="914400" rtl="0" eaLnBrk="1" fontAlgn="auto" latinLnBrk="0" hangingPunct="1">
                        <a:lnSpc>
                          <a:spcPct val="100000"/>
                        </a:lnSpc>
                        <a:spcBef>
                          <a:spcPts val="0"/>
                        </a:spcBef>
                        <a:spcAft>
                          <a:spcPts val="0"/>
                        </a:spcAft>
                        <a:buClrTx/>
                        <a:buSzTx/>
                        <a:buFontTx/>
                        <a:buNone/>
                        <a:tabLst/>
                        <a:defRPr/>
                      </a:pPr>
                      <a:r>
                        <a:rPr lang="fr-FR" b="1" dirty="0" smtClean="0">
                          <a:solidFill>
                            <a:srgbClr val="002060"/>
                          </a:solidFill>
                          <a:latin typeface="Ubuntu"/>
                        </a:rPr>
                        <a:t>16</a:t>
                      </a:r>
                    </a:p>
                    <a:p>
                      <a:pPr algn="ctr"/>
                      <a:endParaRPr lang="fr-FR" b="1" dirty="0">
                        <a:solidFill>
                          <a:srgbClr val="002060"/>
                        </a:solidFill>
                        <a:latin typeface="Ubuntu"/>
                      </a:endParaRPr>
                    </a:p>
                  </a:txBody>
                  <a:tcPr/>
                </a:tc>
                <a:tc>
                  <a:txBody>
                    <a:bodyPr/>
                    <a:lstStyle/>
                    <a:p>
                      <a:pPr algn="ctr"/>
                      <a:endParaRPr lang="fr-FR" sz="800" b="1" dirty="0" smtClean="0">
                        <a:solidFill>
                          <a:srgbClr val="002060"/>
                        </a:solidFill>
                        <a:latin typeface="Ubuntu"/>
                      </a:endParaRPr>
                    </a:p>
                    <a:p>
                      <a:pPr algn="ctr"/>
                      <a:r>
                        <a:rPr lang="fr-FR" b="1" dirty="0" smtClean="0">
                          <a:solidFill>
                            <a:srgbClr val="002060"/>
                          </a:solidFill>
                          <a:latin typeface="Ubuntu"/>
                        </a:rPr>
                        <a:t>18</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r-FR" sz="800" b="1" dirty="0" smtClean="0">
                        <a:solidFill>
                          <a:srgbClr val="002060"/>
                        </a:solidFill>
                        <a:latin typeface="Ubuntu"/>
                      </a:endParaRPr>
                    </a:p>
                    <a:p>
                      <a:pPr marL="0" marR="0" indent="0" algn="ctr" defTabSz="914400" rtl="0" eaLnBrk="1" fontAlgn="auto" latinLnBrk="0" hangingPunct="1">
                        <a:lnSpc>
                          <a:spcPct val="100000"/>
                        </a:lnSpc>
                        <a:spcBef>
                          <a:spcPts val="0"/>
                        </a:spcBef>
                        <a:spcAft>
                          <a:spcPts val="0"/>
                        </a:spcAft>
                        <a:buClrTx/>
                        <a:buSzTx/>
                        <a:buFontTx/>
                        <a:buNone/>
                        <a:tabLst/>
                        <a:defRPr/>
                      </a:pPr>
                      <a:r>
                        <a:rPr lang="fr-FR" b="1" dirty="0" smtClean="0">
                          <a:solidFill>
                            <a:srgbClr val="002060"/>
                          </a:solidFill>
                          <a:latin typeface="Ubuntu"/>
                        </a:rPr>
                        <a:t>22</a:t>
                      </a:r>
                    </a:p>
                  </a:txBody>
                  <a:tcPr/>
                </a:tc>
              </a:tr>
              <a:tr h="370840">
                <a:tc>
                  <a:txBody>
                    <a:bodyPr/>
                    <a:lstStyle/>
                    <a:p>
                      <a:r>
                        <a:rPr lang="fr-FR" sz="1400" b="1" dirty="0" smtClean="0">
                          <a:solidFill>
                            <a:srgbClr val="002060"/>
                          </a:solidFill>
                          <a:latin typeface="Ubuntu"/>
                        </a:rPr>
                        <a:t>Saint-Martin</a:t>
                      </a:r>
                      <a:endParaRPr lang="fr-FR" sz="1400" b="1" dirty="0">
                        <a:solidFill>
                          <a:srgbClr val="002060"/>
                        </a:solidFill>
                        <a:latin typeface="Ubuntu"/>
                      </a:endParaRPr>
                    </a:p>
                  </a:txBody>
                  <a:tcPr/>
                </a:tc>
                <a:tc>
                  <a:txBody>
                    <a:bodyPr/>
                    <a:lstStyle/>
                    <a:p>
                      <a:pPr algn="ctr"/>
                      <a:r>
                        <a:rPr lang="fr-FR" b="1" dirty="0" smtClean="0">
                          <a:solidFill>
                            <a:srgbClr val="002060"/>
                          </a:solidFill>
                          <a:latin typeface="Ubuntu"/>
                        </a:rPr>
                        <a:t>34</a:t>
                      </a:r>
                      <a:endParaRPr lang="fr-FR" b="1" dirty="0">
                        <a:solidFill>
                          <a:srgbClr val="002060"/>
                        </a:solidFill>
                        <a:latin typeface="Ubuntu"/>
                      </a:endParaRPr>
                    </a:p>
                  </a:txBody>
                  <a:tcPr/>
                </a:tc>
                <a:tc>
                  <a:txBody>
                    <a:bodyPr/>
                    <a:lstStyle/>
                    <a:p>
                      <a:pPr algn="ctr"/>
                      <a:r>
                        <a:rPr lang="fr-FR" b="1" dirty="0" smtClean="0">
                          <a:solidFill>
                            <a:srgbClr val="002060"/>
                          </a:solidFill>
                          <a:latin typeface="Ubuntu"/>
                        </a:rPr>
                        <a:t>42</a:t>
                      </a:r>
                      <a:endParaRPr lang="fr-FR" b="1" dirty="0">
                        <a:solidFill>
                          <a:srgbClr val="002060"/>
                        </a:solidFill>
                        <a:latin typeface="Ubuntu"/>
                      </a:endParaRPr>
                    </a:p>
                  </a:txBody>
                  <a:tcPr/>
                </a:tc>
                <a:tc gridSpan="2">
                  <a:txBody>
                    <a:bodyPr/>
                    <a:lstStyle/>
                    <a:p>
                      <a:pPr algn="ctr"/>
                      <a:r>
                        <a:rPr lang="fr-FR" b="1" dirty="0" smtClean="0">
                          <a:solidFill>
                            <a:srgbClr val="002060"/>
                          </a:solidFill>
                          <a:latin typeface="Ubuntu"/>
                        </a:rPr>
                        <a:t>X</a:t>
                      </a:r>
                      <a:endParaRPr lang="fr-FR" b="1" dirty="0">
                        <a:solidFill>
                          <a:srgbClr val="002060"/>
                        </a:solidFill>
                        <a:latin typeface="Ubuntu"/>
                      </a:endParaRPr>
                    </a:p>
                  </a:txBody>
                  <a:tcPr/>
                </a:tc>
                <a:tc hMerge="1">
                  <a:txBody>
                    <a:bodyPr/>
                    <a:lstStyle/>
                    <a:p>
                      <a:pPr algn="ctr"/>
                      <a:endParaRPr lang="fr-FR" dirty="0"/>
                    </a:p>
                  </a:txBody>
                  <a:tcPr/>
                </a:tc>
                <a:tc gridSpan="2">
                  <a:txBody>
                    <a:bodyPr/>
                    <a:lstStyle/>
                    <a:p>
                      <a:pPr algn="ctr"/>
                      <a:r>
                        <a:rPr lang="fr-FR" b="1" dirty="0" smtClean="0">
                          <a:solidFill>
                            <a:srgbClr val="002060"/>
                          </a:solidFill>
                          <a:latin typeface="Ubuntu"/>
                        </a:rPr>
                        <a:t>X</a:t>
                      </a:r>
                      <a:endParaRPr lang="fr-FR" b="1" dirty="0">
                        <a:solidFill>
                          <a:srgbClr val="002060"/>
                        </a:solidFill>
                        <a:latin typeface="Ubuntu"/>
                      </a:endParaRPr>
                    </a:p>
                  </a:txBody>
                  <a:tcPr/>
                </a:tc>
                <a:tc hMerge="1">
                  <a:txBody>
                    <a:bodyPr/>
                    <a:lstStyle/>
                    <a:p>
                      <a:pPr algn="ctr"/>
                      <a:endParaRPr lang="fr-FR" dirty="0"/>
                    </a:p>
                  </a:txBody>
                  <a:tcPr/>
                </a:tc>
                <a:tc vMerge="1">
                  <a:txBody>
                    <a:bodyPr/>
                    <a:lstStyle/>
                    <a:p>
                      <a:pPr algn="ctr"/>
                      <a:endParaRPr lang="fr-FR" b="1" dirty="0">
                        <a:solidFill>
                          <a:schemeClr val="accent6">
                            <a:lumMod val="50000"/>
                          </a:schemeClr>
                        </a:solidFill>
                        <a:latin typeface="Ubuntu"/>
                      </a:endParaRPr>
                    </a:p>
                  </a:txBody>
                  <a:tcPr/>
                </a:tc>
                <a:tc vMerge="1">
                  <a:txBody>
                    <a:bodyPr/>
                    <a:lstStyle/>
                    <a:p>
                      <a:endParaRPr lang="fr-FR"/>
                    </a:p>
                  </a:txBody>
                  <a:tcPr/>
                </a:tc>
                <a:tc>
                  <a:txBody>
                    <a:bodyPr/>
                    <a:lstStyle/>
                    <a:p>
                      <a:pPr algn="ctr"/>
                      <a:r>
                        <a:rPr lang="fr-FR" b="1" dirty="0" smtClean="0">
                          <a:solidFill>
                            <a:srgbClr val="002060"/>
                          </a:solidFill>
                          <a:latin typeface="Ubuntu"/>
                        </a:rPr>
                        <a:t>20</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b="1" dirty="0" smtClean="0">
                          <a:solidFill>
                            <a:srgbClr val="002060"/>
                          </a:solidFill>
                          <a:latin typeface="Ubuntu"/>
                        </a:rPr>
                        <a:t>24</a:t>
                      </a:r>
                    </a:p>
                  </a:txBody>
                  <a:tcPr/>
                </a:tc>
              </a:tr>
            </a:tbl>
          </a:graphicData>
        </a:graphic>
      </p:graphicFrame>
      <p:pic>
        <p:nvPicPr>
          <p:cNvPr id="4" name="Picture 2"/>
          <p:cNvPicPr>
            <a:picLocks noChangeAspect="1" noChangeArrowheads="1"/>
          </p:cNvPicPr>
          <p:nvPr/>
        </p:nvPicPr>
        <p:blipFill>
          <a:blip r:embed="rId3" cstate="email"/>
          <a:srcRect/>
          <a:stretch>
            <a:fillRect/>
          </a:stretch>
        </p:blipFill>
        <p:spPr bwMode="auto">
          <a:xfrm>
            <a:off x="7337810" y="1466935"/>
            <a:ext cx="608782" cy="624624"/>
          </a:xfrm>
          <a:prstGeom prst="rect">
            <a:avLst/>
          </a:prstGeom>
          <a:noFill/>
          <a:ln w="9525">
            <a:noFill/>
            <a:miter lim="800000"/>
            <a:headEnd/>
            <a:tailEnd/>
          </a:ln>
        </p:spPr>
      </p:pic>
      <p:pic>
        <p:nvPicPr>
          <p:cNvPr id="5" name="Picture 2"/>
          <p:cNvPicPr>
            <a:picLocks noChangeAspect="1" noChangeArrowheads="1"/>
          </p:cNvPicPr>
          <p:nvPr/>
        </p:nvPicPr>
        <p:blipFill>
          <a:blip r:embed="rId4" cstate="email"/>
          <a:srcRect/>
          <a:stretch>
            <a:fillRect/>
          </a:stretch>
        </p:blipFill>
        <p:spPr bwMode="auto">
          <a:xfrm>
            <a:off x="4198884" y="1429405"/>
            <a:ext cx="643758" cy="637968"/>
          </a:xfrm>
          <a:prstGeom prst="rect">
            <a:avLst/>
          </a:prstGeom>
          <a:noFill/>
          <a:ln w="9525">
            <a:noFill/>
            <a:miter lim="800000"/>
            <a:headEnd/>
            <a:tailEnd/>
          </a:ln>
        </p:spPr>
      </p:pic>
      <p:pic>
        <p:nvPicPr>
          <p:cNvPr id="7" name="Picture 4"/>
          <p:cNvPicPr>
            <a:picLocks noChangeAspect="1" noChangeArrowheads="1"/>
          </p:cNvPicPr>
          <p:nvPr/>
        </p:nvPicPr>
        <p:blipFill>
          <a:blip r:embed="rId5" cstate="email"/>
          <a:srcRect/>
          <a:stretch>
            <a:fillRect/>
          </a:stretch>
        </p:blipFill>
        <p:spPr bwMode="auto">
          <a:xfrm>
            <a:off x="1837547" y="1420576"/>
            <a:ext cx="640269" cy="640269"/>
          </a:xfrm>
          <a:prstGeom prst="rect">
            <a:avLst/>
          </a:prstGeom>
          <a:noFill/>
          <a:ln w="9525">
            <a:noFill/>
            <a:miter lim="800000"/>
            <a:headEnd/>
            <a:tailEnd/>
          </a:ln>
        </p:spPr>
      </p:pic>
      <p:pic>
        <p:nvPicPr>
          <p:cNvPr id="9" name="Picture 2"/>
          <p:cNvPicPr>
            <a:picLocks noChangeAspect="1" noChangeArrowheads="1"/>
          </p:cNvPicPr>
          <p:nvPr/>
        </p:nvPicPr>
        <p:blipFill>
          <a:blip r:embed="rId6" cstate="print"/>
          <a:srcRect/>
          <a:stretch>
            <a:fillRect/>
          </a:stretch>
        </p:blipFill>
        <p:spPr bwMode="auto">
          <a:xfrm>
            <a:off x="268015" y="209376"/>
            <a:ext cx="2932386" cy="917351"/>
          </a:xfrm>
          <a:prstGeom prst="rect">
            <a:avLst/>
          </a:prstGeom>
          <a:noFill/>
          <a:ln w="9525">
            <a:noFill/>
            <a:miter lim="800000"/>
            <a:headEnd/>
            <a:tailEnd/>
          </a:ln>
          <a:effectLst/>
        </p:spPr>
      </p:pic>
    </p:spTree>
    <p:extLst>
      <p:ext uri="{BB962C8B-B14F-4D97-AF65-F5344CB8AC3E}">
        <p14:creationId xmlns:p14="http://schemas.microsoft.com/office/powerpoint/2010/main" xmlns="" val="3581670305"/>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sp>
        <p:nvSpPr>
          <p:cNvPr id="4" name="ZoneTexte 3"/>
          <p:cNvSpPr txBox="1"/>
          <p:nvPr/>
        </p:nvSpPr>
        <p:spPr>
          <a:xfrm>
            <a:off x="3310759" y="520261"/>
            <a:ext cx="5833242" cy="430887"/>
          </a:xfrm>
          <a:prstGeom prst="rect">
            <a:avLst/>
          </a:prstGeom>
          <a:noFill/>
        </p:spPr>
        <p:txBody>
          <a:bodyPr wrap="square" rtlCol="0">
            <a:spAutoFit/>
          </a:bodyPr>
          <a:lstStyle/>
          <a:p>
            <a:r>
              <a:rPr lang="fr-FR" sz="2200" b="1" dirty="0" smtClean="0">
                <a:solidFill>
                  <a:srgbClr val="0070C0"/>
                </a:solidFill>
                <a:latin typeface="Ubuntu"/>
              </a:rPr>
              <a:t>Barème sur le réseau régional :</a:t>
            </a:r>
            <a:endParaRPr lang="fr-FR" sz="2200" b="1" dirty="0">
              <a:solidFill>
                <a:srgbClr val="0070C0"/>
              </a:solidFill>
              <a:latin typeface="Ubuntu"/>
            </a:endParaRPr>
          </a:p>
        </p:txBody>
      </p:sp>
      <p:graphicFrame>
        <p:nvGraphicFramePr>
          <p:cNvPr id="5" name="Tableau 4"/>
          <p:cNvGraphicFramePr>
            <a:graphicFrameLocks noGrp="1"/>
          </p:cNvGraphicFramePr>
          <p:nvPr/>
        </p:nvGraphicFramePr>
        <p:xfrm>
          <a:off x="425669" y="1170153"/>
          <a:ext cx="8150772" cy="5008880"/>
        </p:xfrm>
        <a:graphic>
          <a:graphicData uri="http://schemas.openxmlformats.org/drawingml/2006/table">
            <a:tbl>
              <a:tblPr firstRow="1" bandRow="1">
                <a:tableStyleId>{5C22544A-7EE6-4342-B048-85BDC9FD1C3A}</a:tableStyleId>
              </a:tblPr>
              <a:tblGrid>
                <a:gridCol w="2720726"/>
                <a:gridCol w="3303741"/>
                <a:gridCol w="1119692"/>
                <a:gridCol w="1006613"/>
              </a:tblGrid>
              <a:tr h="370840">
                <a:tc rowSpan="2">
                  <a:txBody>
                    <a:bodyPr/>
                    <a:lstStyle/>
                    <a:p>
                      <a:pPr algn="ctr"/>
                      <a:endParaRPr lang="fr-FR" sz="1800" dirty="0" smtClean="0">
                        <a:latin typeface="Ubuntu"/>
                      </a:endParaRPr>
                    </a:p>
                    <a:p>
                      <a:pPr algn="ctr"/>
                      <a:r>
                        <a:rPr lang="fr-FR" sz="1800" dirty="0" smtClean="0">
                          <a:latin typeface="Ubuntu"/>
                        </a:rPr>
                        <a:t>Vols depuis</a:t>
                      </a:r>
                      <a:endParaRPr lang="fr-FR" sz="1800" dirty="0">
                        <a:latin typeface="Ubuntu"/>
                      </a:endParaRPr>
                    </a:p>
                  </a:txBody>
                  <a:tcPr>
                    <a:solidFill>
                      <a:schemeClr val="accent2"/>
                    </a:solidFill>
                  </a:tcPr>
                </a:tc>
                <a:tc rowSpan="2">
                  <a:txBody>
                    <a:bodyPr/>
                    <a:lstStyle/>
                    <a:p>
                      <a:pPr algn="ctr"/>
                      <a:endParaRPr lang="fr-FR" sz="1800" dirty="0" smtClean="0">
                        <a:latin typeface="Ubuntu"/>
                      </a:endParaRPr>
                    </a:p>
                    <a:p>
                      <a:pPr algn="ctr"/>
                      <a:r>
                        <a:rPr lang="fr-FR" sz="1800" dirty="0" smtClean="0">
                          <a:latin typeface="Ubuntu"/>
                        </a:rPr>
                        <a:t>Vers</a:t>
                      </a:r>
                      <a:endParaRPr lang="fr-FR" sz="1800" dirty="0">
                        <a:latin typeface="Ubuntu"/>
                      </a:endParaRPr>
                    </a:p>
                  </a:txBody>
                  <a:tcPr>
                    <a:solidFill>
                      <a:schemeClr val="accent2"/>
                    </a:solidFill>
                  </a:tcPr>
                </a:tc>
                <a:tc gridSpan="2">
                  <a:txBody>
                    <a:bodyPr/>
                    <a:lstStyle/>
                    <a:p>
                      <a:pPr algn="ctr"/>
                      <a:r>
                        <a:rPr lang="fr-FR" sz="1600" dirty="0" smtClean="0">
                          <a:latin typeface="Ubuntu"/>
                        </a:rPr>
                        <a:t>Crédits-voyages</a:t>
                      </a:r>
                      <a:endParaRPr lang="fr-FR" sz="1600" dirty="0">
                        <a:latin typeface="Ubuntu"/>
                      </a:endParaRPr>
                    </a:p>
                  </a:txBody>
                  <a:tcPr>
                    <a:solidFill>
                      <a:schemeClr val="accent2"/>
                    </a:solidFill>
                  </a:tcPr>
                </a:tc>
                <a:tc hMerge="1">
                  <a:txBody>
                    <a:bodyPr/>
                    <a:lstStyle/>
                    <a:p>
                      <a:endParaRPr lang="fr-FR" dirty="0"/>
                    </a:p>
                  </a:txBody>
                  <a:tcPr/>
                </a:tc>
              </a:tr>
              <a:tr h="370840">
                <a:tc vMerge="1">
                  <a:txBody>
                    <a:bodyPr/>
                    <a:lstStyle/>
                    <a:p>
                      <a:endParaRPr lang="fr-FR" dirty="0"/>
                    </a:p>
                  </a:txBody>
                  <a:tcPr/>
                </a:tc>
                <a:tc vMerge="1">
                  <a:txBody>
                    <a:bodyPr/>
                    <a:lstStyle/>
                    <a:p>
                      <a:endParaRPr lang="fr-FR" dirty="0"/>
                    </a:p>
                  </a:txBody>
                  <a:tcPr/>
                </a:tc>
                <a:tc>
                  <a:txBody>
                    <a:bodyPr/>
                    <a:lstStyle/>
                    <a:p>
                      <a:pPr algn="ctr"/>
                      <a:r>
                        <a:rPr lang="fr-FR" sz="1600" dirty="0" smtClean="0">
                          <a:solidFill>
                            <a:srgbClr val="002060"/>
                          </a:solidFill>
                          <a:latin typeface="Ubuntu"/>
                        </a:rPr>
                        <a:t>Aller simple</a:t>
                      </a:r>
                      <a:endParaRPr lang="fr-FR" sz="1600" dirty="0">
                        <a:solidFill>
                          <a:srgbClr val="002060"/>
                        </a:solidFill>
                        <a:latin typeface="Ubuntu"/>
                      </a:endParaRPr>
                    </a:p>
                  </a:txBody>
                  <a:tcPr/>
                </a:tc>
                <a:tc>
                  <a:txBody>
                    <a:bodyPr/>
                    <a:lstStyle/>
                    <a:p>
                      <a:pPr algn="ctr"/>
                      <a:r>
                        <a:rPr lang="fr-FR" sz="1600" dirty="0" smtClean="0">
                          <a:solidFill>
                            <a:srgbClr val="002060"/>
                          </a:solidFill>
                          <a:latin typeface="Ubuntu"/>
                        </a:rPr>
                        <a:t>Aller-retour</a:t>
                      </a:r>
                      <a:endParaRPr lang="fr-FR" sz="1600" dirty="0">
                        <a:solidFill>
                          <a:srgbClr val="002060"/>
                        </a:solidFill>
                        <a:latin typeface="Ubuntu"/>
                      </a:endParaRPr>
                    </a:p>
                  </a:txBody>
                  <a:tcPr/>
                </a:tc>
              </a:tr>
              <a:tr h="270115">
                <a:tc rowSpan="4">
                  <a:txBody>
                    <a:bodyPr/>
                    <a:lstStyle/>
                    <a:p>
                      <a:endParaRPr lang="fr-FR" sz="1600" dirty="0" smtClean="0">
                        <a:solidFill>
                          <a:srgbClr val="002060"/>
                        </a:solidFill>
                        <a:latin typeface="Ubuntu"/>
                      </a:endParaRPr>
                    </a:p>
                    <a:p>
                      <a:endParaRPr lang="fr-FR" sz="1600" dirty="0" smtClean="0">
                        <a:solidFill>
                          <a:srgbClr val="002060"/>
                        </a:solidFill>
                        <a:latin typeface="Ubuntu"/>
                      </a:endParaRPr>
                    </a:p>
                    <a:p>
                      <a:r>
                        <a:rPr lang="fr-FR" sz="1600" b="1" dirty="0" smtClean="0">
                          <a:solidFill>
                            <a:srgbClr val="002060"/>
                          </a:solidFill>
                          <a:latin typeface="Ubuntu"/>
                        </a:rPr>
                        <a:t>Pointe-à-Pitre</a:t>
                      </a:r>
                      <a:endParaRPr lang="fr-FR" sz="1600" b="1" dirty="0">
                        <a:solidFill>
                          <a:srgbClr val="002060"/>
                        </a:solidFill>
                        <a:latin typeface="Ubuntu"/>
                      </a:endParaRPr>
                    </a:p>
                  </a:txBody>
                  <a:tcPr>
                    <a:solidFill>
                      <a:schemeClr val="accent2">
                        <a:lumMod val="20000"/>
                        <a:lumOff val="80000"/>
                      </a:schemeClr>
                    </a:solidFill>
                  </a:tcPr>
                </a:tc>
                <a:tc>
                  <a:txBody>
                    <a:bodyPr/>
                    <a:lstStyle/>
                    <a:p>
                      <a:r>
                        <a:rPr lang="fr-FR" sz="1400" dirty="0" smtClean="0">
                          <a:solidFill>
                            <a:srgbClr val="002060"/>
                          </a:solidFill>
                          <a:latin typeface="Ubuntu"/>
                        </a:rPr>
                        <a:t>Fort-de-France</a:t>
                      </a:r>
                      <a:endParaRPr lang="fr-FR" sz="1400" dirty="0">
                        <a:solidFill>
                          <a:srgbClr val="002060"/>
                        </a:solidFill>
                        <a:latin typeface="Ubuntu"/>
                      </a:endParaRPr>
                    </a:p>
                  </a:txBody>
                  <a:tcPr>
                    <a:solidFill>
                      <a:schemeClr val="accent2">
                        <a:lumMod val="20000"/>
                        <a:lumOff val="80000"/>
                      </a:schemeClr>
                    </a:solidFill>
                  </a:tcPr>
                </a:tc>
                <a:tc rowSpan="3">
                  <a:txBody>
                    <a:bodyPr/>
                    <a:lstStyle/>
                    <a:p>
                      <a:pPr algn="ctr"/>
                      <a:endParaRPr lang="fr-FR" sz="1400" dirty="0" smtClean="0">
                        <a:solidFill>
                          <a:srgbClr val="002060"/>
                        </a:solidFill>
                        <a:latin typeface="Ubuntu"/>
                      </a:endParaRPr>
                    </a:p>
                    <a:p>
                      <a:pPr algn="ctr"/>
                      <a:endParaRPr lang="fr-FR" sz="1400" dirty="0" smtClean="0">
                        <a:solidFill>
                          <a:srgbClr val="002060"/>
                        </a:solidFill>
                        <a:latin typeface="Ubuntu"/>
                      </a:endParaRPr>
                    </a:p>
                    <a:p>
                      <a:pPr algn="ctr"/>
                      <a:r>
                        <a:rPr lang="fr-FR" sz="1400" dirty="0" smtClean="0">
                          <a:solidFill>
                            <a:srgbClr val="002060"/>
                          </a:solidFill>
                          <a:latin typeface="Ubuntu"/>
                        </a:rPr>
                        <a:t>2</a:t>
                      </a:r>
                      <a:endParaRPr lang="fr-FR" sz="1400" dirty="0">
                        <a:solidFill>
                          <a:srgbClr val="002060"/>
                        </a:solidFill>
                        <a:latin typeface="Ubuntu"/>
                      </a:endParaRPr>
                    </a:p>
                  </a:txBody>
                  <a:tcPr>
                    <a:solidFill>
                      <a:schemeClr val="accent2">
                        <a:lumMod val="20000"/>
                        <a:lumOff val="80000"/>
                      </a:schemeClr>
                    </a:solidFill>
                  </a:tcPr>
                </a:tc>
                <a:tc rowSpan="3">
                  <a:txBody>
                    <a:bodyPr/>
                    <a:lstStyle/>
                    <a:p>
                      <a:pPr algn="ctr"/>
                      <a:endParaRPr lang="fr-FR" sz="1400" dirty="0" smtClean="0">
                        <a:solidFill>
                          <a:srgbClr val="002060"/>
                        </a:solidFill>
                        <a:latin typeface="Ubuntu"/>
                      </a:endParaRPr>
                    </a:p>
                    <a:p>
                      <a:pPr algn="ctr"/>
                      <a:endParaRPr lang="fr-FR" sz="1400" dirty="0" smtClean="0">
                        <a:solidFill>
                          <a:srgbClr val="002060"/>
                        </a:solidFill>
                        <a:latin typeface="Ubuntu"/>
                      </a:endParaRPr>
                    </a:p>
                    <a:p>
                      <a:pPr algn="ctr"/>
                      <a:r>
                        <a:rPr lang="fr-FR" sz="1400" dirty="0" smtClean="0">
                          <a:solidFill>
                            <a:srgbClr val="002060"/>
                          </a:solidFill>
                          <a:latin typeface="Ubuntu"/>
                        </a:rPr>
                        <a:t>3</a:t>
                      </a:r>
                      <a:endParaRPr lang="fr-FR" sz="1400" dirty="0">
                        <a:solidFill>
                          <a:srgbClr val="002060"/>
                        </a:solidFill>
                        <a:latin typeface="Ubuntu"/>
                      </a:endParaRPr>
                    </a:p>
                  </a:txBody>
                  <a:tcPr>
                    <a:solidFill>
                      <a:schemeClr val="accent2">
                        <a:lumMod val="20000"/>
                        <a:lumOff val="80000"/>
                      </a:schemeClr>
                    </a:solidFill>
                  </a:tcPr>
                </a:tc>
              </a:tr>
              <a:tr h="370840">
                <a:tc vMerge="1">
                  <a:txBody>
                    <a:bodyPr/>
                    <a:lstStyle/>
                    <a:p>
                      <a:endParaRPr lang="fr-FR" dirty="0"/>
                    </a:p>
                  </a:txBody>
                  <a:tcPr/>
                </a:tc>
                <a:tc>
                  <a:txBody>
                    <a:bodyPr/>
                    <a:lstStyle/>
                    <a:p>
                      <a:r>
                        <a:rPr lang="fr-FR" sz="1400" dirty="0" smtClean="0">
                          <a:solidFill>
                            <a:srgbClr val="002060"/>
                          </a:solidFill>
                          <a:latin typeface="Ubuntu"/>
                        </a:rPr>
                        <a:t>Sainte-Lucie</a:t>
                      </a:r>
                      <a:endParaRPr lang="fr-FR" sz="1400" dirty="0">
                        <a:solidFill>
                          <a:srgbClr val="002060"/>
                        </a:solidFill>
                        <a:latin typeface="Ubuntu"/>
                      </a:endParaRPr>
                    </a:p>
                  </a:txBody>
                  <a:tcPr>
                    <a:solidFill>
                      <a:schemeClr val="accent2">
                        <a:lumMod val="20000"/>
                        <a:lumOff val="80000"/>
                      </a:schemeClr>
                    </a:solidFill>
                  </a:tcPr>
                </a:tc>
                <a:tc vMerge="1">
                  <a:txBody>
                    <a:bodyPr/>
                    <a:lstStyle/>
                    <a:p>
                      <a:pPr algn="ctr"/>
                      <a:endParaRPr lang="fr-FR" sz="1400" dirty="0">
                        <a:solidFill>
                          <a:srgbClr val="002060"/>
                        </a:solidFill>
                        <a:latin typeface="Ubuntu"/>
                      </a:endParaRPr>
                    </a:p>
                  </a:txBody>
                  <a:tcPr/>
                </a:tc>
                <a:tc vMerge="1">
                  <a:txBody>
                    <a:bodyPr/>
                    <a:lstStyle/>
                    <a:p>
                      <a:pPr algn="ctr"/>
                      <a:endParaRPr lang="fr-FR" sz="1400" dirty="0">
                        <a:solidFill>
                          <a:srgbClr val="002060"/>
                        </a:solidFill>
                        <a:latin typeface="Ubuntu"/>
                      </a:endParaRPr>
                    </a:p>
                  </a:txBody>
                  <a:tcPr/>
                </a:tc>
              </a:tr>
              <a:tr h="285180">
                <a:tc vMerge="1">
                  <a:txBody>
                    <a:bodyPr/>
                    <a:lstStyle/>
                    <a:p>
                      <a:endParaRPr lang="fr-FR" dirty="0"/>
                    </a:p>
                  </a:txBody>
                  <a:tcPr/>
                </a:tc>
                <a:tc>
                  <a:txBody>
                    <a:bodyPr/>
                    <a:lstStyle/>
                    <a:p>
                      <a:r>
                        <a:rPr lang="fr-FR" sz="1400" dirty="0" smtClean="0">
                          <a:solidFill>
                            <a:srgbClr val="002060"/>
                          </a:solidFill>
                          <a:latin typeface="Ubuntu"/>
                        </a:rPr>
                        <a:t>Saint-Martin (Grand Case)</a:t>
                      </a:r>
                      <a:endParaRPr lang="fr-FR" sz="1400" dirty="0">
                        <a:solidFill>
                          <a:srgbClr val="002060"/>
                        </a:solidFill>
                        <a:latin typeface="Ubuntu"/>
                      </a:endParaRPr>
                    </a:p>
                  </a:txBody>
                  <a:tcPr>
                    <a:solidFill>
                      <a:schemeClr val="accent2">
                        <a:lumMod val="20000"/>
                        <a:lumOff val="80000"/>
                      </a:schemeClr>
                    </a:solidFill>
                  </a:tcPr>
                </a:tc>
                <a:tc vMerge="1">
                  <a:txBody>
                    <a:bodyPr/>
                    <a:lstStyle/>
                    <a:p>
                      <a:pPr algn="ctr"/>
                      <a:endParaRPr lang="fr-FR" sz="1400" dirty="0">
                        <a:solidFill>
                          <a:srgbClr val="002060"/>
                        </a:solidFill>
                        <a:latin typeface="Ubuntu"/>
                      </a:endParaRPr>
                    </a:p>
                  </a:txBody>
                  <a:tcPr/>
                </a:tc>
                <a:tc vMerge="1">
                  <a:txBody>
                    <a:bodyPr/>
                    <a:lstStyle/>
                    <a:p>
                      <a:pPr algn="ctr"/>
                      <a:endParaRPr lang="fr-FR" sz="1400" dirty="0">
                        <a:solidFill>
                          <a:srgbClr val="002060"/>
                        </a:solidFill>
                        <a:latin typeface="Ubuntu"/>
                      </a:endParaRPr>
                    </a:p>
                  </a:txBody>
                  <a:tcPr/>
                </a:tc>
              </a:tr>
              <a:tr h="292713">
                <a:tc vMerge="1">
                  <a:txBody>
                    <a:bodyPr/>
                    <a:lstStyle/>
                    <a:p>
                      <a:endParaRPr lang="fr-FR" dirty="0"/>
                    </a:p>
                  </a:txBody>
                  <a:tcPr/>
                </a:tc>
                <a:tc>
                  <a:txBody>
                    <a:bodyPr/>
                    <a:lstStyle/>
                    <a:p>
                      <a:r>
                        <a:rPr lang="fr-FR" sz="1400" dirty="0" smtClean="0">
                          <a:solidFill>
                            <a:srgbClr val="002060"/>
                          </a:solidFill>
                          <a:latin typeface="Ubuntu"/>
                        </a:rPr>
                        <a:t>Saint-Domingue</a:t>
                      </a:r>
                      <a:endParaRPr lang="fr-FR" sz="1400" dirty="0">
                        <a:solidFill>
                          <a:srgbClr val="002060"/>
                        </a:solidFill>
                        <a:latin typeface="Ubuntu"/>
                      </a:endParaRPr>
                    </a:p>
                  </a:txBody>
                  <a:tcPr>
                    <a:solidFill>
                      <a:schemeClr val="accent2">
                        <a:lumMod val="20000"/>
                        <a:lumOff val="80000"/>
                      </a:schemeClr>
                    </a:solidFill>
                  </a:tcPr>
                </a:tc>
                <a:tc>
                  <a:txBody>
                    <a:bodyPr/>
                    <a:lstStyle/>
                    <a:p>
                      <a:pPr algn="ctr"/>
                      <a:r>
                        <a:rPr lang="fr-FR" sz="1400" dirty="0" smtClean="0">
                          <a:solidFill>
                            <a:srgbClr val="002060"/>
                          </a:solidFill>
                          <a:latin typeface="Ubuntu"/>
                        </a:rPr>
                        <a:t>4</a:t>
                      </a:r>
                      <a:endParaRPr lang="fr-FR" sz="1400" dirty="0">
                        <a:solidFill>
                          <a:srgbClr val="002060"/>
                        </a:solidFill>
                        <a:latin typeface="Ubuntu"/>
                      </a:endParaRPr>
                    </a:p>
                  </a:txBody>
                  <a:tcPr>
                    <a:solidFill>
                      <a:schemeClr val="accent2">
                        <a:lumMod val="20000"/>
                        <a:lumOff val="80000"/>
                      </a:schemeClr>
                    </a:solidFill>
                  </a:tcPr>
                </a:tc>
                <a:tc>
                  <a:txBody>
                    <a:bodyPr/>
                    <a:lstStyle/>
                    <a:p>
                      <a:pPr algn="ctr"/>
                      <a:r>
                        <a:rPr lang="fr-FR" sz="1400" dirty="0" smtClean="0">
                          <a:solidFill>
                            <a:srgbClr val="002060"/>
                          </a:solidFill>
                          <a:latin typeface="Ubuntu"/>
                        </a:rPr>
                        <a:t>7</a:t>
                      </a:r>
                      <a:endParaRPr lang="fr-FR" sz="1400" dirty="0">
                        <a:solidFill>
                          <a:srgbClr val="002060"/>
                        </a:solidFill>
                        <a:latin typeface="Ubuntu"/>
                      </a:endParaRPr>
                    </a:p>
                  </a:txBody>
                  <a:tcPr>
                    <a:solidFill>
                      <a:schemeClr val="accent2">
                        <a:lumMod val="20000"/>
                        <a:lumOff val="80000"/>
                      </a:schemeClr>
                    </a:solidFill>
                  </a:tcPr>
                </a:tc>
              </a:tr>
              <a:tr h="261882">
                <a:tc rowSpan="4">
                  <a:txBody>
                    <a:bodyPr/>
                    <a:lstStyle/>
                    <a:p>
                      <a:endParaRPr lang="fr-FR" sz="1600" b="1" dirty="0" smtClean="0">
                        <a:solidFill>
                          <a:srgbClr val="002060"/>
                        </a:solidFill>
                        <a:latin typeface="Ubuntu"/>
                      </a:endParaRPr>
                    </a:p>
                    <a:p>
                      <a:endParaRPr lang="fr-FR" sz="1600" b="1" dirty="0" smtClean="0">
                        <a:solidFill>
                          <a:srgbClr val="002060"/>
                        </a:solidFill>
                        <a:latin typeface="Ubuntu"/>
                      </a:endParaRPr>
                    </a:p>
                    <a:p>
                      <a:r>
                        <a:rPr lang="fr-FR" sz="1600" b="1" dirty="0" smtClean="0">
                          <a:solidFill>
                            <a:srgbClr val="002060"/>
                          </a:solidFill>
                          <a:latin typeface="Ubuntu"/>
                        </a:rPr>
                        <a:t>Fort-de-France</a:t>
                      </a:r>
                      <a:endParaRPr lang="fr-FR" sz="1600" b="1" dirty="0">
                        <a:solidFill>
                          <a:srgbClr val="002060"/>
                        </a:solidFill>
                        <a:latin typeface="Ubuntu"/>
                      </a:endParaRPr>
                    </a:p>
                  </a:txBody>
                  <a:tcPr>
                    <a:solidFill>
                      <a:schemeClr val="accent2">
                        <a:lumMod val="40000"/>
                        <a:lumOff val="60000"/>
                      </a:schemeClr>
                    </a:solidFill>
                  </a:tcPr>
                </a:tc>
                <a:tc>
                  <a:txBody>
                    <a:bodyPr/>
                    <a:lstStyle/>
                    <a:p>
                      <a:r>
                        <a:rPr lang="fr-FR" sz="1400" dirty="0" smtClean="0">
                          <a:solidFill>
                            <a:srgbClr val="002060"/>
                          </a:solidFill>
                          <a:latin typeface="Ubuntu"/>
                        </a:rPr>
                        <a:t>Pointe-à-Pitre</a:t>
                      </a:r>
                      <a:endParaRPr lang="fr-FR" sz="1400" dirty="0">
                        <a:solidFill>
                          <a:srgbClr val="002060"/>
                        </a:solidFill>
                        <a:latin typeface="Ubuntu"/>
                      </a:endParaRPr>
                    </a:p>
                  </a:txBody>
                  <a:tcPr>
                    <a:solidFill>
                      <a:schemeClr val="accent2">
                        <a:lumMod val="40000"/>
                        <a:lumOff val="60000"/>
                      </a:schemeClr>
                    </a:solidFill>
                  </a:tcPr>
                </a:tc>
                <a:tc>
                  <a:txBody>
                    <a:bodyPr/>
                    <a:lstStyle/>
                    <a:p>
                      <a:pPr algn="ctr"/>
                      <a:r>
                        <a:rPr lang="fr-FR" sz="1400" dirty="0" smtClean="0">
                          <a:solidFill>
                            <a:srgbClr val="002060"/>
                          </a:solidFill>
                          <a:latin typeface="Ubuntu"/>
                        </a:rPr>
                        <a:t>2</a:t>
                      </a:r>
                      <a:endParaRPr lang="fr-FR" sz="1400" dirty="0">
                        <a:solidFill>
                          <a:srgbClr val="002060"/>
                        </a:solidFill>
                        <a:latin typeface="Ubuntu"/>
                      </a:endParaRPr>
                    </a:p>
                  </a:txBody>
                  <a:tcPr>
                    <a:solidFill>
                      <a:schemeClr val="accent2">
                        <a:lumMod val="40000"/>
                        <a:lumOff val="60000"/>
                      </a:schemeClr>
                    </a:solidFill>
                  </a:tcPr>
                </a:tc>
                <a:tc>
                  <a:txBody>
                    <a:bodyPr/>
                    <a:lstStyle/>
                    <a:p>
                      <a:pPr algn="ctr"/>
                      <a:r>
                        <a:rPr lang="fr-FR" sz="1400" dirty="0" smtClean="0">
                          <a:solidFill>
                            <a:srgbClr val="002060"/>
                          </a:solidFill>
                          <a:latin typeface="Ubuntu"/>
                        </a:rPr>
                        <a:t>3</a:t>
                      </a:r>
                      <a:endParaRPr lang="fr-FR" sz="1400" dirty="0">
                        <a:solidFill>
                          <a:srgbClr val="002060"/>
                        </a:solidFill>
                        <a:latin typeface="Ubuntu"/>
                      </a:endParaRPr>
                    </a:p>
                  </a:txBody>
                  <a:tcPr>
                    <a:solidFill>
                      <a:schemeClr val="accent2">
                        <a:lumMod val="40000"/>
                        <a:lumOff val="60000"/>
                      </a:schemeClr>
                    </a:solidFill>
                  </a:tcPr>
                </a:tc>
              </a:tr>
              <a:tr h="288158">
                <a:tc vMerge="1">
                  <a:txBody>
                    <a:bodyPr/>
                    <a:lstStyle/>
                    <a:p>
                      <a:endParaRPr lang="fr-FR" sz="1600" dirty="0">
                        <a:latin typeface="Ubuntu"/>
                      </a:endParaRPr>
                    </a:p>
                  </a:txBody>
                  <a:tcPr/>
                </a:tc>
                <a:tc>
                  <a:txBody>
                    <a:bodyPr/>
                    <a:lstStyle/>
                    <a:p>
                      <a:r>
                        <a:rPr lang="fr-FR" sz="1400" dirty="0" smtClean="0">
                          <a:solidFill>
                            <a:srgbClr val="002060"/>
                          </a:solidFill>
                          <a:latin typeface="Ubuntu"/>
                        </a:rPr>
                        <a:t>Sainte-Lucie</a:t>
                      </a:r>
                      <a:endParaRPr lang="fr-FR" sz="1400" dirty="0">
                        <a:solidFill>
                          <a:srgbClr val="002060"/>
                        </a:solidFill>
                        <a:latin typeface="Ubuntu"/>
                      </a:endParaRPr>
                    </a:p>
                  </a:txBody>
                  <a:tcPr>
                    <a:solidFill>
                      <a:schemeClr val="accent2">
                        <a:lumMod val="40000"/>
                        <a:lumOff val="60000"/>
                      </a:schemeClr>
                    </a:solidFill>
                  </a:tcPr>
                </a:tc>
                <a:tc>
                  <a:txBody>
                    <a:bodyPr/>
                    <a:lstStyle/>
                    <a:p>
                      <a:pPr algn="ctr"/>
                      <a:r>
                        <a:rPr lang="fr-FR" sz="1400" dirty="0" smtClean="0">
                          <a:solidFill>
                            <a:srgbClr val="002060"/>
                          </a:solidFill>
                          <a:latin typeface="Ubuntu"/>
                        </a:rPr>
                        <a:t>1</a:t>
                      </a:r>
                      <a:endParaRPr lang="fr-FR" sz="1400" dirty="0">
                        <a:solidFill>
                          <a:srgbClr val="002060"/>
                        </a:solidFill>
                        <a:latin typeface="Ubuntu"/>
                      </a:endParaRPr>
                    </a:p>
                  </a:txBody>
                  <a:tcPr>
                    <a:solidFill>
                      <a:schemeClr val="accent2">
                        <a:lumMod val="40000"/>
                        <a:lumOff val="60000"/>
                      </a:schemeClr>
                    </a:solidFill>
                  </a:tcPr>
                </a:tc>
                <a:tc>
                  <a:txBody>
                    <a:bodyPr/>
                    <a:lstStyle/>
                    <a:p>
                      <a:pPr algn="ctr"/>
                      <a:r>
                        <a:rPr lang="fr-FR" sz="1400" dirty="0" smtClean="0">
                          <a:solidFill>
                            <a:srgbClr val="002060"/>
                          </a:solidFill>
                          <a:latin typeface="Ubuntu"/>
                        </a:rPr>
                        <a:t>2</a:t>
                      </a:r>
                      <a:endParaRPr lang="fr-FR" sz="1400" dirty="0">
                        <a:solidFill>
                          <a:srgbClr val="002060"/>
                        </a:solidFill>
                        <a:latin typeface="Ubuntu"/>
                      </a:endParaRPr>
                    </a:p>
                  </a:txBody>
                  <a:tcPr>
                    <a:solidFill>
                      <a:schemeClr val="accent2">
                        <a:lumMod val="40000"/>
                        <a:lumOff val="60000"/>
                      </a:schemeClr>
                    </a:solidFill>
                  </a:tcPr>
                </a:tc>
              </a:tr>
              <a:tr h="267138">
                <a:tc vMerge="1">
                  <a:txBody>
                    <a:bodyPr/>
                    <a:lstStyle/>
                    <a:p>
                      <a:endParaRPr lang="fr-FR" sz="1600" dirty="0">
                        <a:latin typeface="Ubuntu"/>
                      </a:endParaRPr>
                    </a:p>
                  </a:txBody>
                  <a:tcPr/>
                </a:tc>
                <a:tc>
                  <a:txBody>
                    <a:bodyPr/>
                    <a:lstStyle/>
                    <a:p>
                      <a:r>
                        <a:rPr lang="fr-FR" sz="1400" dirty="0" smtClean="0">
                          <a:solidFill>
                            <a:srgbClr val="002060"/>
                          </a:solidFill>
                          <a:latin typeface="Ubuntu"/>
                        </a:rPr>
                        <a:t>Saint-Martin (Grand Case)</a:t>
                      </a:r>
                      <a:endParaRPr lang="fr-FR" sz="1400" dirty="0">
                        <a:solidFill>
                          <a:srgbClr val="002060"/>
                        </a:solidFill>
                        <a:latin typeface="Ubuntu"/>
                      </a:endParaRPr>
                    </a:p>
                  </a:txBody>
                  <a:tcPr>
                    <a:solidFill>
                      <a:schemeClr val="accent2">
                        <a:lumMod val="40000"/>
                        <a:lumOff val="60000"/>
                      </a:schemeClr>
                    </a:solidFill>
                  </a:tcPr>
                </a:tc>
                <a:tc>
                  <a:txBody>
                    <a:bodyPr/>
                    <a:lstStyle/>
                    <a:p>
                      <a:pPr algn="ctr"/>
                      <a:r>
                        <a:rPr lang="fr-FR" sz="1400" dirty="0" smtClean="0">
                          <a:solidFill>
                            <a:srgbClr val="002060"/>
                          </a:solidFill>
                          <a:latin typeface="Ubuntu"/>
                        </a:rPr>
                        <a:t>3</a:t>
                      </a:r>
                      <a:endParaRPr lang="fr-FR" sz="1400" dirty="0">
                        <a:solidFill>
                          <a:srgbClr val="002060"/>
                        </a:solidFill>
                        <a:latin typeface="Ubuntu"/>
                      </a:endParaRPr>
                    </a:p>
                  </a:txBody>
                  <a:tcPr>
                    <a:solidFill>
                      <a:schemeClr val="accent2">
                        <a:lumMod val="40000"/>
                        <a:lumOff val="60000"/>
                      </a:schemeClr>
                    </a:solidFill>
                  </a:tcPr>
                </a:tc>
                <a:tc>
                  <a:txBody>
                    <a:bodyPr/>
                    <a:lstStyle/>
                    <a:p>
                      <a:pPr algn="ctr"/>
                      <a:r>
                        <a:rPr lang="fr-FR" sz="1400" dirty="0" smtClean="0">
                          <a:solidFill>
                            <a:srgbClr val="002060"/>
                          </a:solidFill>
                          <a:latin typeface="Ubuntu"/>
                        </a:rPr>
                        <a:t>4</a:t>
                      </a:r>
                      <a:endParaRPr lang="fr-FR" sz="1400" dirty="0">
                        <a:solidFill>
                          <a:srgbClr val="002060"/>
                        </a:solidFill>
                        <a:latin typeface="Ubuntu"/>
                      </a:endParaRPr>
                    </a:p>
                  </a:txBody>
                  <a:tcPr>
                    <a:solidFill>
                      <a:schemeClr val="accent2">
                        <a:lumMod val="40000"/>
                        <a:lumOff val="60000"/>
                      </a:schemeClr>
                    </a:solidFill>
                  </a:tcPr>
                </a:tc>
              </a:tr>
              <a:tr h="277648">
                <a:tc vMerge="1">
                  <a:txBody>
                    <a:bodyPr/>
                    <a:lstStyle/>
                    <a:p>
                      <a:endParaRPr lang="fr-FR" sz="1600" dirty="0">
                        <a:latin typeface="Ubuntu"/>
                      </a:endParaRPr>
                    </a:p>
                  </a:txBody>
                  <a:tcPr/>
                </a:tc>
                <a:tc>
                  <a:txBody>
                    <a:bodyPr/>
                    <a:lstStyle/>
                    <a:p>
                      <a:r>
                        <a:rPr lang="fr-FR" sz="1400" dirty="0" smtClean="0">
                          <a:solidFill>
                            <a:srgbClr val="002060"/>
                          </a:solidFill>
                          <a:latin typeface="Ubuntu"/>
                        </a:rPr>
                        <a:t>Saint-Domingue</a:t>
                      </a:r>
                      <a:endParaRPr lang="fr-FR" sz="1400" dirty="0">
                        <a:solidFill>
                          <a:srgbClr val="002060"/>
                        </a:solidFill>
                        <a:latin typeface="Ubuntu"/>
                      </a:endParaRPr>
                    </a:p>
                  </a:txBody>
                  <a:tcPr>
                    <a:solidFill>
                      <a:schemeClr val="accent2">
                        <a:lumMod val="40000"/>
                        <a:lumOff val="60000"/>
                      </a:schemeClr>
                    </a:solidFill>
                  </a:tcPr>
                </a:tc>
                <a:tc>
                  <a:txBody>
                    <a:bodyPr/>
                    <a:lstStyle/>
                    <a:p>
                      <a:pPr algn="ctr"/>
                      <a:r>
                        <a:rPr lang="fr-FR" sz="1400" dirty="0" smtClean="0">
                          <a:solidFill>
                            <a:srgbClr val="002060"/>
                          </a:solidFill>
                          <a:latin typeface="Ubuntu"/>
                        </a:rPr>
                        <a:t>4</a:t>
                      </a:r>
                      <a:endParaRPr lang="fr-FR" sz="1400" dirty="0">
                        <a:solidFill>
                          <a:srgbClr val="002060"/>
                        </a:solidFill>
                        <a:latin typeface="Ubuntu"/>
                      </a:endParaRPr>
                    </a:p>
                  </a:txBody>
                  <a:tcPr>
                    <a:solidFill>
                      <a:schemeClr val="accent2">
                        <a:lumMod val="40000"/>
                        <a:lumOff val="60000"/>
                      </a:schemeClr>
                    </a:solidFill>
                  </a:tcPr>
                </a:tc>
                <a:tc>
                  <a:txBody>
                    <a:bodyPr/>
                    <a:lstStyle/>
                    <a:p>
                      <a:pPr algn="ctr"/>
                      <a:r>
                        <a:rPr lang="fr-FR" sz="1400" dirty="0" smtClean="0">
                          <a:solidFill>
                            <a:srgbClr val="002060"/>
                          </a:solidFill>
                          <a:latin typeface="Ubuntu"/>
                        </a:rPr>
                        <a:t>7</a:t>
                      </a:r>
                      <a:endParaRPr lang="fr-FR" sz="1400" dirty="0">
                        <a:solidFill>
                          <a:srgbClr val="002060"/>
                        </a:solidFill>
                        <a:latin typeface="Ubuntu"/>
                      </a:endParaRPr>
                    </a:p>
                  </a:txBody>
                  <a:tcPr>
                    <a:solidFill>
                      <a:schemeClr val="accent2">
                        <a:lumMod val="40000"/>
                        <a:lumOff val="60000"/>
                      </a:schemeClr>
                    </a:solidFill>
                  </a:tcPr>
                </a:tc>
              </a:tr>
              <a:tr h="288158">
                <a:tc rowSpan="2">
                  <a:txBody>
                    <a:bodyPr/>
                    <a:lstStyle/>
                    <a:p>
                      <a:endParaRPr lang="fr-FR" sz="800" b="1" dirty="0" smtClean="0">
                        <a:solidFill>
                          <a:srgbClr val="002060"/>
                        </a:solidFill>
                        <a:latin typeface="Ubuntu"/>
                      </a:endParaRPr>
                    </a:p>
                    <a:p>
                      <a:r>
                        <a:rPr lang="fr-FR" sz="1600" b="1" dirty="0" smtClean="0">
                          <a:solidFill>
                            <a:srgbClr val="002060"/>
                          </a:solidFill>
                          <a:latin typeface="Ubuntu"/>
                        </a:rPr>
                        <a:t>Saint-Martin</a:t>
                      </a:r>
                      <a:r>
                        <a:rPr lang="fr-FR" sz="1600" b="1" baseline="0" dirty="0" smtClean="0">
                          <a:solidFill>
                            <a:srgbClr val="002060"/>
                          </a:solidFill>
                          <a:latin typeface="Ubuntu"/>
                        </a:rPr>
                        <a:t> (Grand Case)</a:t>
                      </a:r>
                      <a:endParaRPr lang="fr-FR" sz="1600" b="1" dirty="0">
                        <a:solidFill>
                          <a:srgbClr val="002060"/>
                        </a:solidFill>
                        <a:latin typeface="Ubuntu"/>
                      </a:endParaRPr>
                    </a:p>
                  </a:txBody>
                  <a:tcPr>
                    <a:solidFill>
                      <a:schemeClr val="accent2">
                        <a:lumMod val="20000"/>
                        <a:lumOff val="80000"/>
                      </a:schemeClr>
                    </a:solidFill>
                  </a:tcPr>
                </a:tc>
                <a:tc>
                  <a:txBody>
                    <a:bodyPr/>
                    <a:lstStyle/>
                    <a:p>
                      <a:r>
                        <a:rPr lang="fr-FR" sz="1400" dirty="0" smtClean="0">
                          <a:solidFill>
                            <a:srgbClr val="002060"/>
                          </a:solidFill>
                          <a:latin typeface="Ubuntu"/>
                        </a:rPr>
                        <a:t>Pointe-à-Pitre</a:t>
                      </a:r>
                      <a:endParaRPr lang="fr-FR" sz="1400" dirty="0">
                        <a:solidFill>
                          <a:srgbClr val="002060"/>
                        </a:solidFill>
                        <a:latin typeface="Ubuntu"/>
                      </a:endParaRPr>
                    </a:p>
                  </a:txBody>
                  <a:tcPr>
                    <a:solidFill>
                      <a:schemeClr val="accent2">
                        <a:lumMod val="20000"/>
                        <a:lumOff val="80000"/>
                      </a:schemeClr>
                    </a:solidFill>
                  </a:tcPr>
                </a:tc>
                <a:tc>
                  <a:txBody>
                    <a:bodyPr/>
                    <a:lstStyle/>
                    <a:p>
                      <a:pPr algn="ctr"/>
                      <a:r>
                        <a:rPr lang="fr-FR" sz="1400" dirty="0" smtClean="0">
                          <a:solidFill>
                            <a:srgbClr val="002060"/>
                          </a:solidFill>
                          <a:latin typeface="Ubuntu"/>
                        </a:rPr>
                        <a:t>2</a:t>
                      </a:r>
                      <a:endParaRPr lang="fr-FR" sz="1400" dirty="0">
                        <a:solidFill>
                          <a:srgbClr val="002060"/>
                        </a:solidFill>
                        <a:latin typeface="Ubuntu"/>
                      </a:endParaRPr>
                    </a:p>
                  </a:txBody>
                  <a:tcPr>
                    <a:solidFill>
                      <a:schemeClr val="accent2">
                        <a:lumMod val="20000"/>
                        <a:lumOff val="80000"/>
                      </a:schemeClr>
                    </a:solidFill>
                  </a:tcPr>
                </a:tc>
                <a:tc>
                  <a:txBody>
                    <a:bodyPr/>
                    <a:lstStyle/>
                    <a:p>
                      <a:pPr algn="ctr"/>
                      <a:r>
                        <a:rPr lang="fr-FR" sz="1400" dirty="0" smtClean="0">
                          <a:solidFill>
                            <a:srgbClr val="002060"/>
                          </a:solidFill>
                          <a:latin typeface="Ubuntu"/>
                        </a:rPr>
                        <a:t>3</a:t>
                      </a:r>
                      <a:endParaRPr lang="fr-FR" sz="1400" dirty="0">
                        <a:solidFill>
                          <a:srgbClr val="002060"/>
                        </a:solidFill>
                        <a:latin typeface="Ubuntu"/>
                      </a:endParaRPr>
                    </a:p>
                  </a:txBody>
                  <a:tcPr>
                    <a:solidFill>
                      <a:schemeClr val="accent2">
                        <a:lumMod val="20000"/>
                        <a:lumOff val="80000"/>
                      </a:schemeClr>
                    </a:solidFill>
                  </a:tcPr>
                </a:tc>
              </a:tr>
              <a:tr h="298669">
                <a:tc vMerge="1">
                  <a:txBody>
                    <a:bodyPr/>
                    <a:lstStyle/>
                    <a:p>
                      <a:endParaRPr lang="fr-FR" sz="1400" b="1" dirty="0">
                        <a:solidFill>
                          <a:srgbClr val="002060"/>
                        </a:solidFill>
                        <a:latin typeface="Ubuntu"/>
                      </a:endParaRPr>
                    </a:p>
                  </a:txBody>
                  <a:tcPr/>
                </a:tc>
                <a:tc>
                  <a:txBody>
                    <a:bodyPr/>
                    <a:lstStyle/>
                    <a:p>
                      <a:r>
                        <a:rPr lang="fr-FR" sz="1400" dirty="0" smtClean="0">
                          <a:solidFill>
                            <a:srgbClr val="002060"/>
                          </a:solidFill>
                          <a:latin typeface="Ubuntu"/>
                        </a:rPr>
                        <a:t>Fort-de-France</a:t>
                      </a:r>
                      <a:endParaRPr lang="fr-FR" sz="1400" dirty="0">
                        <a:solidFill>
                          <a:srgbClr val="002060"/>
                        </a:solidFill>
                        <a:latin typeface="Ubuntu"/>
                      </a:endParaRPr>
                    </a:p>
                  </a:txBody>
                  <a:tcPr>
                    <a:solidFill>
                      <a:schemeClr val="accent2">
                        <a:lumMod val="20000"/>
                        <a:lumOff val="80000"/>
                      </a:schemeClr>
                    </a:solidFill>
                  </a:tcPr>
                </a:tc>
                <a:tc>
                  <a:txBody>
                    <a:bodyPr/>
                    <a:lstStyle/>
                    <a:p>
                      <a:pPr algn="ctr"/>
                      <a:r>
                        <a:rPr lang="fr-FR" sz="1400" dirty="0" smtClean="0">
                          <a:solidFill>
                            <a:srgbClr val="002060"/>
                          </a:solidFill>
                          <a:latin typeface="Ubuntu"/>
                        </a:rPr>
                        <a:t>3</a:t>
                      </a:r>
                      <a:endParaRPr lang="fr-FR" sz="1400" dirty="0">
                        <a:solidFill>
                          <a:srgbClr val="002060"/>
                        </a:solidFill>
                        <a:latin typeface="Ubuntu"/>
                      </a:endParaRPr>
                    </a:p>
                  </a:txBody>
                  <a:tcPr>
                    <a:solidFill>
                      <a:schemeClr val="accent2">
                        <a:lumMod val="20000"/>
                        <a:lumOff val="80000"/>
                      </a:schemeClr>
                    </a:solidFill>
                  </a:tcPr>
                </a:tc>
                <a:tc>
                  <a:txBody>
                    <a:bodyPr/>
                    <a:lstStyle/>
                    <a:p>
                      <a:pPr algn="ctr"/>
                      <a:r>
                        <a:rPr lang="fr-FR" sz="1400" dirty="0" smtClean="0">
                          <a:solidFill>
                            <a:srgbClr val="002060"/>
                          </a:solidFill>
                          <a:latin typeface="Ubuntu"/>
                        </a:rPr>
                        <a:t>4</a:t>
                      </a:r>
                      <a:endParaRPr lang="fr-FR" sz="1400" dirty="0">
                        <a:solidFill>
                          <a:srgbClr val="002060"/>
                        </a:solidFill>
                        <a:latin typeface="Ubuntu"/>
                      </a:endParaRPr>
                    </a:p>
                  </a:txBody>
                  <a:tcPr>
                    <a:solidFill>
                      <a:schemeClr val="accent2">
                        <a:lumMod val="20000"/>
                        <a:lumOff val="80000"/>
                      </a:schemeClr>
                    </a:solidFill>
                  </a:tcPr>
                </a:tc>
              </a:tr>
              <a:tr h="246117">
                <a:tc>
                  <a:txBody>
                    <a:bodyPr/>
                    <a:lstStyle/>
                    <a:p>
                      <a:r>
                        <a:rPr lang="fr-FR" sz="1600" b="1" dirty="0" smtClean="0">
                          <a:solidFill>
                            <a:srgbClr val="002060"/>
                          </a:solidFill>
                          <a:latin typeface="Ubuntu"/>
                        </a:rPr>
                        <a:t>Saint-Domingue</a:t>
                      </a:r>
                      <a:endParaRPr lang="fr-FR" sz="1600" b="1" dirty="0">
                        <a:solidFill>
                          <a:srgbClr val="002060"/>
                        </a:solidFill>
                        <a:latin typeface="Ubuntu"/>
                      </a:endParaRPr>
                    </a:p>
                  </a:txBody>
                  <a:tcPr>
                    <a:solidFill>
                      <a:schemeClr val="accent2">
                        <a:lumMod val="40000"/>
                        <a:lumOff val="60000"/>
                      </a:schemeClr>
                    </a:solidFill>
                  </a:tcPr>
                </a:tc>
                <a:tc>
                  <a:txBody>
                    <a:bodyPr/>
                    <a:lstStyle/>
                    <a:p>
                      <a:r>
                        <a:rPr lang="fr-FR" sz="1400" dirty="0" smtClean="0">
                          <a:solidFill>
                            <a:srgbClr val="002060"/>
                          </a:solidFill>
                          <a:latin typeface="Ubuntu"/>
                        </a:rPr>
                        <a:t>Pointe-à-Pitre</a:t>
                      </a:r>
                      <a:r>
                        <a:rPr lang="fr-FR" sz="1400" baseline="0" dirty="0" smtClean="0">
                          <a:solidFill>
                            <a:srgbClr val="002060"/>
                          </a:solidFill>
                          <a:latin typeface="Ubuntu"/>
                        </a:rPr>
                        <a:t> / Fort-de-France</a:t>
                      </a:r>
                      <a:endParaRPr lang="fr-FR" sz="1400" dirty="0">
                        <a:solidFill>
                          <a:srgbClr val="002060"/>
                        </a:solidFill>
                        <a:latin typeface="Ubuntu"/>
                      </a:endParaRPr>
                    </a:p>
                  </a:txBody>
                  <a:tcPr>
                    <a:solidFill>
                      <a:schemeClr val="accent2">
                        <a:lumMod val="40000"/>
                        <a:lumOff val="60000"/>
                      </a:schemeClr>
                    </a:solidFill>
                  </a:tcPr>
                </a:tc>
                <a:tc>
                  <a:txBody>
                    <a:bodyPr/>
                    <a:lstStyle/>
                    <a:p>
                      <a:pPr algn="ctr"/>
                      <a:r>
                        <a:rPr lang="fr-FR" sz="1400" dirty="0" smtClean="0">
                          <a:solidFill>
                            <a:srgbClr val="002060"/>
                          </a:solidFill>
                          <a:latin typeface="Ubuntu"/>
                        </a:rPr>
                        <a:t>4 </a:t>
                      </a:r>
                      <a:endParaRPr lang="fr-FR" sz="1400" dirty="0">
                        <a:solidFill>
                          <a:srgbClr val="002060"/>
                        </a:solidFill>
                        <a:latin typeface="Ubuntu"/>
                      </a:endParaRPr>
                    </a:p>
                  </a:txBody>
                  <a:tcPr>
                    <a:solidFill>
                      <a:schemeClr val="accent2">
                        <a:lumMod val="40000"/>
                        <a:lumOff val="60000"/>
                      </a:schemeClr>
                    </a:solidFill>
                  </a:tcPr>
                </a:tc>
                <a:tc>
                  <a:txBody>
                    <a:bodyPr/>
                    <a:lstStyle/>
                    <a:p>
                      <a:pPr algn="ctr"/>
                      <a:r>
                        <a:rPr lang="fr-FR" sz="1400" dirty="0" smtClean="0">
                          <a:solidFill>
                            <a:srgbClr val="002060"/>
                          </a:solidFill>
                          <a:latin typeface="Ubuntu"/>
                        </a:rPr>
                        <a:t>7</a:t>
                      </a:r>
                      <a:endParaRPr lang="fr-FR" sz="1400" dirty="0">
                        <a:solidFill>
                          <a:srgbClr val="002060"/>
                        </a:solidFill>
                        <a:latin typeface="Ubuntu"/>
                      </a:endParaRPr>
                    </a:p>
                  </a:txBody>
                  <a:tcPr>
                    <a:solidFill>
                      <a:schemeClr val="accent2">
                        <a:lumMod val="40000"/>
                        <a:lumOff val="60000"/>
                      </a:schemeClr>
                    </a:solidFill>
                  </a:tcPr>
                </a:tc>
              </a:tr>
              <a:tr h="288158">
                <a:tc rowSpan="2">
                  <a:txBody>
                    <a:bodyPr/>
                    <a:lstStyle/>
                    <a:p>
                      <a:endParaRPr lang="fr-FR" sz="800" b="1" dirty="0" smtClean="0">
                        <a:solidFill>
                          <a:srgbClr val="002060"/>
                        </a:solidFill>
                        <a:latin typeface="Ubuntu"/>
                      </a:endParaRPr>
                    </a:p>
                    <a:p>
                      <a:r>
                        <a:rPr lang="fr-FR" sz="1600" b="1" dirty="0" smtClean="0">
                          <a:solidFill>
                            <a:srgbClr val="002060"/>
                          </a:solidFill>
                          <a:latin typeface="Ubuntu"/>
                        </a:rPr>
                        <a:t>Sainte-Lucie</a:t>
                      </a:r>
                      <a:endParaRPr lang="fr-FR" sz="1600" b="1" dirty="0">
                        <a:solidFill>
                          <a:srgbClr val="002060"/>
                        </a:solidFill>
                        <a:latin typeface="Ubuntu"/>
                      </a:endParaRPr>
                    </a:p>
                  </a:txBody>
                  <a:tcPr>
                    <a:solidFill>
                      <a:schemeClr val="accent2">
                        <a:lumMod val="20000"/>
                        <a:lumOff val="80000"/>
                      </a:schemeClr>
                    </a:solidFill>
                  </a:tcPr>
                </a:tc>
                <a:tc>
                  <a:txBody>
                    <a:bodyPr/>
                    <a:lstStyle/>
                    <a:p>
                      <a:r>
                        <a:rPr lang="fr-FR" sz="1400" dirty="0" smtClean="0">
                          <a:solidFill>
                            <a:srgbClr val="002060"/>
                          </a:solidFill>
                          <a:latin typeface="Ubuntu"/>
                        </a:rPr>
                        <a:t>Pointe-à-Pitre</a:t>
                      </a:r>
                      <a:endParaRPr lang="fr-FR" sz="1400" dirty="0">
                        <a:solidFill>
                          <a:srgbClr val="002060"/>
                        </a:solidFill>
                        <a:latin typeface="Ubuntu"/>
                      </a:endParaRPr>
                    </a:p>
                  </a:txBody>
                  <a:tcPr>
                    <a:solidFill>
                      <a:schemeClr val="accent2">
                        <a:lumMod val="20000"/>
                        <a:lumOff val="80000"/>
                      </a:schemeClr>
                    </a:solidFill>
                  </a:tcPr>
                </a:tc>
                <a:tc>
                  <a:txBody>
                    <a:bodyPr/>
                    <a:lstStyle/>
                    <a:p>
                      <a:pPr algn="ctr"/>
                      <a:r>
                        <a:rPr lang="fr-FR" sz="1400" dirty="0" smtClean="0">
                          <a:solidFill>
                            <a:srgbClr val="002060"/>
                          </a:solidFill>
                          <a:latin typeface="Ubuntu"/>
                        </a:rPr>
                        <a:t>2</a:t>
                      </a:r>
                      <a:endParaRPr lang="fr-FR" sz="1400" dirty="0">
                        <a:solidFill>
                          <a:srgbClr val="002060"/>
                        </a:solidFill>
                        <a:latin typeface="Ubuntu"/>
                      </a:endParaRPr>
                    </a:p>
                  </a:txBody>
                  <a:tcPr>
                    <a:solidFill>
                      <a:schemeClr val="accent2">
                        <a:lumMod val="20000"/>
                        <a:lumOff val="80000"/>
                      </a:schemeClr>
                    </a:solidFill>
                  </a:tcPr>
                </a:tc>
                <a:tc>
                  <a:txBody>
                    <a:bodyPr/>
                    <a:lstStyle/>
                    <a:p>
                      <a:pPr algn="ctr"/>
                      <a:r>
                        <a:rPr lang="fr-FR" sz="1400" dirty="0" smtClean="0">
                          <a:solidFill>
                            <a:srgbClr val="002060"/>
                          </a:solidFill>
                          <a:latin typeface="Ubuntu"/>
                        </a:rPr>
                        <a:t>3</a:t>
                      </a:r>
                      <a:endParaRPr lang="fr-FR" sz="1400" dirty="0">
                        <a:solidFill>
                          <a:srgbClr val="002060"/>
                        </a:solidFill>
                        <a:latin typeface="Ubuntu"/>
                      </a:endParaRPr>
                    </a:p>
                  </a:txBody>
                  <a:tcPr>
                    <a:solidFill>
                      <a:schemeClr val="accent2">
                        <a:lumMod val="20000"/>
                        <a:lumOff val="80000"/>
                      </a:schemeClr>
                    </a:solidFill>
                  </a:tcPr>
                </a:tc>
              </a:tr>
              <a:tr h="235607">
                <a:tc vMerge="1">
                  <a:txBody>
                    <a:bodyPr/>
                    <a:lstStyle/>
                    <a:p>
                      <a:endParaRPr lang="fr-FR" sz="1400" dirty="0">
                        <a:solidFill>
                          <a:srgbClr val="002060"/>
                        </a:solidFill>
                        <a:latin typeface="Ubuntu"/>
                      </a:endParaRPr>
                    </a:p>
                  </a:txBody>
                  <a:tcPr/>
                </a:tc>
                <a:tc>
                  <a:txBody>
                    <a:bodyPr/>
                    <a:lstStyle/>
                    <a:p>
                      <a:r>
                        <a:rPr lang="fr-FR" sz="1400" dirty="0" smtClean="0">
                          <a:solidFill>
                            <a:srgbClr val="002060"/>
                          </a:solidFill>
                          <a:latin typeface="Ubuntu"/>
                        </a:rPr>
                        <a:t>Fort-de-France</a:t>
                      </a:r>
                      <a:endParaRPr lang="fr-FR" sz="1400" dirty="0">
                        <a:solidFill>
                          <a:srgbClr val="002060"/>
                        </a:solidFill>
                        <a:latin typeface="Ubuntu"/>
                      </a:endParaRPr>
                    </a:p>
                  </a:txBody>
                  <a:tcPr>
                    <a:solidFill>
                      <a:schemeClr val="accent2">
                        <a:lumMod val="20000"/>
                        <a:lumOff val="80000"/>
                      </a:schemeClr>
                    </a:solidFill>
                  </a:tcPr>
                </a:tc>
                <a:tc>
                  <a:txBody>
                    <a:bodyPr/>
                    <a:lstStyle/>
                    <a:p>
                      <a:pPr algn="ctr"/>
                      <a:r>
                        <a:rPr lang="fr-FR" sz="1400" dirty="0" smtClean="0">
                          <a:solidFill>
                            <a:srgbClr val="002060"/>
                          </a:solidFill>
                          <a:latin typeface="Ubuntu"/>
                        </a:rPr>
                        <a:t>1</a:t>
                      </a:r>
                      <a:endParaRPr lang="fr-FR" sz="1400" dirty="0">
                        <a:solidFill>
                          <a:srgbClr val="002060"/>
                        </a:solidFill>
                        <a:latin typeface="Ubuntu"/>
                      </a:endParaRPr>
                    </a:p>
                  </a:txBody>
                  <a:tcPr>
                    <a:solidFill>
                      <a:schemeClr val="accent2">
                        <a:lumMod val="20000"/>
                        <a:lumOff val="80000"/>
                      </a:schemeClr>
                    </a:solidFill>
                  </a:tcPr>
                </a:tc>
                <a:tc>
                  <a:txBody>
                    <a:bodyPr/>
                    <a:lstStyle/>
                    <a:p>
                      <a:pPr algn="ctr"/>
                      <a:r>
                        <a:rPr lang="fr-FR" sz="1400" dirty="0" smtClean="0">
                          <a:solidFill>
                            <a:srgbClr val="002060"/>
                          </a:solidFill>
                          <a:latin typeface="Ubuntu"/>
                        </a:rPr>
                        <a:t>2</a:t>
                      </a:r>
                      <a:endParaRPr lang="fr-FR" sz="1400" dirty="0">
                        <a:solidFill>
                          <a:srgbClr val="002060"/>
                        </a:solidFill>
                        <a:latin typeface="Ubuntu"/>
                      </a:endParaRPr>
                    </a:p>
                  </a:txBody>
                  <a:tcPr>
                    <a:solidFill>
                      <a:schemeClr val="accent2">
                        <a:lumMod val="20000"/>
                        <a:lumOff val="80000"/>
                      </a:schemeClr>
                    </a:solidFill>
                  </a:tcPr>
                </a:tc>
              </a:tr>
            </a:tbl>
          </a:graphicData>
        </a:graphic>
      </p:graphicFrame>
      <p:pic>
        <p:nvPicPr>
          <p:cNvPr id="6" name="Picture 2"/>
          <p:cNvPicPr>
            <a:picLocks noChangeAspect="1" noChangeArrowheads="1"/>
          </p:cNvPicPr>
          <p:nvPr/>
        </p:nvPicPr>
        <p:blipFill>
          <a:blip r:embed="rId3" cstate="print"/>
          <a:srcRect/>
          <a:stretch>
            <a:fillRect/>
          </a:stretch>
        </p:blipFill>
        <p:spPr bwMode="auto">
          <a:xfrm>
            <a:off x="268015" y="209376"/>
            <a:ext cx="2932386" cy="917351"/>
          </a:xfrm>
          <a:prstGeom prst="rect">
            <a:avLst/>
          </a:prstGeom>
          <a:noFill/>
          <a:ln w="9525">
            <a:noFill/>
            <a:miter lim="800000"/>
            <a:headEnd/>
            <a:tailEnd/>
          </a:ln>
          <a:effectLst/>
        </p:spPr>
      </p:pic>
    </p:spTree>
    <p:extLst>
      <p:ext uri="{BB962C8B-B14F-4D97-AF65-F5344CB8AC3E}">
        <p14:creationId xmlns:p14="http://schemas.microsoft.com/office/powerpoint/2010/main" xmlns="" val="3581670305"/>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graphicFrame>
        <p:nvGraphicFramePr>
          <p:cNvPr id="8" name="Tableau 7"/>
          <p:cNvGraphicFramePr>
            <a:graphicFrameLocks noGrp="1"/>
          </p:cNvGraphicFramePr>
          <p:nvPr/>
        </p:nvGraphicFramePr>
        <p:xfrm>
          <a:off x="204950" y="811222"/>
          <a:ext cx="8939050" cy="5961819"/>
        </p:xfrm>
        <a:graphic>
          <a:graphicData uri="http://schemas.openxmlformats.org/drawingml/2006/table">
            <a:tbl>
              <a:tblPr firstRow="1" bandRow="1">
                <a:tableStyleId>{5C22544A-7EE6-4342-B048-85BDC9FD1C3A}</a:tableStyleId>
              </a:tblPr>
              <a:tblGrid>
                <a:gridCol w="4195223"/>
                <a:gridCol w="4743827"/>
              </a:tblGrid>
              <a:tr h="267839">
                <a:tc>
                  <a:txBody>
                    <a:bodyPr/>
                    <a:lstStyle/>
                    <a:p>
                      <a:r>
                        <a:rPr lang="fr-FR" sz="1400" b="0" dirty="0" smtClean="0">
                          <a:solidFill>
                            <a:srgbClr val="002060"/>
                          </a:solidFill>
                          <a:latin typeface="Ubuntu Light"/>
                        </a:rPr>
                        <a:t>Profil</a:t>
                      </a:r>
                      <a:r>
                        <a:rPr lang="fr-FR" sz="1400" b="0" baseline="0" dirty="0" smtClean="0">
                          <a:solidFill>
                            <a:srgbClr val="002060"/>
                          </a:solidFill>
                          <a:latin typeface="Ubuntu Light"/>
                        </a:rPr>
                        <a:t> client</a:t>
                      </a:r>
                      <a:endParaRPr lang="fr-FR" sz="1400" b="0" dirty="0">
                        <a:solidFill>
                          <a:srgbClr val="002060"/>
                        </a:solidFill>
                        <a:latin typeface="Ubuntu Light"/>
                      </a:endParaRPr>
                    </a:p>
                  </a:txBody>
                  <a:tcPr>
                    <a:solidFill>
                      <a:schemeClr val="accent1">
                        <a:lumMod val="20000"/>
                        <a:lumOff val="80000"/>
                      </a:schemeClr>
                    </a:solidFill>
                  </a:tcPr>
                </a:tc>
                <a:tc>
                  <a:txBody>
                    <a:bodyPr/>
                    <a:lstStyle/>
                    <a:p>
                      <a:pPr algn="l"/>
                      <a:r>
                        <a:rPr lang="fr-FR" sz="1400" b="0" dirty="0" smtClean="0">
                          <a:solidFill>
                            <a:srgbClr val="002060"/>
                          </a:solidFill>
                          <a:latin typeface="Ubuntu Light"/>
                        </a:rPr>
                        <a:t>Voyageurs</a:t>
                      </a:r>
                      <a:r>
                        <a:rPr lang="fr-FR" sz="1400" b="0" baseline="0" dirty="0" smtClean="0">
                          <a:solidFill>
                            <a:srgbClr val="002060"/>
                          </a:solidFill>
                          <a:latin typeface="Ubuntu Light"/>
                        </a:rPr>
                        <a:t> fréquents</a:t>
                      </a:r>
                      <a:endParaRPr lang="fr-FR" sz="1400" b="0" dirty="0">
                        <a:solidFill>
                          <a:srgbClr val="002060"/>
                        </a:solidFill>
                        <a:latin typeface="Ubuntu Light"/>
                      </a:endParaRPr>
                    </a:p>
                  </a:txBody>
                  <a:tcPr>
                    <a:solidFill>
                      <a:schemeClr val="accent1">
                        <a:lumMod val="20000"/>
                        <a:lumOff val="80000"/>
                      </a:schemeClr>
                    </a:solidFill>
                  </a:tcPr>
                </a:tc>
              </a:tr>
              <a:tr h="275372">
                <a:tc>
                  <a:txBody>
                    <a:bodyPr/>
                    <a:lstStyle/>
                    <a:p>
                      <a:r>
                        <a:rPr lang="fr-FR" sz="1400" dirty="0" smtClean="0">
                          <a:solidFill>
                            <a:srgbClr val="002060"/>
                          </a:solidFill>
                          <a:latin typeface="Ubuntu Light"/>
                        </a:rPr>
                        <a:t>Condition d’achat</a:t>
                      </a:r>
                      <a:endParaRPr lang="fr-FR" sz="1400" dirty="0">
                        <a:solidFill>
                          <a:srgbClr val="002060"/>
                        </a:solidFill>
                        <a:latin typeface="Ubuntu Light"/>
                      </a:endParaRPr>
                    </a:p>
                  </a:txBody>
                  <a:tcPr/>
                </a:tc>
                <a:tc>
                  <a:txBody>
                    <a:bodyPr/>
                    <a:lstStyle/>
                    <a:p>
                      <a:pPr algn="l"/>
                      <a:r>
                        <a:rPr lang="fr-FR" sz="1400" dirty="0" smtClean="0">
                          <a:solidFill>
                            <a:srgbClr val="002060"/>
                          </a:solidFill>
                          <a:latin typeface="Ubuntu Light"/>
                        </a:rPr>
                        <a:t>Etre âgé de 12 ans</a:t>
                      </a:r>
                      <a:endParaRPr lang="fr-FR" sz="1400" dirty="0">
                        <a:solidFill>
                          <a:srgbClr val="002060"/>
                        </a:solidFill>
                        <a:latin typeface="Ubuntu Light"/>
                      </a:endParaRPr>
                    </a:p>
                  </a:txBody>
                  <a:tcPr/>
                </a:tc>
              </a:tr>
              <a:tr h="266088">
                <a:tc>
                  <a:txBody>
                    <a:bodyPr/>
                    <a:lstStyle/>
                    <a:p>
                      <a:r>
                        <a:rPr lang="fr-FR" sz="1400" dirty="0" smtClean="0">
                          <a:solidFill>
                            <a:srgbClr val="002060"/>
                          </a:solidFill>
                          <a:latin typeface="Ubuntu Light"/>
                        </a:rPr>
                        <a:t>Condition de la carte</a:t>
                      </a:r>
                      <a:endParaRPr lang="fr-FR" sz="1400" dirty="0">
                        <a:solidFill>
                          <a:srgbClr val="002060"/>
                        </a:solidFill>
                        <a:latin typeface="Ubuntu Light"/>
                      </a:endParaRPr>
                    </a:p>
                  </a:txBody>
                  <a:tcPr/>
                </a:tc>
                <a:tc>
                  <a:txBody>
                    <a:bodyPr/>
                    <a:lstStyle/>
                    <a:p>
                      <a:pPr algn="l"/>
                      <a:r>
                        <a:rPr lang="fr-FR" sz="1400" dirty="0" smtClean="0">
                          <a:solidFill>
                            <a:srgbClr val="002060"/>
                          </a:solidFill>
                          <a:latin typeface="Ubuntu Light"/>
                        </a:rPr>
                        <a:t>Non remboursable</a:t>
                      </a:r>
                      <a:endParaRPr lang="fr-FR" sz="1400" dirty="0">
                        <a:solidFill>
                          <a:srgbClr val="002060"/>
                        </a:solidFill>
                        <a:latin typeface="Ubuntu Light"/>
                      </a:endParaRPr>
                    </a:p>
                  </a:txBody>
                  <a:tcPr/>
                </a:tc>
              </a:tr>
              <a:tr h="283779">
                <a:tc>
                  <a:txBody>
                    <a:bodyPr/>
                    <a:lstStyle/>
                    <a:p>
                      <a:r>
                        <a:rPr lang="fr-FR" sz="1400" dirty="0" smtClean="0">
                          <a:solidFill>
                            <a:srgbClr val="002060"/>
                          </a:solidFill>
                          <a:latin typeface="Ubuntu Light"/>
                        </a:rPr>
                        <a:t>Prix hors frais de service</a:t>
                      </a:r>
                      <a:endParaRPr lang="fr-FR" sz="1400" dirty="0">
                        <a:solidFill>
                          <a:srgbClr val="002060"/>
                        </a:solidFill>
                        <a:latin typeface="Ubuntu Light"/>
                      </a:endParaRPr>
                    </a:p>
                  </a:txBody>
                  <a:tcPr/>
                </a:tc>
                <a:tc>
                  <a:txBody>
                    <a:bodyPr/>
                    <a:lstStyle/>
                    <a:p>
                      <a:pPr algn="l"/>
                      <a:r>
                        <a:rPr lang="fr-FR" sz="1400" dirty="0" smtClean="0">
                          <a:solidFill>
                            <a:srgbClr val="002060"/>
                          </a:solidFill>
                          <a:latin typeface="Ubuntu Light"/>
                        </a:rPr>
                        <a:t>200 €</a:t>
                      </a:r>
                      <a:endParaRPr lang="fr-FR" sz="1400" dirty="0">
                        <a:solidFill>
                          <a:srgbClr val="002060"/>
                        </a:solidFill>
                        <a:latin typeface="Ubuntu Light"/>
                      </a:endParaRPr>
                    </a:p>
                  </a:txBody>
                  <a:tcPr/>
                </a:tc>
              </a:tr>
              <a:tr h="239812">
                <a:tc>
                  <a:txBody>
                    <a:bodyPr/>
                    <a:lstStyle/>
                    <a:p>
                      <a:r>
                        <a:rPr lang="fr-FR" sz="1400" dirty="0" smtClean="0">
                          <a:solidFill>
                            <a:srgbClr val="002060"/>
                          </a:solidFill>
                          <a:latin typeface="Ubuntu Light"/>
                        </a:rPr>
                        <a:t>Frais de service Air Caraïbes</a:t>
                      </a:r>
                      <a:endParaRPr lang="fr-FR" sz="1400" dirty="0">
                        <a:solidFill>
                          <a:srgbClr val="002060"/>
                        </a:solidFill>
                        <a:latin typeface="Ubuntu Light"/>
                      </a:endParaRPr>
                    </a:p>
                  </a:txBody>
                  <a:tcPr/>
                </a:tc>
                <a:tc>
                  <a:txBody>
                    <a:bodyPr/>
                    <a:lstStyle/>
                    <a:p>
                      <a:pPr algn="l"/>
                      <a:r>
                        <a:rPr lang="fr-FR" sz="1400" dirty="0" smtClean="0">
                          <a:solidFill>
                            <a:srgbClr val="002060"/>
                          </a:solidFill>
                          <a:latin typeface="Ubuntu Light"/>
                        </a:rPr>
                        <a:t>5 €</a:t>
                      </a:r>
                      <a:endParaRPr lang="fr-FR" sz="1400" dirty="0">
                        <a:solidFill>
                          <a:srgbClr val="002060"/>
                        </a:solidFill>
                        <a:latin typeface="Ubuntu Light"/>
                      </a:endParaRPr>
                    </a:p>
                  </a:txBody>
                  <a:tcPr/>
                </a:tc>
              </a:tr>
              <a:tr h="268014">
                <a:tc>
                  <a:txBody>
                    <a:bodyPr/>
                    <a:lstStyle/>
                    <a:p>
                      <a:r>
                        <a:rPr lang="fr-FR" sz="1400" dirty="0" smtClean="0">
                          <a:solidFill>
                            <a:srgbClr val="002060"/>
                          </a:solidFill>
                          <a:latin typeface="Ubuntu Light"/>
                        </a:rPr>
                        <a:t>Validité</a:t>
                      </a:r>
                      <a:endParaRPr lang="fr-FR" sz="1400" dirty="0">
                        <a:solidFill>
                          <a:srgbClr val="002060"/>
                        </a:solidFill>
                        <a:latin typeface="Ubuntu Light"/>
                      </a:endParaRPr>
                    </a:p>
                  </a:txBody>
                  <a:tcPr/>
                </a:tc>
                <a:tc>
                  <a:txBody>
                    <a:bodyPr/>
                    <a:lstStyle/>
                    <a:p>
                      <a:pPr algn="l"/>
                      <a:r>
                        <a:rPr lang="fr-FR" sz="1400" dirty="0" smtClean="0">
                          <a:solidFill>
                            <a:srgbClr val="002060"/>
                          </a:solidFill>
                          <a:latin typeface="Ubuntu Light"/>
                        </a:rPr>
                        <a:t>1 an</a:t>
                      </a:r>
                      <a:endParaRPr lang="fr-FR" sz="1400" dirty="0">
                        <a:solidFill>
                          <a:srgbClr val="002060"/>
                        </a:solidFill>
                        <a:latin typeface="Ubuntu Light"/>
                      </a:endParaRPr>
                    </a:p>
                  </a:txBody>
                  <a:tcPr/>
                </a:tc>
              </a:tr>
              <a:tr h="277473">
                <a:tc>
                  <a:txBody>
                    <a:bodyPr/>
                    <a:lstStyle/>
                    <a:p>
                      <a:r>
                        <a:rPr lang="fr-FR" sz="1400" dirty="0" smtClean="0">
                          <a:solidFill>
                            <a:srgbClr val="002060"/>
                          </a:solidFill>
                          <a:latin typeface="Ubuntu Light"/>
                        </a:rPr>
                        <a:t>Réseau / destinations concernés</a:t>
                      </a:r>
                      <a:endParaRPr lang="fr-FR" sz="1400" dirty="0">
                        <a:solidFill>
                          <a:srgbClr val="002060"/>
                        </a:solidFill>
                        <a:latin typeface="Ubuntu Light"/>
                      </a:endParaRPr>
                    </a:p>
                  </a:txBody>
                  <a:tcPr/>
                </a:tc>
                <a:tc>
                  <a:txBody>
                    <a:bodyPr/>
                    <a:lstStyle/>
                    <a:p>
                      <a:pPr algn="l"/>
                      <a:r>
                        <a:rPr lang="fr-FR" sz="1400" dirty="0" smtClean="0">
                          <a:solidFill>
                            <a:srgbClr val="002060"/>
                          </a:solidFill>
                          <a:latin typeface="Ubuntu Light"/>
                        </a:rPr>
                        <a:t>Valable sur tout le réseau Air Caraïbes</a:t>
                      </a:r>
                      <a:endParaRPr lang="fr-FR" sz="1400" dirty="0">
                        <a:solidFill>
                          <a:srgbClr val="002060"/>
                        </a:solidFill>
                        <a:latin typeface="Ubuntu Light"/>
                      </a:endParaRPr>
                    </a:p>
                  </a:txBody>
                  <a:tcPr/>
                </a:tc>
              </a:tr>
              <a:tr h="362607">
                <a:tc>
                  <a:txBody>
                    <a:bodyPr/>
                    <a:lstStyle/>
                    <a:p>
                      <a:r>
                        <a:rPr lang="fr-FR" sz="1400" dirty="0" smtClean="0">
                          <a:solidFill>
                            <a:srgbClr val="002060"/>
                          </a:solidFill>
                          <a:latin typeface="Ubuntu Light"/>
                        </a:rPr>
                        <a:t>Réduction proposée sur le plein tarif</a:t>
                      </a:r>
                      <a:endParaRPr lang="fr-FR" sz="1400" dirty="0">
                        <a:solidFill>
                          <a:srgbClr val="002060"/>
                        </a:solidFill>
                        <a:latin typeface="Ubuntu Light"/>
                      </a:endParaRPr>
                    </a:p>
                  </a:txBody>
                  <a:tcPr/>
                </a:tc>
                <a:tc>
                  <a:txBody>
                    <a:bodyPr/>
                    <a:lstStyle/>
                    <a:p>
                      <a:pPr algn="l"/>
                      <a:r>
                        <a:rPr lang="fr-FR" sz="1400" kern="1200" baseline="0" dirty="0" smtClean="0">
                          <a:solidFill>
                            <a:srgbClr val="002060"/>
                          </a:solidFill>
                          <a:latin typeface="Ubuntu Light"/>
                          <a:ea typeface="+mn-ea"/>
                          <a:cs typeface="+mn-cs"/>
                        </a:rPr>
                        <a:t>• </a:t>
                      </a:r>
                      <a:r>
                        <a:rPr lang="fr-FR" sz="1400" dirty="0" smtClean="0">
                          <a:solidFill>
                            <a:srgbClr val="002060"/>
                          </a:solidFill>
                          <a:latin typeface="Ubuntu Light"/>
                        </a:rPr>
                        <a:t>Transatlantique</a:t>
                      </a:r>
                      <a:r>
                        <a:rPr lang="fr-FR" sz="1400" baseline="0" dirty="0" smtClean="0">
                          <a:solidFill>
                            <a:srgbClr val="002060"/>
                          </a:solidFill>
                          <a:latin typeface="Ubuntu Light"/>
                        </a:rPr>
                        <a:t> : </a:t>
                      </a:r>
                      <a:r>
                        <a:rPr lang="fr-FR" sz="1400" dirty="0" smtClean="0">
                          <a:solidFill>
                            <a:srgbClr val="002060"/>
                          </a:solidFill>
                          <a:latin typeface="Ubuntu Light"/>
                        </a:rPr>
                        <a:t>15% en </a:t>
                      </a:r>
                      <a:r>
                        <a:rPr lang="fr-FR" sz="1400" baseline="0" dirty="0" smtClean="0">
                          <a:solidFill>
                            <a:srgbClr val="002060"/>
                          </a:solidFill>
                          <a:latin typeface="Ubuntu Light"/>
                        </a:rPr>
                        <a:t>Madras et Caraïbes                </a:t>
                      </a:r>
                    </a:p>
                    <a:p>
                      <a:pPr algn="l"/>
                      <a:r>
                        <a:rPr lang="fr-FR" sz="1400" kern="1200" baseline="0" dirty="0" smtClean="0">
                          <a:solidFill>
                            <a:srgbClr val="002060"/>
                          </a:solidFill>
                          <a:latin typeface="Ubuntu Light"/>
                          <a:ea typeface="+mn-ea"/>
                          <a:cs typeface="+mn-cs"/>
                        </a:rPr>
                        <a:t>• </a:t>
                      </a:r>
                      <a:r>
                        <a:rPr lang="fr-FR" sz="1400" baseline="0" dirty="0" smtClean="0">
                          <a:solidFill>
                            <a:srgbClr val="002060"/>
                          </a:solidFill>
                          <a:latin typeface="Ubuntu Light"/>
                        </a:rPr>
                        <a:t>Régional : </a:t>
                      </a:r>
                      <a:r>
                        <a:rPr lang="fr-FR" sz="1400" dirty="0" smtClean="0">
                          <a:solidFill>
                            <a:srgbClr val="002060"/>
                          </a:solidFill>
                          <a:latin typeface="Ubuntu Light"/>
                        </a:rPr>
                        <a:t>35% </a:t>
                      </a:r>
                      <a:endParaRPr lang="fr-FR" sz="1400" dirty="0">
                        <a:solidFill>
                          <a:srgbClr val="002060"/>
                        </a:solidFill>
                        <a:latin typeface="Ubuntu Light"/>
                      </a:endParaRPr>
                    </a:p>
                  </a:txBody>
                  <a:tcPr/>
                </a:tc>
              </a:tr>
              <a:tr h="320742">
                <a:tc>
                  <a:txBody>
                    <a:bodyPr/>
                    <a:lstStyle/>
                    <a:p>
                      <a:r>
                        <a:rPr lang="fr-FR" sz="1400" dirty="0" smtClean="0">
                          <a:solidFill>
                            <a:srgbClr val="002060"/>
                          </a:solidFill>
                          <a:latin typeface="Ubuntu Light"/>
                        </a:rPr>
                        <a:t>Bonus miles</a:t>
                      </a:r>
                      <a:endParaRPr lang="fr-FR" sz="1400" dirty="0">
                        <a:solidFill>
                          <a:srgbClr val="002060"/>
                        </a:solidFill>
                        <a:latin typeface="Ubuntu Light"/>
                      </a:endParaRPr>
                    </a:p>
                  </a:txBody>
                  <a:tcPr/>
                </a:tc>
                <a:tc>
                  <a:txBody>
                    <a:bodyPr/>
                    <a:lstStyle/>
                    <a:p>
                      <a:pPr algn="l"/>
                      <a:r>
                        <a:rPr lang="fr-FR" sz="1400" dirty="0" smtClean="0">
                          <a:solidFill>
                            <a:srgbClr val="002060"/>
                          </a:solidFill>
                          <a:latin typeface="Ubuntu Light"/>
                        </a:rPr>
                        <a:t>50% sur le réseau régional</a:t>
                      </a:r>
                      <a:endParaRPr lang="fr-FR" sz="1400" dirty="0">
                        <a:solidFill>
                          <a:srgbClr val="002060"/>
                        </a:solidFill>
                        <a:latin typeface="Ubuntu Light"/>
                      </a:endParaRPr>
                    </a:p>
                  </a:txBody>
                  <a:tcPr/>
                </a:tc>
              </a:tr>
              <a:tr h="307077">
                <a:tc>
                  <a:txBody>
                    <a:bodyPr/>
                    <a:lstStyle/>
                    <a:p>
                      <a:r>
                        <a:rPr lang="fr-FR" sz="1400" dirty="0" smtClean="0">
                          <a:solidFill>
                            <a:srgbClr val="002060"/>
                          </a:solidFill>
                          <a:latin typeface="Ubuntu Light"/>
                        </a:rPr>
                        <a:t>Priorité</a:t>
                      </a:r>
                      <a:r>
                        <a:rPr lang="fr-FR" sz="1400" baseline="0" dirty="0" smtClean="0">
                          <a:solidFill>
                            <a:srgbClr val="002060"/>
                          </a:solidFill>
                          <a:latin typeface="Ubuntu Light"/>
                        </a:rPr>
                        <a:t> sur liste d’attente et enregistrement</a:t>
                      </a:r>
                      <a:endParaRPr lang="fr-FR" sz="1400" dirty="0">
                        <a:solidFill>
                          <a:srgbClr val="002060"/>
                        </a:solidFill>
                        <a:latin typeface="Ubuntu Light"/>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smtClean="0">
                          <a:solidFill>
                            <a:srgbClr val="00B050"/>
                          </a:solidFill>
                          <a:latin typeface="Ubuntu Light"/>
                          <a:sym typeface="Wingdings"/>
                        </a:rPr>
                        <a:t></a:t>
                      </a:r>
                      <a:endParaRPr lang="fr-FR" sz="1400" b="1" dirty="0" smtClean="0">
                        <a:solidFill>
                          <a:srgbClr val="00B050"/>
                        </a:solidFill>
                        <a:latin typeface="Ubuntu Light"/>
                      </a:endParaRPr>
                    </a:p>
                  </a:txBody>
                  <a:tcPr/>
                </a:tc>
              </a:tr>
              <a:tr h="228951">
                <a:tc>
                  <a:txBody>
                    <a:bodyPr/>
                    <a:lstStyle/>
                    <a:p>
                      <a:r>
                        <a:rPr lang="fr-FR" sz="1400" dirty="0" smtClean="0">
                          <a:solidFill>
                            <a:srgbClr val="002060"/>
                          </a:solidFill>
                          <a:latin typeface="Ubuntu Light"/>
                        </a:rPr>
                        <a:t>Comptoir dédié</a:t>
                      </a:r>
                      <a:r>
                        <a:rPr lang="fr-FR" sz="1400" baseline="0" dirty="0" smtClean="0">
                          <a:solidFill>
                            <a:srgbClr val="002060"/>
                          </a:solidFill>
                          <a:latin typeface="Ubuntu Light"/>
                        </a:rPr>
                        <a:t> Abonné sur le réseau régional</a:t>
                      </a:r>
                      <a:endParaRPr lang="fr-FR" sz="1400" dirty="0">
                        <a:solidFill>
                          <a:srgbClr val="002060"/>
                        </a:solidFill>
                        <a:latin typeface="Ubuntu Light"/>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0" dirty="0" smtClean="0">
                          <a:solidFill>
                            <a:srgbClr val="002060"/>
                          </a:solidFill>
                          <a:latin typeface="Ubuntu Light"/>
                          <a:sym typeface="Wingdings"/>
                        </a:rPr>
                        <a:t>À</a:t>
                      </a:r>
                      <a:r>
                        <a:rPr lang="fr-FR" sz="1400" b="0" baseline="0" dirty="0" smtClean="0">
                          <a:solidFill>
                            <a:srgbClr val="002060"/>
                          </a:solidFill>
                          <a:latin typeface="Ubuntu Light"/>
                          <a:sym typeface="Wingdings"/>
                        </a:rPr>
                        <a:t> Pointe-à-Pitre et Fort-de-France </a:t>
                      </a:r>
                      <a:endParaRPr lang="fr-FR" sz="1400" b="0" dirty="0" smtClean="0">
                        <a:solidFill>
                          <a:srgbClr val="002060"/>
                        </a:solidFill>
                        <a:latin typeface="Ubuntu Light"/>
                      </a:endParaRPr>
                    </a:p>
                  </a:txBody>
                  <a:tcPr/>
                </a:tc>
              </a:tr>
              <a:tr h="283779">
                <a:tc>
                  <a:txBody>
                    <a:bodyPr/>
                    <a:lstStyle/>
                    <a:p>
                      <a:r>
                        <a:rPr lang="fr-FR" sz="1400" dirty="0" smtClean="0">
                          <a:solidFill>
                            <a:srgbClr val="002060"/>
                          </a:solidFill>
                          <a:latin typeface="Ubuntu Light"/>
                        </a:rPr>
                        <a:t>Comptoir Madras ou Abonné</a:t>
                      </a:r>
                      <a:endParaRPr lang="fr-FR" sz="1400" dirty="0">
                        <a:solidFill>
                          <a:srgbClr val="002060"/>
                        </a:solidFill>
                        <a:latin typeface="Ubuntu Light"/>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smtClean="0">
                          <a:solidFill>
                            <a:srgbClr val="00B050"/>
                          </a:solidFill>
                          <a:latin typeface="Ubuntu Light"/>
                          <a:sym typeface="Wingdings"/>
                        </a:rPr>
                        <a:t></a:t>
                      </a:r>
                      <a:endParaRPr lang="fr-FR" sz="1400" b="1" dirty="0" smtClean="0">
                        <a:solidFill>
                          <a:srgbClr val="00B050"/>
                        </a:solidFill>
                        <a:latin typeface="Ubuntu Light"/>
                      </a:endParaRPr>
                    </a:p>
                  </a:txBody>
                  <a:tcPr/>
                </a:tc>
              </a:tr>
              <a:tr h="297268">
                <a:tc>
                  <a:txBody>
                    <a:bodyPr/>
                    <a:lstStyle/>
                    <a:p>
                      <a:r>
                        <a:rPr lang="fr-FR" sz="1400" dirty="0" smtClean="0">
                          <a:solidFill>
                            <a:srgbClr val="002060"/>
                          </a:solidFill>
                          <a:latin typeface="Ubuntu Light"/>
                        </a:rPr>
                        <a:t>Traitement</a:t>
                      </a:r>
                      <a:r>
                        <a:rPr lang="fr-FR" sz="1400" baseline="0" dirty="0" smtClean="0">
                          <a:solidFill>
                            <a:srgbClr val="002060"/>
                          </a:solidFill>
                          <a:latin typeface="Ubuntu Light"/>
                        </a:rPr>
                        <a:t> en priorité en cas d’irrégularité</a:t>
                      </a:r>
                      <a:endParaRPr lang="fr-FR" sz="1400" dirty="0">
                        <a:solidFill>
                          <a:srgbClr val="002060"/>
                        </a:solidFill>
                        <a:latin typeface="Ubuntu Light"/>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smtClean="0">
                          <a:solidFill>
                            <a:srgbClr val="00B050"/>
                          </a:solidFill>
                          <a:latin typeface="Ubuntu Light"/>
                          <a:sym typeface="Wingdings"/>
                        </a:rPr>
                        <a:t></a:t>
                      </a:r>
                      <a:endParaRPr lang="fr-FR" sz="1400" b="1" dirty="0" smtClean="0">
                        <a:solidFill>
                          <a:srgbClr val="00B050"/>
                        </a:solidFill>
                        <a:latin typeface="Ubuntu Light"/>
                      </a:endParaRPr>
                    </a:p>
                  </a:txBody>
                  <a:tcPr/>
                </a:tc>
              </a:tr>
              <a:tr h="259080">
                <a:tc>
                  <a:txBody>
                    <a:bodyPr/>
                    <a:lstStyle/>
                    <a:p>
                      <a:r>
                        <a:rPr lang="fr-FR" sz="1400" kern="1200" baseline="0" dirty="0" smtClean="0">
                          <a:solidFill>
                            <a:srgbClr val="002060"/>
                          </a:solidFill>
                          <a:latin typeface="Ubuntu Light"/>
                          <a:ea typeface="+mn-ea"/>
                          <a:cs typeface="+mn-cs"/>
                        </a:rPr>
                        <a:t>Modification et remboursement des billets au tarif abonné sans frais  supplémentaire</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smtClean="0">
                          <a:solidFill>
                            <a:srgbClr val="00B050"/>
                          </a:solidFill>
                          <a:latin typeface="Ubuntu Light"/>
                          <a:sym typeface="Wingdings"/>
                        </a:rPr>
                        <a:t></a:t>
                      </a:r>
                      <a:endParaRPr lang="fr-FR" sz="1400" b="1" dirty="0" smtClean="0">
                        <a:solidFill>
                          <a:srgbClr val="00B050"/>
                        </a:solidFill>
                        <a:latin typeface="Ubuntu Light"/>
                      </a:endParaRPr>
                    </a:p>
                  </a:txBody>
                  <a:tcPr/>
                </a:tc>
              </a:tr>
              <a:tr h="215287">
                <a:tc>
                  <a:txBody>
                    <a:bodyPr/>
                    <a:lstStyle/>
                    <a:p>
                      <a:r>
                        <a:rPr lang="fr-FR" sz="1400" kern="1200" baseline="0" dirty="0" smtClean="0">
                          <a:solidFill>
                            <a:srgbClr val="002060"/>
                          </a:solidFill>
                          <a:latin typeface="Ubuntu Light"/>
                          <a:ea typeface="+mn-ea"/>
                          <a:cs typeface="+mn-cs"/>
                        </a:rPr>
                        <a:t>Numéro de téléphone dédié - Accès Call VIP</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smtClean="0">
                          <a:solidFill>
                            <a:srgbClr val="00B050"/>
                          </a:solidFill>
                          <a:latin typeface="Ubuntu Light"/>
                          <a:sym typeface="Wingdings"/>
                        </a:rPr>
                        <a:t></a:t>
                      </a:r>
                      <a:endParaRPr lang="fr-FR" sz="1400" b="1" dirty="0" smtClean="0">
                        <a:solidFill>
                          <a:srgbClr val="00B050"/>
                        </a:solidFill>
                        <a:latin typeface="Ubuntu Light"/>
                      </a:endParaRPr>
                    </a:p>
                  </a:txBody>
                  <a:tcPr/>
                </a:tc>
              </a:tr>
              <a:tr h="27799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400" kern="1200" baseline="0" dirty="0" smtClean="0">
                          <a:solidFill>
                            <a:srgbClr val="002060"/>
                          </a:solidFill>
                          <a:latin typeface="Ubuntu Light"/>
                          <a:ea typeface="+mn-ea"/>
                          <a:cs typeface="+mn-cs"/>
                        </a:rPr>
                        <a:t>Réservation en ligne sur l’espace abonné</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smtClean="0">
                          <a:solidFill>
                            <a:srgbClr val="00B050"/>
                          </a:solidFill>
                          <a:latin typeface="Ubuntu Light"/>
                          <a:sym typeface="Wingdings"/>
                        </a:rPr>
                        <a:t></a:t>
                      </a:r>
                      <a:endParaRPr lang="fr-FR" sz="1400" b="1" dirty="0" smtClean="0">
                        <a:solidFill>
                          <a:srgbClr val="00B050"/>
                        </a:solidFill>
                        <a:latin typeface="Ubuntu Light"/>
                      </a:endParaRPr>
                    </a:p>
                  </a:txBody>
                  <a:tcPr/>
                </a:tc>
              </a:tr>
              <a:tr h="370840">
                <a:tc>
                  <a:txBody>
                    <a:bodyPr/>
                    <a:lstStyle/>
                    <a:p>
                      <a:r>
                        <a:rPr lang="fr-FR" sz="1400" dirty="0" smtClean="0">
                          <a:solidFill>
                            <a:srgbClr val="002060"/>
                          </a:solidFill>
                          <a:latin typeface="Ubuntu Light"/>
                        </a:rPr>
                        <a:t>Franchise bagage </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200" kern="1200" baseline="0" dirty="0" smtClean="0">
                          <a:solidFill>
                            <a:srgbClr val="002060"/>
                          </a:solidFill>
                          <a:latin typeface="Ubuntu Light"/>
                          <a:ea typeface="+mn-ea"/>
                          <a:cs typeface="+mn-cs"/>
                        </a:rPr>
                        <a:t>•</a:t>
                      </a:r>
                      <a:r>
                        <a:rPr lang="fr-FR" sz="1200" dirty="0" smtClean="0">
                          <a:solidFill>
                            <a:srgbClr val="002060"/>
                          </a:solidFill>
                          <a:latin typeface="Ubuntu Light"/>
                        </a:rPr>
                        <a:t>Transatlantique</a:t>
                      </a:r>
                      <a:r>
                        <a:rPr lang="fr-FR" sz="1200" baseline="0" dirty="0" smtClean="0">
                          <a:solidFill>
                            <a:srgbClr val="002060"/>
                          </a:solidFill>
                          <a:latin typeface="Ubuntu Light"/>
                        </a:rPr>
                        <a:t> : u</a:t>
                      </a:r>
                      <a:r>
                        <a:rPr lang="fr-FR" sz="1200" dirty="0" smtClean="0">
                          <a:solidFill>
                            <a:srgbClr val="002060"/>
                          </a:solidFill>
                          <a:latin typeface="Ubuntu Light"/>
                        </a:rPr>
                        <a:t>n 3</a:t>
                      </a:r>
                      <a:r>
                        <a:rPr lang="fr-FR" sz="1200" baseline="30000" dirty="0" smtClean="0">
                          <a:solidFill>
                            <a:srgbClr val="002060"/>
                          </a:solidFill>
                          <a:latin typeface="Ubuntu Light"/>
                        </a:rPr>
                        <a:t>ème</a:t>
                      </a:r>
                      <a:r>
                        <a:rPr lang="fr-FR" sz="1200" dirty="0" smtClean="0">
                          <a:solidFill>
                            <a:srgbClr val="002060"/>
                          </a:solidFill>
                          <a:latin typeface="Ubuntu Light"/>
                        </a:rPr>
                        <a:t> bag</a:t>
                      </a:r>
                      <a:r>
                        <a:rPr lang="fr-FR" sz="1200" baseline="0" dirty="0" smtClean="0">
                          <a:solidFill>
                            <a:srgbClr val="002060"/>
                          </a:solidFill>
                          <a:latin typeface="Ubuntu Light"/>
                        </a:rPr>
                        <a:t>age en Caraïbes et en Madras</a:t>
                      </a:r>
                    </a:p>
                    <a:p>
                      <a:pPr marL="0" marR="0" indent="0" algn="l" defTabSz="914400" rtl="0" eaLnBrk="1" fontAlgn="auto" latinLnBrk="0" hangingPunct="1">
                        <a:lnSpc>
                          <a:spcPct val="100000"/>
                        </a:lnSpc>
                        <a:spcBef>
                          <a:spcPts val="0"/>
                        </a:spcBef>
                        <a:spcAft>
                          <a:spcPts val="0"/>
                        </a:spcAft>
                        <a:buClrTx/>
                        <a:buSzTx/>
                        <a:buFontTx/>
                        <a:buNone/>
                        <a:tabLst/>
                        <a:defRPr/>
                      </a:pPr>
                      <a:r>
                        <a:rPr lang="fr-FR" sz="1200" kern="1200" baseline="0" dirty="0" smtClean="0">
                          <a:solidFill>
                            <a:srgbClr val="002060"/>
                          </a:solidFill>
                          <a:latin typeface="Ubuntu Light"/>
                          <a:ea typeface="+mn-ea"/>
                          <a:cs typeface="+mn-cs"/>
                        </a:rPr>
                        <a:t>• Régional : 1 bagage de 30 kg ou 30 kg répartis sur 2 bagages maximum</a:t>
                      </a:r>
                      <a:endParaRPr lang="fr-FR" sz="1200" b="1" dirty="0" smtClean="0">
                        <a:solidFill>
                          <a:srgbClr val="00B050"/>
                        </a:solidFill>
                        <a:latin typeface="Ubuntu Light"/>
                      </a:endParaRPr>
                    </a:p>
                  </a:txBody>
                  <a:tcPr/>
                </a:tc>
              </a:tr>
            </a:tbl>
          </a:graphicData>
        </a:graphic>
      </p:graphicFrame>
      <p:sp>
        <p:nvSpPr>
          <p:cNvPr id="6" name="ZoneTexte 5"/>
          <p:cNvSpPr txBox="1"/>
          <p:nvPr/>
        </p:nvSpPr>
        <p:spPr>
          <a:xfrm>
            <a:off x="189186" y="268013"/>
            <a:ext cx="5060731" cy="523220"/>
          </a:xfrm>
          <a:prstGeom prst="rect">
            <a:avLst/>
          </a:prstGeom>
          <a:noFill/>
        </p:spPr>
        <p:txBody>
          <a:bodyPr wrap="square" rtlCol="0">
            <a:spAutoFit/>
          </a:bodyPr>
          <a:lstStyle/>
          <a:p>
            <a:r>
              <a:rPr lang="fr-FR" sz="2800" b="1" dirty="0" smtClean="0">
                <a:solidFill>
                  <a:srgbClr val="002060"/>
                </a:solidFill>
                <a:effectLst>
                  <a:outerShdw blurRad="38100" dist="38100" dir="2700000" algn="tl">
                    <a:srgbClr val="000000">
                      <a:alpha val="43137"/>
                    </a:srgbClr>
                  </a:outerShdw>
                </a:effectLst>
                <a:latin typeface="Ubuntu"/>
              </a:rPr>
              <a:t>CARTE D’ABONNEMENT</a:t>
            </a:r>
            <a:endParaRPr lang="fr-FR" sz="2800" b="1" dirty="0">
              <a:solidFill>
                <a:srgbClr val="002060"/>
              </a:solidFill>
              <a:effectLst>
                <a:outerShdw blurRad="38100" dist="38100" dir="2700000" algn="tl">
                  <a:srgbClr val="000000">
                    <a:alpha val="43137"/>
                  </a:srgbClr>
                </a:outerShdw>
              </a:effectLst>
              <a:latin typeface="Ubuntu"/>
            </a:endParaRPr>
          </a:p>
        </p:txBody>
      </p:sp>
      <p:pic>
        <p:nvPicPr>
          <p:cNvPr id="1026" name="Picture 2"/>
          <p:cNvPicPr>
            <a:picLocks noChangeAspect="1" noChangeArrowheads="1"/>
          </p:cNvPicPr>
          <p:nvPr/>
        </p:nvPicPr>
        <p:blipFill>
          <a:blip r:embed="rId3" cstate="print"/>
          <a:srcRect/>
          <a:stretch>
            <a:fillRect/>
          </a:stretch>
        </p:blipFill>
        <p:spPr bwMode="auto">
          <a:xfrm rot="20820524">
            <a:off x="6350458" y="275599"/>
            <a:ext cx="2640833" cy="1659284"/>
          </a:xfrm>
          <a:prstGeom prst="rect">
            <a:avLst/>
          </a:prstGeom>
          <a:noFill/>
          <a:ln w="9525">
            <a:noFill/>
            <a:miter lim="800000"/>
            <a:headEnd/>
            <a:tailEnd/>
          </a:ln>
          <a:effectLst/>
        </p:spPr>
      </p:pic>
    </p:spTree>
    <p:extLst>
      <p:ext uri="{BB962C8B-B14F-4D97-AF65-F5344CB8AC3E}">
        <p14:creationId xmlns:p14="http://schemas.microsoft.com/office/powerpoint/2010/main" xmlns="" val="3581670305"/>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cstate="email"/>
          <a:srcRect/>
          <a:stretch>
            <a:fillRect/>
          </a:stretch>
        </p:blipFill>
        <p:spPr bwMode="auto">
          <a:xfrm>
            <a:off x="0" y="0"/>
            <a:ext cx="9144000" cy="6877050"/>
          </a:xfrm>
          <a:prstGeom prst="rect">
            <a:avLst/>
          </a:prstGeom>
          <a:noFill/>
          <a:ln w="9525">
            <a:noFill/>
            <a:miter lim="800000"/>
            <a:headEnd/>
            <a:tailEnd/>
          </a:ln>
          <a:effectLst/>
        </p:spPr>
      </p:pic>
    </p:spTree>
    <p:extLst>
      <p:ext uri="{BB962C8B-B14F-4D97-AF65-F5344CB8AC3E}">
        <p14:creationId xmlns:p14="http://schemas.microsoft.com/office/powerpoint/2010/main" xmlns="" val="3581670305"/>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pic>
        <p:nvPicPr>
          <p:cNvPr id="18434" name="Picture 2"/>
          <p:cNvPicPr>
            <a:picLocks noChangeAspect="1" noChangeArrowheads="1"/>
          </p:cNvPicPr>
          <p:nvPr/>
        </p:nvPicPr>
        <p:blipFill>
          <a:blip r:embed="rId3" cstate="email"/>
          <a:srcRect/>
          <a:stretch>
            <a:fillRect/>
          </a:stretch>
        </p:blipFill>
        <p:spPr bwMode="auto">
          <a:xfrm>
            <a:off x="0" y="0"/>
            <a:ext cx="9144000" cy="6877050"/>
          </a:xfrm>
          <a:prstGeom prst="rect">
            <a:avLst/>
          </a:prstGeom>
          <a:noFill/>
          <a:ln w="9525">
            <a:noFill/>
            <a:miter lim="800000"/>
            <a:headEnd/>
            <a:tailEnd/>
          </a:ln>
          <a:effectLst/>
        </p:spPr>
      </p:pic>
      <p:sp>
        <p:nvSpPr>
          <p:cNvPr id="17" name="ZoneTexte 16"/>
          <p:cNvSpPr txBox="1"/>
          <p:nvPr/>
        </p:nvSpPr>
        <p:spPr>
          <a:xfrm>
            <a:off x="2349062" y="1255595"/>
            <a:ext cx="6574221" cy="4401205"/>
          </a:xfrm>
          <a:prstGeom prst="rect">
            <a:avLst/>
          </a:prstGeom>
          <a:noFill/>
        </p:spPr>
        <p:txBody>
          <a:bodyPr wrap="square" rtlCol="0">
            <a:spAutoFit/>
          </a:bodyPr>
          <a:lstStyle/>
          <a:p>
            <a:r>
              <a:rPr lang="fr-FR" sz="2800" b="1" dirty="0" smtClean="0">
                <a:solidFill>
                  <a:srgbClr val="0070C0"/>
                </a:solidFill>
                <a:latin typeface="Ubuntu"/>
              </a:rPr>
              <a:t>Comment y accéder : </a:t>
            </a:r>
          </a:p>
          <a:p>
            <a:pPr marL="342900" indent="-342900"/>
            <a:endParaRPr lang="fr-FR" sz="2400" dirty="0" smtClean="0">
              <a:latin typeface="Ubuntu Light"/>
            </a:endParaRPr>
          </a:p>
          <a:p>
            <a:pPr marL="342900" indent="-342900"/>
            <a:r>
              <a:rPr lang="fr-FR" sz="2800" dirty="0" smtClean="0">
                <a:solidFill>
                  <a:schemeClr val="bg2">
                    <a:lumMod val="50000"/>
                  </a:schemeClr>
                </a:solidFill>
                <a:latin typeface="Ubuntu Light"/>
                <a:sym typeface="Wingdings"/>
              </a:rPr>
              <a:t></a:t>
            </a:r>
            <a:r>
              <a:rPr lang="fr-FR" sz="2400" dirty="0" smtClean="0">
                <a:solidFill>
                  <a:schemeClr val="bg2">
                    <a:lumMod val="50000"/>
                  </a:schemeClr>
                </a:solidFill>
                <a:latin typeface="Ubuntu Light"/>
              </a:rPr>
              <a:t>Rendez-vous sur </a:t>
            </a:r>
            <a:r>
              <a:rPr lang="fr-FR" sz="2400" dirty="0" smtClean="0">
                <a:solidFill>
                  <a:schemeClr val="bg2">
                    <a:lumMod val="50000"/>
                  </a:schemeClr>
                </a:solidFill>
                <a:latin typeface="Ubuntu Light"/>
                <a:hlinkClick r:id="rId4"/>
              </a:rPr>
              <a:t>www.aircaraibes.biz</a:t>
            </a:r>
            <a:endParaRPr lang="fr-FR" sz="2400" dirty="0" smtClean="0">
              <a:solidFill>
                <a:schemeClr val="bg2">
                  <a:lumMod val="50000"/>
                </a:schemeClr>
              </a:solidFill>
              <a:latin typeface="Ubuntu Light"/>
            </a:endParaRPr>
          </a:p>
          <a:p>
            <a:pPr marL="342900" indent="-342900"/>
            <a:endParaRPr lang="fr-FR" sz="2400" dirty="0" smtClean="0">
              <a:solidFill>
                <a:schemeClr val="bg2">
                  <a:lumMod val="50000"/>
                </a:schemeClr>
              </a:solidFill>
              <a:latin typeface="Ubuntu Light"/>
            </a:endParaRPr>
          </a:p>
          <a:p>
            <a:pPr marL="342900" indent="-342900"/>
            <a:r>
              <a:rPr lang="fr-FR" sz="2800" dirty="0" smtClean="0">
                <a:solidFill>
                  <a:schemeClr val="bg2">
                    <a:lumMod val="50000"/>
                  </a:schemeClr>
                </a:solidFill>
                <a:latin typeface="Ubuntu Light"/>
                <a:sym typeface="Wingdings"/>
              </a:rPr>
              <a:t></a:t>
            </a:r>
            <a:r>
              <a:rPr lang="fr-FR" sz="2400" dirty="0" smtClean="0">
                <a:solidFill>
                  <a:schemeClr val="bg2">
                    <a:lumMod val="50000"/>
                  </a:schemeClr>
                </a:solidFill>
                <a:latin typeface="Ubuntu Light"/>
              </a:rPr>
              <a:t>Créez votre compte en vous rattachant à votre agence ou en la répertoriant.</a:t>
            </a:r>
          </a:p>
          <a:p>
            <a:pPr marL="342900" indent="-342900"/>
            <a:endParaRPr lang="fr-FR" sz="2400" dirty="0" smtClean="0">
              <a:solidFill>
                <a:schemeClr val="bg2">
                  <a:lumMod val="50000"/>
                </a:schemeClr>
              </a:solidFill>
              <a:latin typeface="Ubuntu Light"/>
            </a:endParaRPr>
          </a:p>
          <a:p>
            <a:pPr marL="342900" indent="-342900"/>
            <a:r>
              <a:rPr lang="fr-FR" sz="2800" dirty="0" smtClean="0">
                <a:solidFill>
                  <a:schemeClr val="bg2">
                    <a:lumMod val="50000"/>
                  </a:schemeClr>
                </a:solidFill>
                <a:latin typeface="Ubuntu Light"/>
                <a:sym typeface="Wingdings"/>
              </a:rPr>
              <a:t></a:t>
            </a:r>
            <a:r>
              <a:rPr lang="fr-FR" sz="2400" dirty="0" smtClean="0">
                <a:solidFill>
                  <a:schemeClr val="bg2">
                    <a:lumMod val="50000"/>
                  </a:schemeClr>
                </a:solidFill>
                <a:latin typeface="Ubuntu Light"/>
              </a:rPr>
              <a:t>Une fois finalisée vous êtes immédiatement connecté. </a:t>
            </a:r>
          </a:p>
          <a:p>
            <a:endParaRPr lang="fr-FR" sz="2400" dirty="0" smtClean="0"/>
          </a:p>
          <a:p>
            <a:endParaRPr lang="fr-FR" sz="2400" dirty="0"/>
          </a:p>
        </p:txBody>
      </p:sp>
    </p:spTree>
    <p:extLst>
      <p:ext uri="{BB962C8B-B14F-4D97-AF65-F5344CB8AC3E}">
        <p14:creationId xmlns:p14="http://schemas.microsoft.com/office/powerpoint/2010/main" xmlns="" val="3581670305"/>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sp>
        <p:nvSpPr>
          <p:cNvPr id="6" name="TextBox 3"/>
          <p:cNvSpPr txBox="1"/>
          <p:nvPr/>
        </p:nvSpPr>
        <p:spPr>
          <a:xfrm>
            <a:off x="385261" y="239212"/>
            <a:ext cx="4855479" cy="1015663"/>
          </a:xfrm>
          <a:prstGeom prst="rect">
            <a:avLst/>
          </a:prstGeom>
          <a:noFill/>
        </p:spPr>
        <p:txBody>
          <a:bodyPr wrap="square" rtlCol="0">
            <a:spAutoFit/>
          </a:bodyPr>
          <a:lstStyle/>
          <a:p>
            <a:endParaRPr lang="es-DO" sz="6000" b="1" dirty="0">
              <a:solidFill>
                <a:srgbClr val="00B0F0"/>
              </a:solidFill>
              <a:latin typeface="Ubuntu" panose="020B0504030602030204" pitchFamily="34" charset="0"/>
            </a:endParaRPr>
          </a:p>
        </p:txBody>
      </p:sp>
      <p:sp>
        <p:nvSpPr>
          <p:cNvPr id="7" name="Rectangle 6"/>
          <p:cNvSpPr/>
          <p:nvPr/>
        </p:nvSpPr>
        <p:spPr>
          <a:xfrm>
            <a:off x="355600" y="2214485"/>
            <a:ext cx="8289925" cy="3354765"/>
          </a:xfrm>
          <a:prstGeom prst="rect">
            <a:avLst/>
          </a:prstGeom>
        </p:spPr>
        <p:txBody>
          <a:bodyPr>
            <a:spAutoFit/>
          </a:bodyPr>
          <a:lstStyle/>
          <a:p>
            <a:pPr algn="just">
              <a:buSzPct val="150000"/>
              <a:buBlip>
                <a:blip r:embed="rId3"/>
              </a:buBlip>
              <a:defRPr/>
            </a:pPr>
            <a:r>
              <a:rPr lang="fr-FR" sz="2400" b="1" dirty="0" smtClean="0">
                <a:solidFill>
                  <a:schemeClr val="accent2"/>
                </a:solidFill>
                <a:latin typeface="Ubuntu Light"/>
              </a:rPr>
              <a:t>Simple </a:t>
            </a:r>
            <a:r>
              <a:rPr lang="fr-FR" b="1" dirty="0">
                <a:solidFill>
                  <a:schemeClr val="accent2"/>
                </a:solidFill>
                <a:latin typeface="Ubuntu Light"/>
              </a:rPr>
              <a:t>: </a:t>
            </a:r>
            <a:r>
              <a:rPr lang="fr-FR" sz="2200" dirty="0">
                <a:solidFill>
                  <a:srgbClr val="0070C0"/>
                </a:solidFill>
                <a:latin typeface="Ubuntu Light"/>
              </a:rPr>
              <a:t>inscription depuis aircaraibes.biz.</a:t>
            </a:r>
          </a:p>
          <a:p>
            <a:pPr algn="just">
              <a:buSzPct val="150000"/>
              <a:buBlip>
                <a:blip r:embed="rId3"/>
              </a:buBlip>
              <a:defRPr/>
            </a:pPr>
            <a:endParaRPr lang="fr-FR" sz="1200" dirty="0" smtClean="0">
              <a:solidFill>
                <a:srgbClr val="0070C0"/>
              </a:solidFill>
              <a:latin typeface="Ubuntu Light"/>
            </a:endParaRPr>
          </a:p>
          <a:p>
            <a:pPr algn="just">
              <a:buSzPct val="150000"/>
              <a:buBlip>
                <a:blip r:embed="rId3"/>
              </a:buBlip>
              <a:defRPr/>
            </a:pPr>
            <a:endParaRPr lang="fr-FR" sz="1200" dirty="0">
              <a:solidFill>
                <a:srgbClr val="002060"/>
              </a:solidFill>
              <a:latin typeface="Ubuntu Light"/>
            </a:endParaRPr>
          </a:p>
          <a:p>
            <a:pPr algn="just">
              <a:buSzPct val="150000"/>
              <a:buBlip>
                <a:blip r:embed="rId3"/>
              </a:buBlip>
              <a:defRPr/>
            </a:pPr>
            <a:r>
              <a:rPr lang="fr-FR" sz="2400" b="1" dirty="0" smtClean="0">
                <a:solidFill>
                  <a:schemeClr val="accent2"/>
                </a:solidFill>
                <a:latin typeface="Ubuntu Light"/>
              </a:rPr>
              <a:t>Rémunérateur </a:t>
            </a:r>
            <a:r>
              <a:rPr lang="fr-FR" b="1" dirty="0">
                <a:solidFill>
                  <a:schemeClr val="accent2"/>
                </a:solidFill>
                <a:latin typeface="Ubuntu Light"/>
              </a:rPr>
              <a:t>: </a:t>
            </a:r>
            <a:r>
              <a:rPr lang="fr-FR" sz="2200" dirty="0">
                <a:solidFill>
                  <a:srgbClr val="0070C0"/>
                </a:solidFill>
                <a:latin typeface="Ubuntu Light"/>
              </a:rPr>
              <a:t>points cumulés automatiquement sur le compte au moment du voyage du passager en fonction de la valeur HT du billet, du parcours et de la classe de transport.</a:t>
            </a:r>
          </a:p>
          <a:p>
            <a:pPr algn="just">
              <a:buSzPct val="150000"/>
              <a:defRPr/>
            </a:pPr>
            <a:endParaRPr lang="fr-FR" sz="1400" dirty="0" smtClean="0">
              <a:solidFill>
                <a:srgbClr val="002060"/>
              </a:solidFill>
              <a:latin typeface="Ubuntu Light"/>
            </a:endParaRPr>
          </a:p>
          <a:p>
            <a:pPr algn="just">
              <a:buSzPct val="150000"/>
              <a:buBlip>
                <a:blip r:embed="rId3"/>
              </a:buBlip>
              <a:defRPr/>
            </a:pPr>
            <a:endParaRPr lang="fr-FR" sz="1400" dirty="0">
              <a:solidFill>
                <a:srgbClr val="002060"/>
              </a:solidFill>
              <a:latin typeface="Ubuntu Light"/>
            </a:endParaRPr>
          </a:p>
          <a:p>
            <a:pPr algn="just">
              <a:buSzPct val="150000"/>
              <a:buBlip>
                <a:blip r:embed="rId3"/>
              </a:buBlip>
              <a:defRPr/>
            </a:pPr>
            <a:r>
              <a:rPr lang="fr-FR" sz="2400" b="1" dirty="0">
                <a:solidFill>
                  <a:schemeClr val="accent2"/>
                </a:solidFill>
                <a:latin typeface="Ubuntu Light"/>
              </a:rPr>
              <a:t>Des récompenses à dépenser en toute liberté : </a:t>
            </a:r>
            <a:r>
              <a:rPr lang="fr-FR" sz="2200" dirty="0">
                <a:solidFill>
                  <a:srgbClr val="0070C0"/>
                </a:solidFill>
                <a:latin typeface="Ubuntu Light"/>
              </a:rPr>
              <a:t>commande de chèques cadeaux, échange de points contre MCO nominatif pour l’achat de billets d’avion. </a:t>
            </a:r>
          </a:p>
        </p:txBody>
      </p:sp>
      <p:sp>
        <p:nvSpPr>
          <p:cNvPr id="8" name="ZoneTexte 7"/>
          <p:cNvSpPr txBox="1"/>
          <p:nvPr/>
        </p:nvSpPr>
        <p:spPr>
          <a:xfrm>
            <a:off x="0" y="941130"/>
            <a:ext cx="7993063" cy="523220"/>
          </a:xfrm>
          <a:prstGeom prst="rect">
            <a:avLst/>
          </a:prstGeom>
          <a:noFill/>
        </p:spPr>
        <p:txBody>
          <a:bodyPr>
            <a:spAutoFit/>
          </a:bodyPr>
          <a:lstStyle/>
          <a:p>
            <a:pPr>
              <a:defRPr/>
            </a:pPr>
            <a:r>
              <a:rPr lang="fr-FR" sz="2800" b="1" dirty="0" smtClean="0">
                <a:solidFill>
                  <a:srgbClr val="002060"/>
                </a:solidFill>
                <a:effectLst>
                  <a:outerShdw blurRad="38100" dist="38100" dir="2700000" algn="tl">
                    <a:srgbClr val="000000">
                      <a:alpha val="43137"/>
                    </a:srgbClr>
                  </a:outerShdw>
                </a:effectLst>
                <a:latin typeface="Ubuntu"/>
              </a:rPr>
              <a:t>PROGRAMME D’INCENTIVE </a:t>
            </a:r>
            <a:endParaRPr lang="fr-FR" sz="2800" b="1" dirty="0">
              <a:solidFill>
                <a:srgbClr val="002060"/>
              </a:solidFill>
              <a:effectLst>
                <a:outerShdw blurRad="38100" dist="38100" dir="2700000" algn="tl">
                  <a:srgbClr val="000000">
                    <a:alpha val="43137"/>
                  </a:srgbClr>
                </a:outerShdw>
              </a:effectLst>
              <a:latin typeface="Ubuntu"/>
            </a:endParaRPr>
          </a:p>
        </p:txBody>
      </p:sp>
      <p:pic>
        <p:nvPicPr>
          <p:cNvPr id="23554" name="Picture 2"/>
          <p:cNvPicPr>
            <a:picLocks noChangeAspect="1" noChangeArrowheads="1"/>
          </p:cNvPicPr>
          <p:nvPr/>
        </p:nvPicPr>
        <p:blipFill>
          <a:blip r:embed="rId4" cstate="print"/>
          <a:srcRect/>
          <a:stretch>
            <a:fillRect/>
          </a:stretch>
        </p:blipFill>
        <p:spPr bwMode="auto">
          <a:xfrm>
            <a:off x="5008181" y="283779"/>
            <a:ext cx="2560061" cy="2022256"/>
          </a:xfrm>
          <a:prstGeom prst="rect">
            <a:avLst/>
          </a:prstGeom>
          <a:noFill/>
          <a:ln w="9525">
            <a:noFill/>
            <a:miter lim="800000"/>
            <a:headEnd/>
            <a:tailEnd/>
          </a:ln>
          <a:effectLst/>
        </p:spPr>
      </p:pic>
    </p:spTree>
    <p:extLst>
      <p:ext uri="{BB962C8B-B14F-4D97-AF65-F5344CB8AC3E}">
        <p14:creationId xmlns:p14="http://schemas.microsoft.com/office/powerpoint/2010/main" xmlns="" val="3581670305"/>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sp>
        <p:nvSpPr>
          <p:cNvPr id="6" name="TextBox 3"/>
          <p:cNvSpPr txBox="1"/>
          <p:nvPr/>
        </p:nvSpPr>
        <p:spPr>
          <a:xfrm>
            <a:off x="0" y="223448"/>
            <a:ext cx="3276666" cy="769441"/>
          </a:xfrm>
          <a:prstGeom prst="rect">
            <a:avLst/>
          </a:prstGeom>
          <a:noFill/>
        </p:spPr>
        <p:txBody>
          <a:bodyPr wrap="none" rtlCol="0">
            <a:spAutoFit/>
          </a:bodyPr>
          <a:lstStyle/>
          <a:p>
            <a:r>
              <a:rPr lang="en-US" sz="4400" b="1" dirty="0" smtClean="0">
                <a:solidFill>
                  <a:srgbClr val="002060"/>
                </a:solidFill>
                <a:effectLst>
                  <a:outerShdw blurRad="38100" dist="38100" dir="2700000" algn="tl">
                    <a:srgbClr val="000000">
                      <a:alpha val="43137"/>
                    </a:srgbClr>
                  </a:outerShdw>
                </a:effectLst>
                <a:latin typeface="Ubuntu" panose="020B0504030602030204" pitchFamily="34" charset="0"/>
              </a:rPr>
              <a:t>CONTACTS</a:t>
            </a:r>
            <a:endParaRPr lang="es-DO" sz="4400" b="1" dirty="0">
              <a:solidFill>
                <a:srgbClr val="002060"/>
              </a:solidFill>
              <a:effectLst>
                <a:outerShdw blurRad="38100" dist="38100" dir="2700000" algn="tl">
                  <a:srgbClr val="000000">
                    <a:alpha val="43137"/>
                  </a:srgbClr>
                </a:outerShdw>
              </a:effectLst>
              <a:latin typeface="Ubuntu" panose="020B0504030602030204" pitchFamily="34" charset="0"/>
            </a:endParaRPr>
          </a:p>
        </p:txBody>
      </p:sp>
      <p:sp>
        <p:nvSpPr>
          <p:cNvPr id="4" name="ZoneTexte 3"/>
          <p:cNvSpPr txBox="1"/>
          <p:nvPr/>
        </p:nvSpPr>
        <p:spPr>
          <a:xfrm>
            <a:off x="3957145" y="376141"/>
            <a:ext cx="5186855" cy="6294031"/>
          </a:xfrm>
          <a:prstGeom prst="rect">
            <a:avLst/>
          </a:prstGeom>
          <a:noFill/>
        </p:spPr>
        <p:txBody>
          <a:bodyPr wrap="square">
            <a:spAutoFit/>
          </a:bodyPr>
          <a:lstStyle/>
          <a:p>
            <a:pPr eaLnBrk="0" hangingPunct="0">
              <a:buSzPct val="150000"/>
              <a:buBlip>
                <a:blip r:embed="rId3"/>
              </a:buBlip>
              <a:defRPr/>
            </a:pPr>
            <a:r>
              <a:rPr lang="en-GB" sz="2400" b="1" dirty="0">
                <a:solidFill>
                  <a:srgbClr val="0070C0"/>
                </a:solidFill>
                <a:latin typeface="Ubuntu Light"/>
                <a:cs typeface="Times New Roman" pitchFamily="18" charset="0"/>
              </a:rPr>
              <a:t>Service Help Desk</a:t>
            </a:r>
            <a:r>
              <a:rPr lang="fr-FR" sz="2400" b="1" dirty="0">
                <a:solidFill>
                  <a:srgbClr val="0070C0"/>
                </a:solidFill>
                <a:latin typeface="Ubuntu Light"/>
              </a:rPr>
              <a:t> </a:t>
            </a:r>
          </a:p>
          <a:p>
            <a:pPr eaLnBrk="0" hangingPunct="0">
              <a:buSzPct val="150000"/>
              <a:defRPr/>
            </a:pPr>
            <a:r>
              <a:rPr lang="en-GB" sz="2400" dirty="0">
                <a:solidFill>
                  <a:schemeClr val="bg2">
                    <a:lumMod val="50000"/>
                  </a:schemeClr>
                </a:solidFill>
                <a:latin typeface="Ubuntu Light"/>
                <a:cs typeface="Times New Roman" pitchFamily="18" charset="0"/>
              </a:rPr>
              <a:t>helpdesk-paris@aircaraibes.com</a:t>
            </a:r>
          </a:p>
          <a:p>
            <a:pPr eaLnBrk="0" hangingPunct="0">
              <a:buSzPct val="150000"/>
              <a:buBlip>
                <a:blip r:embed="rId3"/>
              </a:buBlip>
              <a:defRPr/>
            </a:pPr>
            <a:endParaRPr lang="en-GB" sz="1600" dirty="0">
              <a:solidFill>
                <a:schemeClr val="tx2"/>
              </a:solidFill>
              <a:latin typeface="Ubuntu Light"/>
              <a:cs typeface="Times New Roman" pitchFamily="18" charset="0"/>
            </a:endParaRPr>
          </a:p>
          <a:p>
            <a:pPr eaLnBrk="0" hangingPunct="0">
              <a:buSzPct val="150000"/>
              <a:buBlip>
                <a:blip r:embed="rId3"/>
              </a:buBlip>
              <a:defRPr/>
            </a:pPr>
            <a:r>
              <a:rPr lang="fr-FR" sz="2400" b="1" dirty="0">
                <a:solidFill>
                  <a:srgbClr val="0070C0"/>
                </a:solidFill>
                <a:latin typeface="Ubuntu Light"/>
                <a:cs typeface="Times New Roman" pitchFamily="18" charset="0"/>
              </a:rPr>
              <a:t>Pôle Loisirs</a:t>
            </a:r>
            <a:r>
              <a:rPr lang="fr-FR" sz="2400" b="1" dirty="0">
                <a:solidFill>
                  <a:srgbClr val="0070C0"/>
                </a:solidFill>
                <a:latin typeface="Ubuntu Light"/>
              </a:rPr>
              <a:t> </a:t>
            </a:r>
          </a:p>
          <a:p>
            <a:pPr eaLnBrk="0" hangingPunct="0">
              <a:buSzPct val="150000"/>
              <a:defRPr/>
            </a:pPr>
            <a:r>
              <a:rPr lang="fr-FR" sz="2400" dirty="0">
                <a:solidFill>
                  <a:schemeClr val="bg2">
                    <a:lumMod val="50000"/>
                  </a:schemeClr>
                </a:solidFill>
                <a:latin typeface="Ubuntu Light"/>
                <a:cs typeface="Times New Roman" pitchFamily="18" charset="0"/>
              </a:rPr>
              <a:t>to.paris@aircaraibes.com</a:t>
            </a:r>
          </a:p>
          <a:p>
            <a:pPr eaLnBrk="0" hangingPunct="0">
              <a:buSzPct val="150000"/>
              <a:defRPr/>
            </a:pPr>
            <a:r>
              <a:rPr lang="fr-FR" sz="2400" dirty="0">
                <a:solidFill>
                  <a:schemeClr val="bg2">
                    <a:lumMod val="50000"/>
                  </a:schemeClr>
                </a:solidFill>
                <a:latin typeface="Ubuntu Light"/>
                <a:cs typeface="Times New Roman" pitchFamily="18" charset="0"/>
              </a:rPr>
              <a:t>groupes.paris@aircaraibes.com</a:t>
            </a:r>
          </a:p>
          <a:p>
            <a:pPr eaLnBrk="0" hangingPunct="0">
              <a:buSzPct val="150000"/>
              <a:defRPr/>
            </a:pPr>
            <a:endParaRPr lang="fr-FR" sz="1600" dirty="0">
              <a:solidFill>
                <a:schemeClr val="tx2"/>
              </a:solidFill>
              <a:latin typeface="Ubuntu Light"/>
              <a:cs typeface="Times New Roman" pitchFamily="18" charset="0"/>
            </a:endParaRPr>
          </a:p>
          <a:p>
            <a:pPr eaLnBrk="0" hangingPunct="0">
              <a:buSzPct val="150000"/>
              <a:buBlip>
                <a:blip r:embed="rId3"/>
              </a:buBlip>
              <a:defRPr/>
            </a:pPr>
            <a:r>
              <a:rPr lang="fr-FR" sz="2400" b="1" dirty="0">
                <a:solidFill>
                  <a:srgbClr val="0070C0"/>
                </a:solidFill>
                <a:latin typeface="Ubuntu Light"/>
                <a:cs typeface="Times New Roman" pitchFamily="18" charset="0"/>
              </a:rPr>
              <a:t>Service </a:t>
            </a:r>
            <a:r>
              <a:rPr lang="fr-FR" sz="2400" b="1" dirty="0" smtClean="0">
                <a:solidFill>
                  <a:srgbClr val="0070C0"/>
                </a:solidFill>
                <a:latin typeface="Ubuntu Light"/>
                <a:cs typeface="Times New Roman" pitchFamily="18" charset="0"/>
              </a:rPr>
              <a:t>Préférence</a:t>
            </a:r>
          </a:p>
          <a:p>
            <a:pPr eaLnBrk="0" hangingPunct="0">
              <a:buSzPct val="150000"/>
              <a:defRPr/>
            </a:pPr>
            <a:r>
              <a:rPr lang="fr-FR" sz="2400" dirty="0" smtClean="0">
                <a:solidFill>
                  <a:schemeClr val="bg2">
                    <a:lumMod val="50000"/>
                  </a:schemeClr>
                </a:solidFill>
                <a:latin typeface="Ubuntu Light"/>
                <a:cs typeface="Times New Roman" pitchFamily="18" charset="0"/>
              </a:rPr>
              <a:t>preference-paris@aircaraibes.com</a:t>
            </a:r>
          </a:p>
          <a:p>
            <a:pPr eaLnBrk="0" hangingPunct="0">
              <a:buSzPct val="150000"/>
              <a:defRPr/>
            </a:pPr>
            <a:endParaRPr lang="fr-FR" sz="1600" dirty="0" smtClean="0">
              <a:solidFill>
                <a:schemeClr val="bg2">
                  <a:lumMod val="50000"/>
                </a:schemeClr>
              </a:solidFill>
              <a:latin typeface="Ubuntu Light"/>
              <a:cs typeface="Times New Roman" pitchFamily="18" charset="0"/>
            </a:endParaRPr>
          </a:p>
          <a:p>
            <a:pPr eaLnBrk="0" hangingPunct="0">
              <a:buSzPct val="150000"/>
              <a:buBlip>
                <a:blip r:embed="rId3"/>
              </a:buBlip>
              <a:defRPr/>
            </a:pPr>
            <a:r>
              <a:rPr lang="fr-FR" sz="2400" b="1" dirty="0" smtClean="0">
                <a:solidFill>
                  <a:srgbClr val="0070C0"/>
                </a:solidFill>
                <a:latin typeface="Ubuntu Light"/>
                <a:cs typeface="Times New Roman" pitchFamily="18" charset="0"/>
              </a:rPr>
              <a:t>Call VIP</a:t>
            </a:r>
            <a:endParaRPr lang="fr-FR" sz="2400" b="1" dirty="0" smtClean="0">
              <a:solidFill>
                <a:srgbClr val="0070C0"/>
              </a:solidFill>
              <a:latin typeface="Ubuntu Light"/>
            </a:endParaRPr>
          </a:p>
          <a:p>
            <a:pPr eaLnBrk="0" hangingPunct="0">
              <a:defRPr/>
            </a:pPr>
            <a:r>
              <a:rPr lang="fr-FR" sz="2400" dirty="0" smtClean="0">
                <a:solidFill>
                  <a:schemeClr val="bg2">
                    <a:lumMod val="50000"/>
                  </a:schemeClr>
                </a:solidFill>
                <a:latin typeface="Ubuntu Light"/>
              </a:rPr>
              <a:t>callvip.paris@aircaraibes.com</a:t>
            </a:r>
          </a:p>
          <a:p>
            <a:pPr eaLnBrk="0" hangingPunct="0">
              <a:buSzPct val="150000"/>
              <a:defRPr/>
            </a:pPr>
            <a:endParaRPr lang="fr-FR" sz="1600" b="1" dirty="0">
              <a:solidFill>
                <a:srgbClr val="0070C0"/>
              </a:solidFill>
              <a:latin typeface="Ubuntu Light"/>
              <a:cs typeface="Times New Roman" pitchFamily="18" charset="0"/>
            </a:endParaRPr>
          </a:p>
          <a:p>
            <a:pPr eaLnBrk="0" hangingPunct="0">
              <a:buSzPct val="150000"/>
              <a:buBlip>
                <a:blip r:embed="rId3"/>
              </a:buBlip>
              <a:defRPr/>
            </a:pPr>
            <a:r>
              <a:rPr lang="fr-FR" sz="2400" b="1" dirty="0" smtClean="0">
                <a:solidFill>
                  <a:srgbClr val="0070C0"/>
                </a:solidFill>
                <a:latin typeface="Ubuntu Light"/>
                <a:cs typeface="Times New Roman" pitchFamily="18" charset="0"/>
              </a:rPr>
              <a:t>Contact entreprises</a:t>
            </a:r>
            <a:endParaRPr lang="fr-FR" sz="2400" b="1" dirty="0">
              <a:solidFill>
                <a:srgbClr val="0070C0"/>
              </a:solidFill>
              <a:latin typeface="Ubuntu Light"/>
            </a:endParaRPr>
          </a:p>
          <a:p>
            <a:pPr eaLnBrk="0" hangingPunct="0">
              <a:defRPr/>
            </a:pPr>
            <a:r>
              <a:rPr lang="fr-FR" sz="2400" dirty="0" smtClean="0">
                <a:solidFill>
                  <a:schemeClr val="bg2">
                    <a:lumMod val="50000"/>
                  </a:schemeClr>
                </a:solidFill>
                <a:latin typeface="Ubuntu Light"/>
              </a:rPr>
              <a:t>entreprises.paris@aircaraibes.com</a:t>
            </a:r>
          </a:p>
          <a:p>
            <a:pPr eaLnBrk="0" hangingPunct="0">
              <a:defRPr/>
            </a:pPr>
            <a:endParaRPr lang="fr-FR" sz="2400" dirty="0" smtClean="0">
              <a:solidFill>
                <a:schemeClr val="bg2">
                  <a:lumMod val="50000"/>
                </a:schemeClr>
              </a:solidFill>
              <a:latin typeface="Ubuntu Light"/>
            </a:endParaRPr>
          </a:p>
          <a:p>
            <a:pPr eaLnBrk="0" hangingPunct="0">
              <a:defRPr/>
            </a:pPr>
            <a:endParaRPr lang="fr-FR" sz="2400" dirty="0" smtClean="0">
              <a:solidFill>
                <a:schemeClr val="bg2">
                  <a:lumMod val="50000"/>
                </a:schemeClr>
              </a:solidFill>
              <a:latin typeface="Ubuntu Light"/>
            </a:endParaRPr>
          </a:p>
          <a:p>
            <a:pPr eaLnBrk="0" hangingPunct="0">
              <a:defRPr/>
            </a:pPr>
            <a:endParaRPr lang="fr-FR" sz="900" b="1" dirty="0">
              <a:solidFill>
                <a:schemeClr val="tx2"/>
              </a:solidFill>
              <a:latin typeface="Ubuntu Light"/>
            </a:endParaRPr>
          </a:p>
          <a:p>
            <a:pPr>
              <a:defRPr/>
            </a:pPr>
            <a:endParaRPr lang="fr-FR" dirty="0">
              <a:solidFill>
                <a:schemeClr val="tx2"/>
              </a:solidFill>
              <a:latin typeface="Ubuntu Light"/>
            </a:endParaRPr>
          </a:p>
        </p:txBody>
      </p:sp>
      <p:pic>
        <p:nvPicPr>
          <p:cNvPr id="10241" name="Picture 1"/>
          <p:cNvPicPr>
            <a:picLocks noChangeAspect="1" noChangeArrowheads="1"/>
          </p:cNvPicPr>
          <p:nvPr/>
        </p:nvPicPr>
        <p:blipFill>
          <a:blip r:embed="rId4" cstate="email"/>
          <a:srcRect/>
          <a:stretch>
            <a:fillRect/>
          </a:stretch>
        </p:blipFill>
        <p:spPr bwMode="auto">
          <a:xfrm>
            <a:off x="0" y="1196482"/>
            <a:ext cx="4870714" cy="5661518"/>
          </a:xfrm>
          <a:prstGeom prst="rect">
            <a:avLst/>
          </a:prstGeom>
          <a:noFill/>
          <a:ln w="9525">
            <a:noFill/>
            <a:miter lim="800000"/>
            <a:headEnd/>
            <a:tailEnd/>
          </a:ln>
          <a:effectLst/>
        </p:spPr>
      </p:pic>
    </p:spTree>
    <p:extLst>
      <p:ext uri="{BB962C8B-B14F-4D97-AF65-F5344CB8AC3E}">
        <p14:creationId xmlns:p14="http://schemas.microsoft.com/office/powerpoint/2010/main" xmlns="" val="3581670305"/>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email"/>
          <a:srcRect/>
          <a:stretch>
            <a:fillRect/>
          </a:stretch>
        </p:blipFill>
        <p:spPr bwMode="auto">
          <a:xfrm>
            <a:off x="0" y="0"/>
            <a:ext cx="9144000" cy="6877050"/>
          </a:xfrm>
          <a:prstGeom prst="rect">
            <a:avLst/>
          </a:prstGeom>
          <a:noFill/>
          <a:ln w="9525">
            <a:noFill/>
            <a:miter lim="800000"/>
            <a:headEnd/>
            <a:tailEnd/>
          </a:ln>
          <a:effectLst/>
        </p:spPr>
      </p:pic>
      <p:sp>
        <p:nvSpPr>
          <p:cNvPr id="7" name="ZoneTexte 6"/>
          <p:cNvSpPr txBox="1"/>
          <p:nvPr/>
        </p:nvSpPr>
        <p:spPr>
          <a:xfrm>
            <a:off x="4162568" y="2497541"/>
            <a:ext cx="4517408" cy="1754326"/>
          </a:xfrm>
          <a:prstGeom prst="rect">
            <a:avLst/>
          </a:prstGeom>
          <a:noFill/>
        </p:spPr>
        <p:txBody>
          <a:bodyPr wrap="square" rtlCol="0">
            <a:spAutoFit/>
          </a:bodyPr>
          <a:lstStyle/>
          <a:p>
            <a:r>
              <a:rPr lang="fr-FR" sz="3600" b="1" dirty="0" smtClean="0">
                <a:solidFill>
                  <a:srgbClr val="002060"/>
                </a:solidFill>
                <a:latin typeface="Ubuntu"/>
              </a:rPr>
              <a:t>NOM DE L’AGENCE </a:t>
            </a:r>
          </a:p>
          <a:p>
            <a:r>
              <a:rPr lang="fr-FR" sz="3600" b="1" dirty="0" smtClean="0">
                <a:solidFill>
                  <a:srgbClr val="002060"/>
                </a:solidFill>
                <a:latin typeface="Ubuntu"/>
              </a:rPr>
              <a:t>OU </a:t>
            </a:r>
          </a:p>
          <a:p>
            <a:r>
              <a:rPr lang="fr-FR" sz="3600" b="1" dirty="0" smtClean="0">
                <a:solidFill>
                  <a:srgbClr val="002060"/>
                </a:solidFill>
                <a:latin typeface="Ubuntu"/>
              </a:rPr>
              <a:t>DU RESEAU</a:t>
            </a:r>
            <a:endParaRPr lang="fr-FR" sz="3600" b="1" dirty="0">
              <a:solidFill>
                <a:srgbClr val="002060"/>
              </a:solidFill>
              <a:latin typeface="Ubuntu"/>
            </a:endParaRPr>
          </a:p>
        </p:txBody>
      </p:sp>
    </p:spTree>
    <p:extLst>
      <p:ext uri="{BB962C8B-B14F-4D97-AF65-F5344CB8AC3E}">
        <p14:creationId xmlns:p14="http://schemas.microsoft.com/office/powerpoint/2010/main" xmlns="" val="358167030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a:effectLst/>
        </p:spPr>
      </p:pic>
    </p:spTree>
    <p:extLst>
      <p:ext uri="{BB962C8B-B14F-4D97-AF65-F5344CB8AC3E}">
        <p14:creationId xmlns:p14="http://schemas.microsoft.com/office/powerpoint/2010/main" xmlns="" val="3581670305"/>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sp>
        <p:nvSpPr>
          <p:cNvPr id="3" name="TextBox 3"/>
          <p:cNvSpPr txBox="1"/>
          <p:nvPr/>
        </p:nvSpPr>
        <p:spPr>
          <a:xfrm>
            <a:off x="741584" y="1197270"/>
            <a:ext cx="5969977" cy="1015663"/>
          </a:xfrm>
          <a:prstGeom prst="rect">
            <a:avLst/>
          </a:prstGeom>
          <a:noFill/>
        </p:spPr>
        <p:txBody>
          <a:bodyPr wrap="square" rtlCol="0">
            <a:spAutoFit/>
          </a:bodyPr>
          <a:lstStyle/>
          <a:p>
            <a:r>
              <a:rPr lang="en-US" sz="6000" b="1" dirty="0" smtClean="0">
                <a:solidFill>
                  <a:srgbClr val="92D050"/>
                </a:solidFill>
                <a:latin typeface="Ubuntu" panose="020B0504030602030204" pitchFamily="34" charset="0"/>
              </a:rPr>
              <a:t>Sous </a:t>
            </a:r>
            <a:r>
              <a:rPr lang="en-US" sz="6000" b="1" dirty="0" err="1" smtClean="0">
                <a:solidFill>
                  <a:srgbClr val="92D050"/>
                </a:solidFill>
                <a:latin typeface="Ubuntu" panose="020B0504030602030204" pitchFamily="34" charset="0"/>
              </a:rPr>
              <a:t>titre</a:t>
            </a:r>
            <a:endParaRPr lang="es-DO" sz="6000" b="1" dirty="0">
              <a:solidFill>
                <a:srgbClr val="92D050"/>
              </a:solidFill>
              <a:latin typeface="Ubuntu" panose="020B0504030602030204" pitchFamily="34" charset="0"/>
            </a:endParaRPr>
          </a:p>
        </p:txBody>
      </p:sp>
      <p:sp>
        <p:nvSpPr>
          <p:cNvPr id="5" name="TextBox 4"/>
          <p:cNvSpPr txBox="1"/>
          <p:nvPr/>
        </p:nvSpPr>
        <p:spPr>
          <a:xfrm>
            <a:off x="615764" y="2279938"/>
            <a:ext cx="8528236" cy="2246769"/>
          </a:xfrm>
          <a:prstGeom prst="rect">
            <a:avLst/>
          </a:prstGeom>
          <a:noFill/>
        </p:spPr>
        <p:txBody>
          <a:bodyPr wrap="square" rtlCol="0">
            <a:spAutoFit/>
          </a:bodyPr>
          <a:lstStyle/>
          <a:p>
            <a:r>
              <a:rPr lang="fr-FR" dirty="0" smtClean="0">
                <a:solidFill>
                  <a:schemeClr val="tx2">
                    <a:lumMod val="75000"/>
                  </a:schemeClr>
                </a:solidFill>
                <a:latin typeface="Ubuntu Light" panose="020B0304030602030204" pitchFamily="34" charset="0"/>
              </a:rPr>
              <a:t>Template à utiliser pour les </a:t>
            </a:r>
            <a:r>
              <a:rPr lang="fr-FR" dirty="0" err="1" smtClean="0">
                <a:solidFill>
                  <a:schemeClr val="tx2">
                    <a:lumMod val="75000"/>
                  </a:schemeClr>
                </a:solidFill>
                <a:latin typeface="Ubuntu Light" panose="020B0304030602030204" pitchFamily="34" charset="0"/>
              </a:rPr>
              <a:t>slides</a:t>
            </a:r>
            <a:r>
              <a:rPr lang="fr-FR" dirty="0" smtClean="0">
                <a:solidFill>
                  <a:schemeClr val="tx2">
                    <a:lumMod val="75000"/>
                  </a:schemeClr>
                </a:solidFill>
                <a:latin typeface="Ubuntu Light" panose="020B0304030602030204" pitchFamily="34" charset="0"/>
              </a:rPr>
              <a:t> des titres principaux intégrés dans vos présentations. </a:t>
            </a:r>
          </a:p>
          <a:p>
            <a:endParaRPr lang="fr-FR" dirty="0" smtClean="0">
              <a:solidFill>
                <a:schemeClr val="tx2">
                  <a:lumMod val="75000"/>
                </a:schemeClr>
              </a:solidFill>
              <a:latin typeface="Ubuntu Light" panose="020B0304030602030204" pitchFamily="34" charset="0"/>
            </a:endParaRPr>
          </a:p>
          <a:p>
            <a:r>
              <a:rPr lang="fr-FR" dirty="0" smtClean="0">
                <a:solidFill>
                  <a:schemeClr val="tx2">
                    <a:lumMod val="75000"/>
                  </a:schemeClr>
                </a:solidFill>
                <a:latin typeface="Ubuntu Light" panose="020B0304030602030204" pitchFamily="34" charset="0"/>
              </a:rPr>
              <a:t>Utilisez la police “</a:t>
            </a:r>
            <a:r>
              <a:rPr lang="fr-FR" dirty="0" err="1" smtClean="0">
                <a:solidFill>
                  <a:schemeClr val="tx2">
                    <a:lumMod val="75000"/>
                  </a:schemeClr>
                </a:solidFill>
                <a:latin typeface="Ubuntu Light" panose="020B0304030602030204" pitchFamily="34" charset="0"/>
              </a:rPr>
              <a:t>Ubuntu</a:t>
            </a:r>
            <a:r>
              <a:rPr lang="fr-FR" dirty="0" smtClean="0">
                <a:solidFill>
                  <a:schemeClr val="tx2">
                    <a:lumMod val="75000"/>
                  </a:schemeClr>
                </a:solidFill>
                <a:latin typeface="Ubuntu Light" panose="020B0304030602030204" pitchFamily="34" charset="0"/>
              </a:rPr>
              <a:t>” pour les titres de sous-rubriques et la “</a:t>
            </a:r>
            <a:r>
              <a:rPr lang="fr-FR" dirty="0" err="1" smtClean="0">
                <a:solidFill>
                  <a:schemeClr val="tx2">
                    <a:lumMod val="75000"/>
                  </a:schemeClr>
                </a:solidFill>
                <a:latin typeface="Ubuntu Light" panose="020B0304030602030204" pitchFamily="34" charset="0"/>
              </a:rPr>
              <a:t>Ubuntu</a:t>
            </a:r>
            <a:r>
              <a:rPr lang="fr-FR" dirty="0" smtClean="0">
                <a:solidFill>
                  <a:schemeClr val="tx2">
                    <a:lumMod val="75000"/>
                  </a:schemeClr>
                </a:solidFill>
                <a:latin typeface="Ubuntu Light" panose="020B0304030602030204" pitchFamily="34" charset="0"/>
              </a:rPr>
              <a:t> Light” pour les textes comme celui ci.</a:t>
            </a:r>
          </a:p>
          <a:p>
            <a:endParaRPr lang="fr-FR" dirty="0">
              <a:solidFill>
                <a:schemeClr val="tx2">
                  <a:lumMod val="75000"/>
                </a:schemeClr>
              </a:solidFill>
              <a:latin typeface="Ubuntu light italic" panose="020B03040306020A0204" pitchFamily="34" charset="0"/>
            </a:endParaRPr>
          </a:p>
          <a:p>
            <a:r>
              <a:rPr lang="fr-FR" sz="1400" dirty="0">
                <a:solidFill>
                  <a:schemeClr val="tx2">
                    <a:lumMod val="60000"/>
                    <a:lumOff val="40000"/>
                  </a:schemeClr>
                </a:solidFill>
                <a:latin typeface="Ubuntu light italic" panose="020B03040306020A0204" pitchFamily="34" charset="0"/>
              </a:rPr>
              <a:t>Les légendes utilisent la « </a:t>
            </a:r>
            <a:r>
              <a:rPr lang="fr-FR" sz="1400" dirty="0" err="1">
                <a:solidFill>
                  <a:schemeClr val="tx2">
                    <a:lumMod val="60000"/>
                    <a:lumOff val="40000"/>
                  </a:schemeClr>
                </a:solidFill>
                <a:latin typeface="Ubuntu light italic" panose="020B03040306020A0204" pitchFamily="34" charset="0"/>
              </a:rPr>
              <a:t>Ubuntu</a:t>
            </a:r>
            <a:r>
              <a:rPr lang="fr-FR" sz="1400" dirty="0">
                <a:solidFill>
                  <a:schemeClr val="tx2">
                    <a:lumMod val="60000"/>
                    <a:lumOff val="40000"/>
                  </a:schemeClr>
                </a:solidFill>
                <a:latin typeface="Ubuntu light italic" panose="020B03040306020A0204" pitchFamily="34" charset="0"/>
              </a:rPr>
              <a:t> Light Italic » en bleu gris clair.</a:t>
            </a:r>
          </a:p>
          <a:p>
            <a:endParaRPr lang="fr-FR" dirty="0">
              <a:solidFill>
                <a:schemeClr val="tx2">
                  <a:lumMod val="75000"/>
                </a:schemeClr>
              </a:solidFill>
              <a:latin typeface="Ubuntu Light" panose="020B0304030602030204" pitchFamily="34" charset="0"/>
            </a:endParaRPr>
          </a:p>
        </p:txBody>
      </p:sp>
    </p:spTree>
    <p:extLst>
      <p:ext uri="{BB962C8B-B14F-4D97-AF65-F5344CB8AC3E}">
        <p14:creationId xmlns:p14="http://schemas.microsoft.com/office/powerpoint/2010/main" xmlns="" val="88151178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sp>
        <p:nvSpPr>
          <p:cNvPr id="3" name="TextBox 3"/>
          <p:cNvSpPr txBox="1"/>
          <p:nvPr/>
        </p:nvSpPr>
        <p:spPr>
          <a:xfrm>
            <a:off x="694288" y="1213036"/>
            <a:ext cx="5969977" cy="1015663"/>
          </a:xfrm>
          <a:prstGeom prst="rect">
            <a:avLst/>
          </a:prstGeom>
          <a:noFill/>
        </p:spPr>
        <p:txBody>
          <a:bodyPr wrap="square" rtlCol="0">
            <a:spAutoFit/>
          </a:bodyPr>
          <a:lstStyle/>
          <a:p>
            <a:r>
              <a:rPr lang="en-US" sz="6000" b="1" dirty="0" err="1" smtClean="0">
                <a:solidFill>
                  <a:srgbClr val="FFC000"/>
                </a:solidFill>
                <a:latin typeface="Ubuntu" panose="020B0504030602030204" pitchFamily="34" charset="0"/>
              </a:rPr>
              <a:t>Sous</a:t>
            </a:r>
            <a:r>
              <a:rPr lang="en-US" sz="6000" b="1" dirty="0" smtClean="0">
                <a:solidFill>
                  <a:srgbClr val="FFC000"/>
                </a:solidFill>
                <a:latin typeface="Ubuntu" panose="020B0504030602030204" pitchFamily="34" charset="0"/>
              </a:rPr>
              <a:t> </a:t>
            </a:r>
            <a:r>
              <a:rPr lang="en-US" sz="6000" b="1" dirty="0" err="1" smtClean="0">
                <a:solidFill>
                  <a:srgbClr val="FFC000"/>
                </a:solidFill>
                <a:latin typeface="Ubuntu" panose="020B0504030602030204" pitchFamily="34" charset="0"/>
              </a:rPr>
              <a:t>titre</a:t>
            </a:r>
            <a:endParaRPr lang="es-DO" sz="6000" b="1" dirty="0">
              <a:solidFill>
                <a:srgbClr val="FFC000"/>
              </a:solidFill>
              <a:latin typeface="Ubuntu" panose="020B0504030602030204" pitchFamily="34" charset="0"/>
            </a:endParaRPr>
          </a:p>
        </p:txBody>
      </p:sp>
      <p:sp>
        <p:nvSpPr>
          <p:cNvPr id="5" name="TextBox 4"/>
          <p:cNvSpPr txBox="1"/>
          <p:nvPr/>
        </p:nvSpPr>
        <p:spPr>
          <a:xfrm>
            <a:off x="600000" y="2248406"/>
            <a:ext cx="8291752" cy="2246769"/>
          </a:xfrm>
          <a:prstGeom prst="rect">
            <a:avLst/>
          </a:prstGeom>
          <a:noFill/>
        </p:spPr>
        <p:txBody>
          <a:bodyPr wrap="square" rtlCol="0">
            <a:spAutoFit/>
          </a:bodyPr>
          <a:lstStyle/>
          <a:p>
            <a:r>
              <a:rPr lang="fr-FR" dirty="0" smtClean="0">
                <a:solidFill>
                  <a:schemeClr val="tx2">
                    <a:lumMod val="75000"/>
                  </a:schemeClr>
                </a:solidFill>
                <a:latin typeface="Ubuntu Light" panose="020B0304030602030204" pitchFamily="34" charset="0"/>
              </a:rPr>
              <a:t>Template à utiliser pour les </a:t>
            </a:r>
            <a:r>
              <a:rPr lang="fr-FR" dirty="0" err="1" smtClean="0">
                <a:solidFill>
                  <a:schemeClr val="tx2">
                    <a:lumMod val="75000"/>
                  </a:schemeClr>
                </a:solidFill>
                <a:latin typeface="Ubuntu Light" panose="020B0304030602030204" pitchFamily="34" charset="0"/>
              </a:rPr>
              <a:t>slides</a:t>
            </a:r>
            <a:r>
              <a:rPr lang="fr-FR" dirty="0" smtClean="0">
                <a:solidFill>
                  <a:schemeClr val="tx2">
                    <a:lumMod val="75000"/>
                  </a:schemeClr>
                </a:solidFill>
                <a:latin typeface="Ubuntu Light" panose="020B0304030602030204" pitchFamily="34" charset="0"/>
              </a:rPr>
              <a:t> des titres principaux intégrés dans vos présentations. </a:t>
            </a:r>
          </a:p>
          <a:p>
            <a:endParaRPr lang="fr-FR" dirty="0" smtClean="0">
              <a:solidFill>
                <a:schemeClr val="tx2">
                  <a:lumMod val="75000"/>
                </a:schemeClr>
              </a:solidFill>
              <a:latin typeface="Ubuntu Light" panose="020B0304030602030204" pitchFamily="34" charset="0"/>
            </a:endParaRPr>
          </a:p>
          <a:p>
            <a:r>
              <a:rPr lang="fr-FR" dirty="0" smtClean="0">
                <a:solidFill>
                  <a:schemeClr val="tx2">
                    <a:lumMod val="75000"/>
                  </a:schemeClr>
                </a:solidFill>
                <a:latin typeface="Ubuntu Light" panose="020B0304030602030204" pitchFamily="34" charset="0"/>
              </a:rPr>
              <a:t>Utilisez la police “</a:t>
            </a:r>
            <a:r>
              <a:rPr lang="fr-FR" dirty="0" err="1" smtClean="0">
                <a:solidFill>
                  <a:schemeClr val="tx2">
                    <a:lumMod val="75000"/>
                  </a:schemeClr>
                </a:solidFill>
                <a:latin typeface="Ubuntu Light" panose="020B0304030602030204" pitchFamily="34" charset="0"/>
              </a:rPr>
              <a:t>Ubuntu</a:t>
            </a:r>
            <a:r>
              <a:rPr lang="fr-FR" dirty="0" smtClean="0">
                <a:solidFill>
                  <a:schemeClr val="tx2">
                    <a:lumMod val="75000"/>
                  </a:schemeClr>
                </a:solidFill>
                <a:latin typeface="Ubuntu Light" panose="020B0304030602030204" pitchFamily="34" charset="0"/>
              </a:rPr>
              <a:t>” pour les titres de sous-rubriques et la “</a:t>
            </a:r>
            <a:r>
              <a:rPr lang="fr-FR" dirty="0" err="1" smtClean="0">
                <a:solidFill>
                  <a:schemeClr val="tx2">
                    <a:lumMod val="75000"/>
                  </a:schemeClr>
                </a:solidFill>
                <a:latin typeface="Ubuntu Light" panose="020B0304030602030204" pitchFamily="34" charset="0"/>
              </a:rPr>
              <a:t>Ubuntu</a:t>
            </a:r>
            <a:r>
              <a:rPr lang="fr-FR" dirty="0" smtClean="0">
                <a:solidFill>
                  <a:schemeClr val="tx2">
                    <a:lumMod val="75000"/>
                  </a:schemeClr>
                </a:solidFill>
                <a:latin typeface="Ubuntu Light" panose="020B0304030602030204" pitchFamily="34" charset="0"/>
              </a:rPr>
              <a:t> Light” pour les textes comme celui ci.</a:t>
            </a:r>
          </a:p>
          <a:p>
            <a:endParaRPr lang="fr-FR" dirty="0">
              <a:solidFill>
                <a:schemeClr val="tx2">
                  <a:lumMod val="75000"/>
                </a:schemeClr>
              </a:solidFill>
              <a:latin typeface="Ubuntu light italic" panose="020B03040306020A0204" pitchFamily="34" charset="0"/>
            </a:endParaRPr>
          </a:p>
          <a:p>
            <a:r>
              <a:rPr lang="fr-FR" sz="1400" dirty="0">
                <a:solidFill>
                  <a:schemeClr val="tx2">
                    <a:lumMod val="60000"/>
                    <a:lumOff val="40000"/>
                  </a:schemeClr>
                </a:solidFill>
                <a:latin typeface="Ubuntu light italic" panose="020B03040306020A0204" pitchFamily="34" charset="0"/>
              </a:rPr>
              <a:t>Les légendes utilisent la « </a:t>
            </a:r>
            <a:r>
              <a:rPr lang="fr-FR" sz="1400" dirty="0" err="1">
                <a:solidFill>
                  <a:schemeClr val="tx2">
                    <a:lumMod val="60000"/>
                    <a:lumOff val="40000"/>
                  </a:schemeClr>
                </a:solidFill>
                <a:latin typeface="Ubuntu light italic" panose="020B03040306020A0204" pitchFamily="34" charset="0"/>
              </a:rPr>
              <a:t>Ubuntu</a:t>
            </a:r>
            <a:r>
              <a:rPr lang="fr-FR" sz="1400" dirty="0">
                <a:solidFill>
                  <a:schemeClr val="tx2">
                    <a:lumMod val="60000"/>
                    <a:lumOff val="40000"/>
                  </a:schemeClr>
                </a:solidFill>
                <a:latin typeface="Ubuntu light italic" panose="020B03040306020A0204" pitchFamily="34" charset="0"/>
              </a:rPr>
              <a:t> Light Italic » en bleu gris clair.</a:t>
            </a:r>
          </a:p>
          <a:p>
            <a:endParaRPr lang="fr-FR" dirty="0">
              <a:solidFill>
                <a:schemeClr val="tx2">
                  <a:lumMod val="75000"/>
                </a:schemeClr>
              </a:solidFill>
              <a:latin typeface="Ubuntu Light" panose="020B0304030602030204" pitchFamily="34" charset="0"/>
            </a:endParaRPr>
          </a:p>
        </p:txBody>
      </p:sp>
    </p:spTree>
    <p:extLst>
      <p:ext uri="{BB962C8B-B14F-4D97-AF65-F5344CB8AC3E}">
        <p14:creationId xmlns:p14="http://schemas.microsoft.com/office/powerpoint/2010/main" xmlns="" val="6645705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sp>
        <p:nvSpPr>
          <p:cNvPr id="3" name="TextBox 3"/>
          <p:cNvSpPr txBox="1"/>
          <p:nvPr/>
        </p:nvSpPr>
        <p:spPr>
          <a:xfrm>
            <a:off x="725819" y="1165740"/>
            <a:ext cx="5969977" cy="1015663"/>
          </a:xfrm>
          <a:prstGeom prst="rect">
            <a:avLst/>
          </a:prstGeom>
          <a:noFill/>
        </p:spPr>
        <p:txBody>
          <a:bodyPr wrap="square" rtlCol="0">
            <a:spAutoFit/>
          </a:bodyPr>
          <a:lstStyle/>
          <a:p>
            <a:r>
              <a:rPr lang="en-US" sz="6000" b="1" dirty="0" smtClean="0">
                <a:solidFill>
                  <a:srgbClr val="FF0000"/>
                </a:solidFill>
                <a:latin typeface="Ubuntu" panose="020B0504030602030204" pitchFamily="34" charset="0"/>
              </a:rPr>
              <a:t>Sous </a:t>
            </a:r>
            <a:r>
              <a:rPr lang="en-US" sz="6000" b="1" dirty="0" err="1" smtClean="0">
                <a:solidFill>
                  <a:srgbClr val="FF0000"/>
                </a:solidFill>
                <a:latin typeface="Ubuntu" panose="020B0504030602030204" pitchFamily="34" charset="0"/>
              </a:rPr>
              <a:t>titre</a:t>
            </a:r>
            <a:endParaRPr lang="es-DO" sz="6000" b="1" dirty="0">
              <a:solidFill>
                <a:srgbClr val="FF0000"/>
              </a:solidFill>
              <a:latin typeface="Ubuntu" panose="020B0504030602030204" pitchFamily="34" charset="0"/>
            </a:endParaRPr>
          </a:p>
        </p:txBody>
      </p:sp>
      <p:sp>
        <p:nvSpPr>
          <p:cNvPr id="5" name="TextBox 4"/>
          <p:cNvSpPr txBox="1"/>
          <p:nvPr/>
        </p:nvSpPr>
        <p:spPr>
          <a:xfrm>
            <a:off x="615764" y="2279938"/>
            <a:ext cx="8323283" cy="2246769"/>
          </a:xfrm>
          <a:prstGeom prst="rect">
            <a:avLst/>
          </a:prstGeom>
          <a:noFill/>
        </p:spPr>
        <p:txBody>
          <a:bodyPr wrap="square" rtlCol="0">
            <a:spAutoFit/>
          </a:bodyPr>
          <a:lstStyle/>
          <a:p>
            <a:r>
              <a:rPr lang="fr-FR" dirty="0" smtClean="0">
                <a:solidFill>
                  <a:schemeClr val="tx2">
                    <a:lumMod val="75000"/>
                  </a:schemeClr>
                </a:solidFill>
                <a:latin typeface="Ubuntu Light" panose="020B0304030602030204" pitchFamily="34" charset="0"/>
              </a:rPr>
              <a:t>Template à utiliser pour les </a:t>
            </a:r>
            <a:r>
              <a:rPr lang="fr-FR" dirty="0" err="1" smtClean="0">
                <a:solidFill>
                  <a:schemeClr val="tx2">
                    <a:lumMod val="75000"/>
                  </a:schemeClr>
                </a:solidFill>
                <a:latin typeface="Ubuntu Light" panose="020B0304030602030204" pitchFamily="34" charset="0"/>
              </a:rPr>
              <a:t>slides</a:t>
            </a:r>
            <a:r>
              <a:rPr lang="fr-FR" dirty="0" smtClean="0">
                <a:solidFill>
                  <a:schemeClr val="tx2">
                    <a:lumMod val="75000"/>
                  </a:schemeClr>
                </a:solidFill>
                <a:latin typeface="Ubuntu Light" panose="020B0304030602030204" pitchFamily="34" charset="0"/>
              </a:rPr>
              <a:t> des titres principaux intégrés dans vos présentations. </a:t>
            </a:r>
          </a:p>
          <a:p>
            <a:endParaRPr lang="fr-FR" dirty="0" smtClean="0">
              <a:solidFill>
                <a:schemeClr val="tx2">
                  <a:lumMod val="75000"/>
                </a:schemeClr>
              </a:solidFill>
              <a:latin typeface="Ubuntu Light" panose="020B0304030602030204" pitchFamily="34" charset="0"/>
            </a:endParaRPr>
          </a:p>
          <a:p>
            <a:r>
              <a:rPr lang="fr-FR" dirty="0" smtClean="0">
                <a:solidFill>
                  <a:schemeClr val="tx2">
                    <a:lumMod val="75000"/>
                  </a:schemeClr>
                </a:solidFill>
                <a:latin typeface="Ubuntu Light" panose="020B0304030602030204" pitchFamily="34" charset="0"/>
              </a:rPr>
              <a:t>Utilisez la police “</a:t>
            </a:r>
            <a:r>
              <a:rPr lang="fr-FR" dirty="0" err="1" smtClean="0">
                <a:solidFill>
                  <a:schemeClr val="tx2">
                    <a:lumMod val="75000"/>
                  </a:schemeClr>
                </a:solidFill>
                <a:latin typeface="Ubuntu Light" panose="020B0304030602030204" pitchFamily="34" charset="0"/>
              </a:rPr>
              <a:t>Ubuntu</a:t>
            </a:r>
            <a:r>
              <a:rPr lang="fr-FR" dirty="0" smtClean="0">
                <a:solidFill>
                  <a:schemeClr val="tx2">
                    <a:lumMod val="75000"/>
                  </a:schemeClr>
                </a:solidFill>
                <a:latin typeface="Ubuntu Light" panose="020B0304030602030204" pitchFamily="34" charset="0"/>
              </a:rPr>
              <a:t>” pour les titres de sous-rubriques et la “</a:t>
            </a:r>
            <a:r>
              <a:rPr lang="fr-FR" dirty="0" err="1" smtClean="0">
                <a:solidFill>
                  <a:schemeClr val="tx2">
                    <a:lumMod val="75000"/>
                  </a:schemeClr>
                </a:solidFill>
                <a:latin typeface="Ubuntu Light" panose="020B0304030602030204" pitchFamily="34" charset="0"/>
              </a:rPr>
              <a:t>Ubuntu</a:t>
            </a:r>
            <a:r>
              <a:rPr lang="fr-FR" dirty="0" smtClean="0">
                <a:solidFill>
                  <a:schemeClr val="tx2">
                    <a:lumMod val="75000"/>
                  </a:schemeClr>
                </a:solidFill>
                <a:latin typeface="Ubuntu Light" panose="020B0304030602030204" pitchFamily="34" charset="0"/>
              </a:rPr>
              <a:t> Light” pour les textes comme celui ci.</a:t>
            </a:r>
          </a:p>
          <a:p>
            <a:endParaRPr lang="fr-FR" dirty="0">
              <a:solidFill>
                <a:schemeClr val="tx2">
                  <a:lumMod val="75000"/>
                </a:schemeClr>
              </a:solidFill>
              <a:latin typeface="Ubuntu light italic" panose="020B03040306020A0204" pitchFamily="34" charset="0"/>
            </a:endParaRPr>
          </a:p>
          <a:p>
            <a:r>
              <a:rPr lang="fr-FR" sz="1400" dirty="0">
                <a:solidFill>
                  <a:schemeClr val="tx2">
                    <a:lumMod val="60000"/>
                    <a:lumOff val="40000"/>
                  </a:schemeClr>
                </a:solidFill>
                <a:latin typeface="Ubuntu light italic" panose="020B03040306020A0204" pitchFamily="34" charset="0"/>
              </a:rPr>
              <a:t>Les légendes utilisent la « </a:t>
            </a:r>
            <a:r>
              <a:rPr lang="fr-FR" sz="1400" dirty="0" err="1">
                <a:solidFill>
                  <a:schemeClr val="tx2">
                    <a:lumMod val="60000"/>
                    <a:lumOff val="40000"/>
                  </a:schemeClr>
                </a:solidFill>
                <a:latin typeface="Ubuntu light italic" panose="020B03040306020A0204" pitchFamily="34" charset="0"/>
              </a:rPr>
              <a:t>Ubuntu</a:t>
            </a:r>
            <a:r>
              <a:rPr lang="fr-FR" sz="1400" dirty="0">
                <a:solidFill>
                  <a:schemeClr val="tx2">
                    <a:lumMod val="60000"/>
                    <a:lumOff val="40000"/>
                  </a:schemeClr>
                </a:solidFill>
                <a:latin typeface="Ubuntu light italic" panose="020B03040306020A0204" pitchFamily="34" charset="0"/>
              </a:rPr>
              <a:t> Light Italic » en bleu gris clair.</a:t>
            </a:r>
          </a:p>
          <a:p>
            <a:endParaRPr lang="fr-FR" dirty="0">
              <a:solidFill>
                <a:schemeClr val="tx2">
                  <a:lumMod val="75000"/>
                </a:schemeClr>
              </a:solidFill>
              <a:latin typeface="Ubuntu Light" panose="020B0304030602030204" pitchFamily="34" charset="0"/>
            </a:endParaRPr>
          </a:p>
        </p:txBody>
      </p:sp>
    </p:spTree>
    <p:extLst>
      <p:ext uri="{BB962C8B-B14F-4D97-AF65-F5344CB8AC3E}">
        <p14:creationId xmlns:p14="http://schemas.microsoft.com/office/powerpoint/2010/main" xmlns="" val="239509837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sp>
        <p:nvSpPr>
          <p:cNvPr id="3" name="TextBox 3"/>
          <p:cNvSpPr txBox="1"/>
          <p:nvPr/>
        </p:nvSpPr>
        <p:spPr>
          <a:xfrm>
            <a:off x="710054" y="1213035"/>
            <a:ext cx="5969977" cy="1015663"/>
          </a:xfrm>
          <a:prstGeom prst="rect">
            <a:avLst/>
          </a:prstGeom>
          <a:noFill/>
        </p:spPr>
        <p:txBody>
          <a:bodyPr wrap="square" rtlCol="0">
            <a:spAutoFit/>
          </a:bodyPr>
          <a:lstStyle/>
          <a:p>
            <a:r>
              <a:rPr lang="en-US" sz="6000" b="1" dirty="0" smtClean="0">
                <a:solidFill>
                  <a:srgbClr val="00B0F0"/>
                </a:solidFill>
                <a:latin typeface="Ubuntu" panose="020B0504030602030204" pitchFamily="34" charset="0"/>
              </a:rPr>
              <a:t>Sous </a:t>
            </a:r>
            <a:r>
              <a:rPr lang="en-US" sz="6000" b="1" dirty="0" err="1" smtClean="0">
                <a:solidFill>
                  <a:srgbClr val="00B0F0"/>
                </a:solidFill>
                <a:latin typeface="Ubuntu" panose="020B0504030602030204" pitchFamily="34" charset="0"/>
              </a:rPr>
              <a:t>titre</a:t>
            </a:r>
            <a:endParaRPr lang="es-DO" sz="6000" b="1" dirty="0">
              <a:solidFill>
                <a:srgbClr val="00B0F0"/>
              </a:solidFill>
              <a:latin typeface="Ubuntu" panose="020B0504030602030204" pitchFamily="34" charset="0"/>
            </a:endParaRPr>
          </a:p>
        </p:txBody>
      </p:sp>
      <p:sp>
        <p:nvSpPr>
          <p:cNvPr id="5" name="TextBox 4"/>
          <p:cNvSpPr txBox="1"/>
          <p:nvPr/>
        </p:nvSpPr>
        <p:spPr>
          <a:xfrm>
            <a:off x="599999" y="2248407"/>
            <a:ext cx="8323283" cy="2246769"/>
          </a:xfrm>
          <a:prstGeom prst="rect">
            <a:avLst/>
          </a:prstGeom>
          <a:noFill/>
        </p:spPr>
        <p:txBody>
          <a:bodyPr wrap="square" rtlCol="0">
            <a:spAutoFit/>
          </a:bodyPr>
          <a:lstStyle/>
          <a:p>
            <a:r>
              <a:rPr lang="fr-FR" dirty="0" smtClean="0">
                <a:solidFill>
                  <a:schemeClr val="tx2">
                    <a:lumMod val="75000"/>
                  </a:schemeClr>
                </a:solidFill>
                <a:latin typeface="Ubuntu Light" panose="020B0304030602030204" pitchFamily="34" charset="0"/>
              </a:rPr>
              <a:t>Template à utiliser pour les </a:t>
            </a:r>
            <a:r>
              <a:rPr lang="fr-FR" dirty="0" err="1" smtClean="0">
                <a:solidFill>
                  <a:schemeClr val="tx2">
                    <a:lumMod val="75000"/>
                  </a:schemeClr>
                </a:solidFill>
                <a:latin typeface="Ubuntu Light" panose="020B0304030602030204" pitchFamily="34" charset="0"/>
              </a:rPr>
              <a:t>slides</a:t>
            </a:r>
            <a:r>
              <a:rPr lang="fr-FR" dirty="0" smtClean="0">
                <a:solidFill>
                  <a:schemeClr val="tx2">
                    <a:lumMod val="75000"/>
                  </a:schemeClr>
                </a:solidFill>
                <a:latin typeface="Ubuntu Light" panose="020B0304030602030204" pitchFamily="34" charset="0"/>
              </a:rPr>
              <a:t> des titres principaux intégrés dans vos présentations. </a:t>
            </a:r>
          </a:p>
          <a:p>
            <a:endParaRPr lang="fr-FR" dirty="0" smtClean="0">
              <a:solidFill>
                <a:schemeClr val="tx2">
                  <a:lumMod val="75000"/>
                </a:schemeClr>
              </a:solidFill>
              <a:latin typeface="Ubuntu Light" panose="020B0304030602030204" pitchFamily="34" charset="0"/>
            </a:endParaRPr>
          </a:p>
          <a:p>
            <a:r>
              <a:rPr lang="fr-FR" dirty="0" smtClean="0">
                <a:solidFill>
                  <a:schemeClr val="tx2">
                    <a:lumMod val="75000"/>
                  </a:schemeClr>
                </a:solidFill>
                <a:latin typeface="Ubuntu Light" panose="020B0304030602030204" pitchFamily="34" charset="0"/>
              </a:rPr>
              <a:t>Utilisez la police “</a:t>
            </a:r>
            <a:r>
              <a:rPr lang="fr-FR" dirty="0" err="1" smtClean="0">
                <a:solidFill>
                  <a:schemeClr val="tx2">
                    <a:lumMod val="75000"/>
                  </a:schemeClr>
                </a:solidFill>
                <a:latin typeface="Ubuntu Light" panose="020B0304030602030204" pitchFamily="34" charset="0"/>
              </a:rPr>
              <a:t>Ubuntu</a:t>
            </a:r>
            <a:r>
              <a:rPr lang="fr-FR" dirty="0" smtClean="0">
                <a:solidFill>
                  <a:schemeClr val="tx2">
                    <a:lumMod val="75000"/>
                  </a:schemeClr>
                </a:solidFill>
                <a:latin typeface="Ubuntu Light" panose="020B0304030602030204" pitchFamily="34" charset="0"/>
              </a:rPr>
              <a:t>” pour les titres de sous-rubriques et la “</a:t>
            </a:r>
            <a:r>
              <a:rPr lang="fr-FR" dirty="0" err="1" smtClean="0">
                <a:solidFill>
                  <a:schemeClr val="tx2">
                    <a:lumMod val="75000"/>
                  </a:schemeClr>
                </a:solidFill>
                <a:latin typeface="Ubuntu Light" panose="020B0304030602030204" pitchFamily="34" charset="0"/>
              </a:rPr>
              <a:t>Ubuntu</a:t>
            </a:r>
            <a:r>
              <a:rPr lang="fr-FR" dirty="0" smtClean="0">
                <a:solidFill>
                  <a:schemeClr val="tx2">
                    <a:lumMod val="75000"/>
                  </a:schemeClr>
                </a:solidFill>
                <a:latin typeface="Ubuntu Light" panose="020B0304030602030204" pitchFamily="34" charset="0"/>
              </a:rPr>
              <a:t> Light” pour les textes comme celui ci.</a:t>
            </a:r>
          </a:p>
          <a:p>
            <a:endParaRPr lang="fr-FR" dirty="0">
              <a:solidFill>
                <a:schemeClr val="tx2">
                  <a:lumMod val="75000"/>
                </a:schemeClr>
              </a:solidFill>
              <a:latin typeface="Ubuntu light italic" panose="020B03040306020A0204" pitchFamily="34" charset="0"/>
            </a:endParaRPr>
          </a:p>
          <a:p>
            <a:r>
              <a:rPr lang="fr-FR" sz="1400" dirty="0">
                <a:solidFill>
                  <a:schemeClr val="tx2">
                    <a:lumMod val="60000"/>
                    <a:lumOff val="40000"/>
                  </a:schemeClr>
                </a:solidFill>
                <a:latin typeface="Ubuntu light italic" panose="020B03040306020A0204" pitchFamily="34" charset="0"/>
              </a:rPr>
              <a:t>Les légendes utilisent la « </a:t>
            </a:r>
            <a:r>
              <a:rPr lang="fr-FR" sz="1400" dirty="0" err="1">
                <a:solidFill>
                  <a:schemeClr val="tx2">
                    <a:lumMod val="60000"/>
                    <a:lumOff val="40000"/>
                  </a:schemeClr>
                </a:solidFill>
                <a:latin typeface="Ubuntu light italic" panose="020B03040306020A0204" pitchFamily="34" charset="0"/>
              </a:rPr>
              <a:t>Ubuntu</a:t>
            </a:r>
            <a:r>
              <a:rPr lang="fr-FR" sz="1400" dirty="0">
                <a:solidFill>
                  <a:schemeClr val="tx2">
                    <a:lumMod val="60000"/>
                    <a:lumOff val="40000"/>
                  </a:schemeClr>
                </a:solidFill>
                <a:latin typeface="Ubuntu light italic" panose="020B03040306020A0204" pitchFamily="34" charset="0"/>
              </a:rPr>
              <a:t> Light Italic » en bleu gris clair.</a:t>
            </a:r>
          </a:p>
          <a:p>
            <a:endParaRPr lang="fr-FR" dirty="0">
              <a:solidFill>
                <a:schemeClr val="tx2">
                  <a:lumMod val="75000"/>
                </a:schemeClr>
              </a:solidFill>
              <a:latin typeface="Ubuntu Light" panose="020B0304030602030204" pitchFamily="34" charset="0"/>
            </a:endParaRPr>
          </a:p>
        </p:txBody>
      </p:sp>
    </p:spTree>
    <p:extLst>
      <p:ext uri="{BB962C8B-B14F-4D97-AF65-F5344CB8AC3E}">
        <p14:creationId xmlns:p14="http://schemas.microsoft.com/office/powerpoint/2010/main" xmlns="" val="181317296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sp>
        <p:nvSpPr>
          <p:cNvPr id="3" name="TextBox 3"/>
          <p:cNvSpPr txBox="1"/>
          <p:nvPr/>
        </p:nvSpPr>
        <p:spPr>
          <a:xfrm>
            <a:off x="552398" y="1181505"/>
            <a:ext cx="5969977" cy="1015663"/>
          </a:xfrm>
          <a:prstGeom prst="rect">
            <a:avLst/>
          </a:prstGeom>
          <a:noFill/>
        </p:spPr>
        <p:txBody>
          <a:bodyPr wrap="square" rtlCol="0">
            <a:spAutoFit/>
          </a:bodyPr>
          <a:lstStyle/>
          <a:p>
            <a:r>
              <a:rPr lang="en-US" sz="6000" b="1" dirty="0" smtClean="0">
                <a:solidFill>
                  <a:srgbClr val="00B0F0"/>
                </a:solidFill>
                <a:latin typeface="Ubuntu" panose="020B0504030602030204" pitchFamily="34" charset="0"/>
              </a:rPr>
              <a:t>Sous </a:t>
            </a:r>
            <a:r>
              <a:rPr lang="en-US" sz="6000" b="1" dirty="0" err="1" smtClean="0">
                <a:solidFill>
                  <a:srgbClr val="00B0F0"/>
                </a:solidFill>
                <a:latin typeface="Ubuntu" panose="020B0504030602030204" pitchFamily="34" charset="0"/>
              </a:rPr>
              <a:t>titre</a:t>
            </a:r>
            <a:endParaRPr lang="es-DO" sz="6000" b="1" dirty="0">
              <a:solidFill>
                <a:srgbClr val="00B0F0"/>
              </a:solidFill>
              <a:latin typeface="Ubuntu" panose="020B0504030602030204" pitchFamily="34" charset="0"/>
            </a:endParaRPr>
          </a:p>
        </p:txBody>
      </p:sp>
      <p:sp>
        <p:nvSpPr>
          <p:cNvPr id="5" name="TextBox 4"/>
          <p:cNvSpPr txBox="1"/>
          <p:nvPr/>
        </p:nvSpPr>
        <p:spPr>
          <a:xfrm>
            <a:off x="599999" y="2248406"/>
            <a:ext cx="8307518" cy="2246769"/>
          </a:xfrm>
          <a:prstGeom prst="rect">
            <a:avLst/>
          </a:prstGeom>
          <a:noFill/>
        </p:spPr>
        <p:txBody>
          <a:bodyPr wrap="square" rtlCol="0">
            <a:spAutoFit/>
          </a:bodyPr>
          <a:lstStyle/>
          <a:p>
            <a:r>
              <a:rPr lang="fr-FR" dirty="0" smtClean="0">
                <a:solidFill>
                  <a:schemeClr val="tx2">
                    <a:lumMod val="75000"/>
                  </a:schemeClr>
                </a:solidFill>
                <a:latin typeface="Ubuntu Light" panose="020B0304030602030204" pitchFamily="34" charset="0"/>
              </a:rPr>
              <a:t>Template à utiliser pour les </a:t>
            </a:r>
            <a:r>
              <a:rPr lang="fr-FR" dirty="0" err="1" smtClean="0">
                <a:solidFill>
                  <a:schemeClr val="tx2">
                    <a:lumMod val="75000"/>
                  </a:schemeClr>
                </a:solidFill>
                <a:latin typeface="Ubuntu Light" panose="020B0304030602030204" pitchFamily="34" charset="0"/>
              </a:rPr>
              <a:t>slides</a:t>
            </a:r>
            <a:r>
              <a:rPr lang="fr-FR" dirty="0" smtClean="0">
                <a:solidFill>
                  <a:schemeClr val="tx2">
                    <a:lumMod val="75000"/>
                  </a:schemeClr>
                </a:solidFill>
                <a:latin typeface="Ubuntu Light" panose="020B0304030602030204" pitchFamily="34" charset="0"/>
              </a:rPr>
              <a:t> des titres principaux intégrés dans vos présentations. </a:t>
            </a:r>
          </a:p>
          <a:p>
            <a:endParaRPr lang="fr-FR" dirty="0" smtClean="0">
              <a:solidFill>
                <a:schemeClr val="tx2">
                  <a:lumMod val="75000"/>
                </a:schemeClr>
              </a:solidFill>
              <a:latin typeface="Ubuntu Light" panose="020B0304030602030204" pitchFamily="34" charset="0"/>
            </a:endParaRPr>
          </a:p>
          <a:p>
            <a:r>
              <a:rPr lang="fr-FR" dirty="0" smtClean="0">
                <a:solidFill>
                  <a:schemeClr val="tx2">
                    <a:lumMod val="75000"/>
                  </a:schemeClr>
                </a:solidFill>
                <a:latin typeface="Ubuntu Light" panose="020B0304030602030204" pitchFamily="34" charset="0"/>
              </a:rPr>
              <a:t>Utilisez la police “</a:t>
            </a:r>
            <a:r>
              <a:rPr lang="fr-FR" dirty="0" err="1" smtClean="0">
                <a:solidFill>
                  <a:schemeClr val="tx2">
                    <a:lumMod val="75000"/>
                  </a:schemeClr>
                </a:solidFill>
                <a:latin typeface="Ubuntu Light" panose="020B0304030602030204" pitchFamily="34" charset="0"/>
              </a:rPr>
              <a:t>Ubuntu</a:t>
            </a:r>
            <a:r>
              <a:rPr lang="fr-FR" dirty="0" smtClean="0">
                <a:solidFill>
                  <a:schemeClr val="tx2">
                    <a:lumMod val="75000"/>
                  </a:schemeClr>
                </a:solidFill>
                <a:latin typeface="Ubuntu Light" panose="020B0304030602030204" pitchFamily="34" charset="0"/>
              </a:rPr>
              <a:t>” pour les titres de sous-rubriques et la “</a:t>
            </a:r>
            <a:r>
              <a:rPr lang="fr-FR" dirty="0" err="1" smtClean="0">
                <a:solidFill>
                  <a:schemeClr val="tx2">
                    <a:lumMod val="75000"/>
                  </a:schemeClr>
                </a:solidFill>
                <a:latin typeface="Ubuntu Light" panose="020B0304030602030204" pitchFamily="34" charset="0"/>
              </a:rPr>
              <a:t>Ubuntu</a:t>
            </a:r>
            <a:r>
              <a:rPr lang="fr-FR" dirty="0" smtClean="0">
                <a:solidFill>
                  <a:schemeClr val="tx2">
                    <a:lumMod val="75000"/>
                  </a:schemeClr>
                </a:solidFill>
                <a:latin typeface="Ubuntu Light" panose="020B0304030602030204" pitchFamily="34" charset="0"/>
              </a:rPr>
              <a:t> Light” pour les textes comme celui ci.</a:t>
            </a:r>
          </a:p>
          <a:p>
            <a:endParaRPr lang="fr-FR" dirty="0">
              <a:solidFill>
                <a:schemeClr val="tx2">
                  <a:lumMod val="75000"/>
                </a:schemeClr>
              </a:solidFill>
              <a:latin typeface="Ubuntu light italic" panose="020B03040306020A0204" pitchFamily="34" charset="0"/>
            </a:endParaRPr>
          </a:p>
          <a:p>
            <a:r>
              <a:rPr lang="fr-FR" sz="1400" dirty="0">
                <a:solidFill>
                  <a:schemeClr val="tx2">
                    <a:lumMod val="60000"/>
                    <a:lumOff val="40000"/>
                  </a:schemeClr>
                </a:solidFill>
                <a:latin typeface="Ubuntu light italic" panose="020B03040306020A0204" pitchFamily="34" charset="0"/>
              </a:rPr>
              <a:t>Les légendes utilisent la « </a:t>
            </a:r>
            <a:r>
              <a:rPr lang="fr-FR" sz="1400" dirty="0" err="1">
                <a:solidFill>
                  <a:schemeClr val="tx2">
                    <a:lumMod val="60000"/>
                    <a:lumOff val="40000"/>
                  </a:schemeClr>
                </a:solidFill>
                <a:latin typeface="Ubuntu light italic" panose="020B03040306020A0204" pitchFamily="34" charset="0"/>
              </a:rPr>
              <a:t>Ubuntu</a:t>
            </a:r>
            <a:r>
              <a:rPr lang="fr-FR" sz="1400">
                <a:solidFill>
                  <a:schemeClr val="tx2">
                    <a:lumMod val="60000"/>
                    <a:lumOff val="40000"/>
                  </a:schemeClr>
                </a:solidFill>
                <a:latin typeface="Ubuntu light italic" panose="020B03040306020A0204" pitchFamily="34" charset="0"/>
              </a:rPr>
              <a:t> Light Italic » en bleu gris clair.</a:t>
            </a:r>
          </a:p>
          <a:p>
            <a:endParaRPr lang="fr-FR" dirty="0">
              <a:solidFill>
                <a:schemeClr val="tx2">
                  <a:lumMod val="75000"/>
                </a:schemeClr>
              </a:solidFill>
              <a:latin typeface="Ubuntu Light" panose="020B0304030602030204" pitchFamily="34" charset="0"/>
            </a:endParaRPr>
          </a:p>
        </p:txBody>
      </p:sp>
    </p:spTree>
    <p:extLst>
      <p:ext uri="{BB962C8B-B14F-4D97-AF65-F5344CB8AC3E}">
        <p14:creationId xmlns:p14="http://schemas.microsoft.com/office/powerpoint/2010/main" xmlns="" val="318233233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sp>
        <p:nvSpPr>
          <p:cNvPr id="6" name="TextBox 3"/>
          <p:cNvSpPr txBox="1"/>
          <p:nvPr/>
        </p:nvSpPr>
        <p:spPr>
          <a:xfrm>
            <a:off x="644568" y="239212"/>
            <a:ext cx="1837875" cy="1015663"/>
          </a:xfrm>
          <a:prstGeom prst="rect">
            <a:avLst/>
          </a:prstGeom>
          <a:noFill/>
        </p:spPr>
        <p:txBody>
          <a:bodyPr wrap="none" rtlCol="0">
            <a:spAutoFit/>
          </a:bodyPr>
          <a:lstStyle/>
          <a:p>
            <a:r>
              <a:rPr lang="en-US" sz="6000" b="1" dirty="0" err="1" smtClean="0">
                <a:solidFill>
                  <a:srgbClr val="00B0F0"/>
                </a:solidFill>
                <a:latin typeface="Ubuntu" panose="020B0504030602030204" pitchFamily="34" charset="0"/>
              </a:rPr>
              <a:t>Titre</a:t>
            </a:r>
            <a:endParaRPr lang="es-DO" sz="6000" b="1" dirty="0">
              <a:solidFill>
                <a:srgbClr val="00B0F0"/>
              </a:solidFill>
              <a:latin typeface="Ubuntu" panose="020B0504030602030204" pitchFamily="34" charset="0"/>
            </a:endParaRPr>
          </a:p>
        </p:txBody>
      </p:sp>
      <p:sp>
        <p:nvSpPr>
          <p:cNvPr id="7" name="TextBox 4"/>
          <p:cNvSpPr txBox="1"/>
          <p:nvPr/>
        </p:nvSpPr>
        <p:spPr>
          <a:xfrm>
            <a:off x="694591" y="1712378"/>
            <a:ext cx="8212925" cy="2246769"/>
          </a:xfrm>
          <a:prstGeom prst="rect">
            <a:avLst/>
          </a:prstGeom>
          <a:noFill/>
        </p:spPr>
        <p:txBody>
          <a:bodyPr wrap="square" rtlCol="0">
            <a:spAutoFit/>
          </a:bodyPr>
          <a:lstStyle/>
          <a:p>
            <a:r>
              <a:rPr lang="fr-FR" dirty="0" smtClean="0">
                <a:solidFill>
                  <a:schemeClr val="tx2">
                    <a:lumMod val="75000"/>
                  </a:schemeClr>
                </a:solidFill>
                <a:latin typeface="Ubuntu Light" panose="020B0304030602030204" pitchFamily="34" charset="0"/>
              </a:rPr>
              <a:t>Template à utiliser pour les </a:t>
            </a:r>
            <a:r>
              <a:rPr lang="fr-FR" dirty="0" err="1" smtClean="0">
                <a:solidFill>
                  <a:schemeClr val="tx2">
                    <a:lumMod val="75000"/>
                  </a:schemeClr>
                </a:solidFill>
                <a:latin typeface="Ubuntu Light" panose="020B0304030602030204" pitchFamily="34" charset="0"/>
              </a:rPr>
              <a:t>slides</a:t>
            </a:r>
            <a:r>
              <a:rPr lang="fr-FR" dirty="0" smtClean="0">
                <a:solidFill>
                  <a:schemeClr val="tx2">
                    <a:lumMod val="75000"/>
                  </a:schemeClr>
                </a:solidFill>
                <a:latin typeface="Ubuntu Light" panose="020B0304030602030204" pitchFamily="34" charset="0"/>
              </a:rPr>
              <a:t> des titres principaux intégrés dans vos présentations. </a:t>
            </a:r>
          </a:p>
          <a:p>
            <a:endParaRPr lang="fr-FR" dirty="0" smtClean="0">
              <a:solidFill>
                <a:schemeClr val="tx2">
                  <a:lumMod val="75000"/>
                </a:schemeClr>
              </a:solidFill>
              <a:latin typeface="Ubuntu Light" panose="020B0304030602030204" pitchFamily="34" charset="0"/>
            </a:endParaRPr>
          </a:p>
          <a:p>
            <a:r>
              <a:rPr lang="fr-FR" dirty="0" smtClean="0">
                <a:solidFill>
                  <a:schemeClr val="tx2">
                    <a:lumMod val="75000"/>
                  </a:schemeClr>
                </a:solidFill>
                <a:latin typeface="Ubuntu Light" panose="020B0304030602030204" pitchFamily="34" charset="0"/>
              </a:rPr>
              <a:t>Utilisez la police “</a:t>
            </a:r>
            <a:r>
              <a:rPr lang="fr-FR" dirty="0" err="1" smtClean="0">
                <a:solidFill>
                  <a:schemeClr val="tx2">
                    <a:lumMod val="75000"/>
                  </a:schemeClr>
                </a:solidFill>
                <a:latin typeface="Ubuntu Light" panose="020B0304030602030204" pitchFamily="34" charset="0"/>
              </a:rPr>
              <a:t>Ubuntu</a:t>
            </a:r>
            <a:r>
              <a:rPr lang="fr-FR" dirty="0" smtClean="0">
                <a:solidFill>
                  <a:schemeClr val="tx2">
                    <a:lumMod val="75000"/>
                  </a:schemeClr>
                </a:solidFill>
                <a:latin typeface="Ubuntu Light" panose="020B0304030602030204" pitchFamily="34" charset="0"/>
              </a:rPr>
              <a:t>” pour les titres de sous-rubriques et la “</a:t>
            </a:r>
            <a:r>
              <a:rPr lang="fr-FR" dirty="0" err="1" smtClean="0">
                <a:solidFill>
                  <a:schemeClr val="tx2">
                    <a:lumMod val="75000"/>
                  </a:schemeClr>
                </a:solidFill>
                <a:latin typeface="Ubuntu Light" panose="020B0304030602030204" pitchFamily="34" charset="0"/>
              </a:rPr>
              <a:t>Ubuntu</a:t>
            </a:r>
            <a:r>
              <a:rPr lang="fr-FR" dirty="0" smtClean="0">
                <a:solidFill>
                  <a:schemeClr val="tx2">
                    <a:lumMod val="75000"/>
                  </a:schemeClr>
                </a:solidFill>
                <a:latin typeface="Ubuntu Light" panose="020B0304030602030204" pitchFamily="34" charset="0"/>
              </a:rPr>
              <a:t> Light” pour les textes comme celui ci.</a:t>
            </a:r>
          </a:p>
          <a:p>
            <a:endParaRPr lang="fr-FR" dirty="0">
              <a:solidFill>
                <a:schemeClr val="tx2">
                  <a:lumMod val="75000"/>
                </a:schemeClr>
              </a:solidFill>
              <a:latin typeface="Ubuntu light italic" panose="020B03040306020A0204" pitchFamily="34" charset="0"/>
            </a:endParaRPr>
          </a:p>
          <a:p>
            <a:r>
              <a:rPr lang="fr-FR" sz="1400" dirty="0">
                <a:solidFill>
                  <a:schemeClr val="tx2">
                    <a:lumMod val="60000"/>
                    <a:lumOff val="40000"/>
                  </a:schemeClr>
                </a:solidFill>
                <a:latin typeface="Ubuntu light italic" panose="020B03040306020A0204" pitchFamily="34" charset="0"/>
              </a:rPr>
              <a:t>Les légendes utilisent la « </a:t>
            </a:r>
            <a:r>
              <a:rPr lang="fr-FR" sz="1400" dirty="0" err="1">
                <a:solidFill>
                  <a:schemeClr val="tx2">
                    <a:lumMod val="60000"/>
                    <a:lumOff val="40000"/>
                  </a:schemeClr>
                </a:solidFill>
                <a:latin typeface="Ubuntu light italic" panose="020B03040306020A0204" pitchFamily="34" charset="0"/>
              </a:rPr>
              <a:t>Ubuntu</a:t>
            </a:r>
            <a:r>
              <a:rPr lang="fr-FR" sz="1400" dirty="0">
                <a:solidFill>
                  <a:schemeClr val="tx2">
                    <a:lumMod val="60000"/>
                    <a:lumOff val="40000"/>
                  </a:schemeClr>
                </a:solidFill>
                <a:latin typeface="Ubuntu light italic" panose="020B03040306020A0204" pitchFamily="34" charset="0"/>
              </a:rPr>
              <a:t> Light Italic » en bleu gris clair.</a:t>
            </a:r>
          </a:p>
          <a:p>
            <a:endParaRPr lang="fr-FR" dirty="0">
              <a:solidFill>
                <a:schemeClr val="tx2">
                  <a:lumMod val="75000"/>
                </a:schemeClr>
              </a:solidFill>
              <a:latin typeface="Ubuntu Light" panose="020B0304030602030204" pitchFamily="34" charset="0"/>
            </a:endParaRPr>
          </a:p>
        </p:txBody>
      </p:sp>
    </p:spTree>
    <p:extLst>
      <p:ext uri="{BB962C8B-B14F-4D97-AF65-F5344CB8AC3E}">
        <p14:creationId xmlns:p14="http://schemas.microsoft.com/office/powerpoint/2010/main" xmlns="" val="358167030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a:effectLst/>
        </p:spPr>
      </p:pic>
    </p:spTree>
    <p:extLst>
      <p:ext uri="{BB962C8B-B14F-4D97-AF65-F5344CB8AC3E}">
        <p14:creationId xmlns:p14="http://schemas.microsoft.com/office/powerpoint/2010/main" xmlns="" val="358167030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a:effectLst/>
        </p:spPr>
      </p:pic>
    </p:spTree>
    <p:extLst>
      <p:ext uri="{BB962C8B-B14F-4D97-AF65-F5344CB8AC3E}">
        <p14:creationId xmlns:p14="http://schemas.microsoft.com/office/powerpoint/2010/main" xmlns="" val="358167030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cstate="email"/>
          <a:srcRect/>
          <a:stretch>
            <a:fillRect/>
          </a:stretch>
        </p:blipFill>
        <p:spPr bwMode="auto">
          <a:xfrm>
            <a:off x="0" y="0"/>
            <a:ext cx="9144000" cy="6858000"/>
          </a:xfrm>
          <a:prstGeom prst="rect">
            <a:avLst/>
          </a:prstGeom>
          <a:noFill/>
          <a:ln w="9525">
            <a:noFill/>
            <a:miter lim="800000"/>
            <a:headEnd/>
            <a:tailEnd/>
          </a:ln>
          <a:effectLst/>
        </p:spPr>
      </p:pic>
    </p:spTree>
    <p:extLst>
      <p:ext uri="{BB962C8B-B14F-4D97-AF65-F5344CB8AC3E}">
        <p14:creationId xmlns:p14="http://schemas.microsoft.com/office/powerpoint/2010/main" xmlns="" val="358167030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cstate="email"/>
          <a:srcRect/>
          <a:stretch>
            <a:fillRect/>
          </a:stretch>
        </p:blipFill>
        <p:spPr bwMode="auto">
          <a:xfrm>
            <a:off x="0" y="6350"/>
            <a:ext cx="9144000" cy="6858000"/>
          </a:xfrm>
          <a:prstGeom prst="rect">
            <a:avLst/>
          </a:prstGeom>
          <a:noFill/>
          <a:ln w="9525">
            <a:noFill/>
            <a:miter lim="800000"/>
            <a:headEnd/>
            <a:tailEnd/>
          </a:ln>
          <a:effectLst/>
        </p:spPr>
      </p:pic>
    </p:spTree>
    <p:extLst>
      <p:ext uri="{BB962C8B-B14F-4D97-AF65-F5344CB8AC3E}">
        <p14:creationId xmlns:p14="http://schemas.microsoft.com/office/powerpoint/2010/main" xmlns="" val="358167030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srcRect/>
          <a:stretch>
            <a:fillRect/>
          </a:stretch>
        </p:blipFill>
        <p:spPr bwMode="auto">
          <a:xfrm>
            <a:off x="0" y="0"/>
            <a:ext cx="9144000" cy="6877050"/>
          </a:xfrm>
          <a:prstGeom prst="rect">
            <a:avLst/>
          </a:prstGeom>
          <a:noFill/>
          <a:ln w="9525">
            <a:noFill/>
            <a:miter lim="800000"/>
            <a:headEnd/>
            <a:tailEnd/>
          </a:ln>
          <a:effectLst/>
        </p:spPr>
      </p:pic>
    </p:spTree>
    <p:extLst>
      <p:ext uri="{BB962C8B-B14F-4D97-AF65-F5344CB8AC3E}">
        <p14:creationId xmlns:p14="http://schemas.microsoft.com/office/powerpoint/2010/main" xmlns="" val="358167030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pic>
        <p:nvPicPr>
          <p:cNvPr id="1029" name="Picture 5"/>
          <p:cNvPicPr>
            <a:picLocks noChangeAspect="1" noChangeArrowheads="1"/>
          </p:cNvPicPr>
          <p:nvPr/>
        </p:nvPicPr>
        <p:blipFill>
          <a:blip r:embed="rId3" cstate="email"/>
          <a:srcRect/>
          <a:stretch>
            <a:fillRect/>
          </a:stretch>
        </p:blipFill>
        <p:spPr bwMode="auto">
          <a:xfrm>
            <a:off x="0" y="0"/>
            <a:ext cx="9144000" cy="6877050"/>
          </a:xfrm>
          <a:prstGeom prst="rect">
            <a:avLst/>
          </a:prstGeom>
          <a:noFill/>
          <a:ln w="9525">
            <a:noFill/>
            <a:miter lim="800000"/>
            <a:headEnd/>
            <a:tailEnd/>
          </a:ln>
          <a:effectLst/>
        </p:spPr>
      </p:pic>
      <p:sp>
        <p:nvSpPr>
          <p:cNvPr id="13" name="Rectangle 12"/>
          <p:cNvSpPr/>
          <p:nvPr/>
        </p:nvSpPr>
        <p:spPr>
          <a:xfrm>
            <a:off x="3824902" y="1560920"/>
            <a:ext cx="5319098" cy="1138773"/>
          </a:xfrm>
          <a:prstGeom prst="rect">
            <a:avLst/>
          </a:prstGeom>
        </p:spPr>
        <p:txBody>
          <a:bodyPr wrap="square">
            <a:spAutoFit/>
          </a:bodyPr>
          <a:lstStyle/>
          <a:p>
            <a:pPr marL="361950" indent="-361950">
              <a:buSzPct val="100000"/>
              <a:buBlip>
                <a:blip r:embed="rId4"/>
              </a:buBlip>
            </a:pPr>
            <a:r>
              <a:rPr lang="fr-FR" sz="2400" b="1" dirty="0" smtClean="0">
                <a:solidFill>
                  <a:srgbClr val="FF0000"/>
                </a:solidFill>
                <a:latin typeface="Ubuntu Light"/>
              </a:rPr>
              <a:t>Pointe-à-Pitre et Fort-de-France :</a:t>
            </a:r>
          </a:p>
          <a:p>
            <a:pPr marL="361950" indent="-361950">
              <a:buSzPct val="180000"/>
            </a:pPr>
            <a:endParaRPr lang="fr-FR" sz="2400" b="1" dirty="0" smtClean="0">
              <a:solidFill>
                <a:schemeClr val="tx2">
                  <a:lumMod val="75000"/>
                </a:schemeClr>
              </a:solidFill>
              <a:latin typeface="Ubuntu Light"/>
            </a:endParaRPr>
          </a:p>
          <a:p>
            <a:pPr>
              <a:buSzPct val="180000"/>
            </a:pPr>
            <a:endParaRPr lang="fr-FR" sz="2000" dirty="0" smtClean="0">
              <a:solidFill>
                <a:schemeClr val="tx2">
                  <a:lumMod val="75000"/>
                </a:schemeClr>
              </a:solidFill>
              <a:latin typeface="Ubuntu Light"/>
            </a:endParaRPr>
          </a:p>
        </p:txBody>
      </p:sp>
      <p:sp>
        <p:nvSpPr>
          <p:cNvPr id="7" name="ZoneTexte 6"/>
          <p:cNvSpPr txBox="1"/>
          <p:nvPr/>
        </p:nvSpPr>
        <p:spPr>
          <a:xfrm>
            <a:off x="2396358" y="4163743"/>
            <a:ext cx="7047187" cy="738664"/>
          </a:xfrm>
          <a:prstGeom prst="rect">
            <a:avLst/>
          </a:prstGeom>
          <a:noFill/>
        </p:spPr>
        <p:txBody>
          <a:bodyPr wrap="square" rtlCol="0">
            <a:spAutoFit/>
          </a:bodyPr>
          <a:lstStyle/>
          <a:p>
            <a:pPr>
              <a:buSzPct val="100000"/>
              <a:buBlip>
                <a:blip r:embed="rId4"/>
              </a:buBlip>
            </a:pPr>
            <a:r>
              <a:rPr lang="fr-FR" sz="2400" b="1" dirty="0" smtClean="0">
                <a:solidFill>
                  <a:srgbClr val="FF0000"/>
                </a:solidFill>
                <a:latin typeface="Ubuntu Light"/>
              </a:rPr>
              <a:t>Saint-Martin : </a:t>
            </a:r>
          </a:p>
          <a:p>
            <a:endParaRPr lang="fr-FR" dirty="0"/>
          </a:p>
        </p:txBody>
      </p:sp>
      <p:pic>
        <p:nvPicPr>
          <p:cNvPr id="2055" name="Picture 7"/>
          <p:cNvPicPr>
            <a:picLocks noChangeAspect="1" noChangeArrowheads="1"/>
          </p:cNvPicPr>
          <p:nvPr/>
        </p:nvPicPr>
        <p:blipFill>
          <a:blip r:embed="rId5" cstate="email"/>
          <a:srcRect/>
          <a:stretch>
            <a:fillRect/>
          </a:stretch>
        </p:blipFill>
        <p:spPr bwMode="auto">
          <a:xfrm rot="21061626">
            <a:off x="499243" y="1503842"/>
            <a:ext cx="1553066" cy="1921422"/>
          </a:xfrm>
          <a:prstGeom prst="rect">
            <a:avLst/>
          </a:prstGeom>
          <a:noFill/>
          <a:ln w="9525">
            <a:noFill/>
            <a:miter lim="800000"/>
            <a:headEnd/>
            <a:tailEnd/>
          </a:ln>
          <a:effectLst/>
        </p:spPr>
      </p:pic>
      <p:pic>
        <p:nvPicPr>
          <p:cNvPr id="2056" name="Picture 8"/>
          <p:cNvPicPr>
            <a:picLocks noChangeAspect="1" noChangeArrowheads="1"/>
          </p:cNvPicPr>
          <p:nvPr/>
        </p:nvPicPr>
        <p:blipFill>
          <a:blip r:embed="rId6" cstate="email"/>
          <a:srcRect/>
          <a:stretch>
            <a:fillRect/>
          </a:stretch>
        </p:blipFill>
        <p:spPr bwMode="auto">
          <a:xfrm rot="620742">
            <a:off x="2186151" y="1618148"/>
            <a:ext cx="1566042" cy="1937475"/>
          </a:xfrm>
          <a:prstGeom prst="rect">
            <a:avLst/>
          </a:prstGeom>
          <a:noFill/>
          <a:ln w="9525">
            <a:noFill/>
            <a:miter lim="800000"/>
            <a:headEnd/>
            <a:tailEnd/>
          </a:ln>
          <a:effectLst/>
        </p:spPr>
      </p:pic>
      <p:pic>
        <p:nvPicPr>
          <p:cNvPr id="2057" name="Picture 9"/>
          <p:cNvPicPr>
            <a:picLocks noChangeAspect="1" noChangeArrowheads="1"/>
          </p:cNvPicPr>
          <p:nvPr/>
        </p:nvPicPr>
        <p:blipFill>
          <a:blip r:embed="rId7" cstate="email"/>
          <a:srcRect/>
          <a:stretch>
            <a:fillRect/>
          </a:stretch>
        </p:blipFill>
        <p:spPr bwMode="auto">
          <a:xfrm rot="21105670">
            <a:off x="310056" y="3988675"/>
            <a:ext cx="1650914" cy="2042477"/>
          </a:xfrm>
          <a:prstGeom prst="rect">
            <a:avLst/>
          </a:prstGeom>
          <a:noFill/>
          <a:ln w="9525">
            <a:noFill/>
            <a:miter lim="800000"/>
            <a:headEnd/>
            <a:tailEnd/>
          </a:ln>
          <a:effectLst/>
        </p:spPr>
      </p:pic>
      <p:pic>
        <p:nvPicPr>
          <p:cNvPr id="9" name="Picture 2"/>
          <p:cNvPicPr>
            <a:picLocks noChangeAspect="1" noChangeArrowheads="1"/>
          </p:cNvPicPr>
          <p:nvPr/>
        </p:nvPicPr>
        <p:blipFill>
          <a:blip r:embed="rId8" cstate="email"/>
          <a:srcRect/>
          <a:stretch>
            <a:fillRect/>
          </a:stretch>
        </p:blipFill>
        <p:spPr bwMode="auto">
          <a:xfrm>
            <a:off x="1300225" y="2719833"/>
            <a:ext cx="1594513" cy="1598267"/>
          </a:xfrm>
          <a:prstGeom prst="rect">
            <a:avLst/>
          </a:prstGeom>
          <a:noFill/>
          <a:ln w="9525">
            <a:noFill/>
            <a:miter lim="800000"/>
            <a:headEnd/>
            <a:tailEnd/>
          </a:ln>
          <a:effectLst/>
        </p:spPr>
      </p:pic>
      <p:sp>
        <p:nvSpPr>
          <p:cNvPr id="10" name="ZoneTexte 9"/>
          <p:cNvSpPr txBox="1"/>
          <p:nvPr/>
        </p:nvSpPr>
        <p:spPr>
          <a:xfrm>
            <a:off x="0" y="252249"/>
            <a:ext cx="6621517" cy="954107"/>
          </a:xfrm>
          <a:prstGeom prst="rect">
            <a:avLst/>
          </a:prstGeom>
          <a:noFill/>
        </p:spPr>
        <p:txBody>
          <a:bodyPr wrap="square" rtlCol="0">
            <a:spAutoFit/>
          </a:bodyPr>
          <a:lstStyle/>
          <a:p>
            <a:r>
              <a:rPr lang="fr-FR" sz="2800" b="1" dirty="0" smtClean="0">
                <a:solidFill>
                  <a:schemeClr val="bg1"/>
                </a:solidFill>
                <a:latin typeface="Ubuntu"/>
              </a:rPr>
              <a:t>FREQUENCES TRANSATLANTIQUES</a:t>
            </a:r>
          </a:p>
          <a:p>
            <a:r>
              <a:rPr lang="fr-FR" sz="2800" b="1" dirty="0" smtClean="0">
                <a:solidFill>
                  <a:schemeClr val="bg1"/>
                </a:solidFill>
                <a:latin typeface="Ubuntu"/>
              </a:rPr>
              <a:t>Au départ de Paris Orly Sud</a:t>
            </a:r>
            <a:endParaRPr lang="fr-FR" sz="2800" b="1" dirty="0">
              <a:solidFill>
                <a:schemeClr val="bg1"/>
              </a:solidFill>
              <a:latin typeface="Ubuntu"/>
            </a:endParaRPr>
          </a:p>
        </p:txBody>
      </p:sp>
      <p:graphicFrame>
        <p:nvGraphicFramePr>
          <p:cNvPr id="11" name="Tableau 10"/>
          <p:cNvGraphicFramePr>
            <a:graphicFrameLocks noGrp="1"/>
          </p:cNvGraphicFramePr>
          <p:nvPr/>
        </p:nvGraphicFramePr>
        <p:xfrm>
          <a:off x="3967654" y="2144111"/>
          <a:ext cx="4939863" cy="335280"/>
        </p:xfrm>
        <a:graphic>
          <a:graphicData uri="http://schemas.openxmlformats.org/drawingml/2006/table">
            <a:tbl>
              <a:tblPr firstRow="1" bandRow="1">
                <a:tableStyleId>{5C22544A-7EE6-4342-B048-85BDC9FD1C3A}</a:tableStyleId>
              </a:tblPr>
              <a:tblGrid>
                <a:gridCol w="1073884"/>
                <a:gridCol w="3865979"/>
              </a:tblGrid>
              <a:tr h="254351">
                <a:tc>
                  <a:txBody>
                    <a:bodyPr/>
                    <a:lstStyle/>
                    <a:p>
                      <a:r>
                        <a:rPr lang="fr-FR" sz="1600" b="1" dirty="0" smtClean="0">
                          <a:solidFill>
                            <a:srgbClr val="002060"/>
                          </a:solidFill>
                          <a:latin typeface="Ubuntu"/>
                        </a:rPr>
                        <a:t>Desserte</a:t>
                      </a:r>
                      <a:r>
                        <a:rPr lang="fr-FR" sz="1600" b="1" baseline="0" dirty="0" smtClean="0">
                          <a:solidFill>
                            <a:srgbClr val="002060"/>
                          </a:solidFill>
                          <a:latin typeface="Ubuntu"/>
                        </a:rPr>
                        <a:t> </a:t>
                      </a:r>
                      <a:endParaRPr lang="fr-FR" sz="1600" b="1" dirty="0">
                        <a:solidFill>
                          <a:srgbClr val="002060"/>
                        </a:solidFill>
                        <a:latin typeface="Ubuntu"/>
                      </a:endParaRPr>
                    </a:p>
                  </a:txBody>
                  <a:tcPr>
                    <a:solidFill>
                      <a:schemeClr val="accent1">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 typeface="Wingdings" pitchFamily="2" charset="2"/>
                        <a:buNone/>
                        <a:tabLst/>
                        <a:defRPr/>
                      </a:pPr>
                      <a:r>
                        <a:rPr lang="fr-FR" sz="1600" b="0" dirty="0" smtClean="0">
                          <a:solidFill>
                            <a:srgbClr val="002060"/>
                          </a:solidFill>
                          <a:latin typeface="Ubuntu Light"/>
                        </a:rPr>
                        <a:t>Jusqu’à 3 vols A/R quotidiens.</a:t>
                      </a:r>
                    </a:p>
                  </a:txBody>
                  <a:tcPr>
                    <a:solidFill>
                      <a:schemeClr val="accent1">
                        <a:lumMod val="20000"/>
                        <a:lumOff val="80000"/>
                      </a:schemeClr>
                    </a:solidFill>
                  </a:tcPr>
                </a:tc>
              </a:tr>
            </a:tbl>
          </a:graphicData>
        </a:graphic>
      </p:graphicFrame>
      <p:graphicFrame>
        <p:nvGraphicFramePr>
          <p:cNvPr id="12" name="Tableau 11"/>
          <p:cNvGraphicFramePr>
            <a:graphicFrameLocks noGrp="1"/>
          </p:cNvGraphicFramePr>
          <p:nvPr/>
        </p:nvGraphicFramePr>
        <p:xfrm>
          <a:off x="2375337" y="4635064"/>
          <a:ext cx="6358760" cy="1285240"/>
        </p:xfrm>
        <a:graphic>
          <a:graphicData uri="http://schemas.openxmlformats.org/drawingml/2006/table">
            <a:tbl>
              <a:tblPr firstRow="1" bandRow="1">
                <a:tableStyleId>{5C22544A-7EE6-4342-B048-85BDC9FD1C3A}</a:tableStyleId>
              </a:tblPr>
              <a:tblGrid>
                <a:gridCol w="2669629"/>
                <a:gridCol w="3689131"/>
              </a:tblGrid>
              <a:tr h="254351">
                <a:tc>
                  <a:txBody>
                    <a:bodyPr/>
                    <a:lstStyle/>
                    <a:p>
                      <a:r>
                        <a:rPr lang="fr-FR" sz="1600" b="1" dirty="0" smtClean="0">
                          <a:solidFill>
                            <a:srgbClr val="002060"/>
                          </a:solidFill>
                          <a:latin typeface="Ubuntu"/>
                        </a:rPr>
                        <a:t>Desserte</a:t>
                      </a:r>
                      <a:r>
                        <a:rPr lang="fr-FR" sz="1600" b="1" baseline="0" dirty="0" smtClean="0">
                          <a:solidFill>
                            <a:srgbClr val="002060"/>
                          </a:solidFill>
                          <a:latin typeface="Ubuntu"/>
                        </a:rPr>
                        <a:t> </a:t>
                      </a:r>
                      <a:endParaRPr lang="fr-FR" sz="1600" b="1" dirty="0">
                        <a:solidFill>
                          <a:srgbClr val="002060"/>
                        </a:solidFill>
                        <a:latin typeface="Ubuntu"/>
                      </a:endParaRPr>
                    </a:p>
                  </a:txBody>
                  <a:tcPr>
                    <a:solidFill>
                      <a:schemeClr val="accent1">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 typeface="Wingdings" pitchFamily="2" charset="2"/>
                        <a:buNone/>
                        <a:tabLst/>
                        <a:defRPr/>
                      </a:pPr>
                      <a:r>
                        <a:rPr lang="fr-FR" sz="1600" b="0" dirty="0" smtClean="0">
                          <a:solidFill>
                            <a:srgbClr val="002060"/>
                          </a:solidFill>
                          <a:latin typeface="Ubuntu Light"/>
                        </a:rPr>
                        <a:t>Jusqu’à 2 vols A/R par semaine. </a:t>
                      </a:r>
                    </a:p>
                  </a:txBody>
                  <a:tcPr>
                    <a:solidFill>
                      <a:schemeClr val="accent1">
                        <a:lumMod val="20000"/>
                        <a:lumOff val="80000"/>
                      </a:schemeClr>
                    </a:solidFill>
                  </a:tcPr>
                </a:tc>
              </a:tr>
              <a:tr h="370840">
                <a:tc>
                  <a:txBody>
                    <a:bodyPr/>
                    <a:lstStyle/>
                    <a:p>
                      <a:r>
                        <a:rPr lang="fr-FR" sz="1600" b="1" baseline="0" dirty="0" smtClean="0">
                          <a:solidFill>
                            <a:srgbClr val="002060"/>
                          </a:solidFill>
                          <a:latin typeface="Ubuntu"/>
                        </a:rPr>
                        <a:t>Jours de rotation actuel </a:t>
                      </a:r>
                      <a:endParaRPr lang="fr-FR" sz="1600" b="1" dirty="0">
                        <a:solidFill>
                          <a:srgbClr val="002060"/>
                        </a:solidFill>
                        <a:latin typeface="Ubuntu"/>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600" b="0" dirty="0" smtClean="0">
                          <a:solidFill>
                            <a:srgbClr val="002060"/>
                          </a:solidFill>
                          <a:latin typeface="Ubuntu"/>
                        </a:rPr>
                        <a:t>Samedi.</a:t>
                      </a:r>
                    </a:p>
                  </a:txBody>
                  <a:tcPr/>
                </a:tc>
              </a:tr>
              <a:tr h="370840">
                <a:tc>
                  <a:txBody>
                    <a:bodyPr/>
                    <a:lstStyle/>
                    <a:p>
                      <a:r>
                        <a:rPr lang="fr-FR" sz="1600" b="1" dirty="0" smtClean="0">
                          <a:solidFill>
                            <a:srgbClr val="002060"/>
                          </a:solidFill>
                          <a:latin typeface="Ubuntu"/>
                        </a:rPr>
                        <a:t>Jours</a:t>
                      </a:r>
                      <a:r>
                        <a:rPr lang="fr-FR" sz="1600" b="1" baseline="0" dirty="0" smtClean="0">
                          <a:solidFill>
                            <a:srgbClr val="002060"/>
                          </a:solidFill>
                          <a:latin typeface="Ubuntu"/>
                        </a:rPr>
                        <a:t> de rotation </a:t>
                      </a:r>
                    </a:p>
                    <a:p>
                      <a:r>
                        <a:rPr lang="fr-FR" sz="1600" b="1" baseline="0" dirty="0" smtClean="0">
                          <a:solidFill>
                            <a:srgbClr val="002060"/>
                          </a:solidFill>
                          <a:latin typeface="Ubuntu"/>
                        </a:rPr>
                        <a:t>programme hiver</a:t>
                      </a:r>
                      <a:endParaRPr lang="fr-FR" sz="1600" b="1" dirty="0">
                        <a:solidFill>
                          <a:srgbClr val="002060"/>
                        </a:solidFill>
                        <a:latin typeface="Ubuntu"/>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600" b="0" dirty="0" smtClean="0">
                          <a:solidFill>
                            <a:srgbClr val="002060"/>
                          </a:solidFill>
                          <a:latin typeface="Ubuntu Light"/>
                        </a:rPr>
                        <a:t>Jeudi – samedi.</a:t>
                      </a:r>
                      <a:endParaRPr lang="fr-FR" sz="1600" b="0" dirty="0" smtClean="0">
                        <a:solidFill>
                          <a:srgbClr val="002060"/>
                        </a:solidFill>
                        <a:latin typeface="Ubuntu"/>
                      </a:endParaRPr>
                    </a:p>
                    <a:p>
                      <a:pPr marL="0" marR="0" indent="0" algn="l" defTabSz="914400" rtl="0" eaLnBrk="1" fontAlgn="auto" latinLnBrk="0" hangingPunct="1">
                        <a:lnSpc>
                          <a:spcPct val="100000"/>
                        </a:lnSpc>
                        <a:spcBef>
                          <a:spcPts val="0"/>
                        </a:spcBef>
                        <a:spcAft>
                          <a:spcPts val="0"/>
                        </a:spcAft>
                        <a:buClrTx/>
                        <a:buSzTx/>
                        <a:buFontTx/>
                        <a:buNone/>
                        <a:tabLst/>
                        <a:defRPr/>
                      </a:pPr>
                      <a:r>
                        <a:rPr lang="fr-FR" sz="1600" b="1" u="sng" dirty="0" smtClean="0">
                          <a:solidFill>
                            <a:srgbClr val="002060"/>
                          </a:solidFill>
                          <a:latin typeface="Ubuntu Light"/>
                        </a:rPr>
                        <a:t>Hiver 2019 </a:t>
                      </a:r>
                      <a:r>
                        <a:rPr lang="fr-FR" sz="1600" b="0" dirty="0" smtClean="0">
                          <a:solidFill>
                            <a:srgbClr val="002060"/>
                          </a:solidFill>
                          <a:latin typeface="Ubuntu Light"/>
                        </a:rPr>
                        <a:t>: mercredi – dimanche.</a:t>
                      </a:r>
                      <a:endParaRPr lang="fr-FR" sz="1600" b="0" dirty="0" smtClean="0">
                        <a:solidFill>
                          <a:srgbClr val="002060"/>
                        </a:solidFill>
                        <a:latin typeface="Ubuntu"/>
                      </a:endParaRPr>
                    </a:p>
                  </a:txBody>
                  <a:tcPr/>
                </a:tc>
              </a:tr>
            </a:tbl>
          </a:graphicData>
        </a:graphic>
      </p:graphicFrame>
    </p:spTree>
    <p:extLst>
      <p:ext uri="{BB962C8B-B14F-4D97-AF65-F5344CB8AC3E}">
        <p14:creationId xmlns:p14="http://schemas.microsoft.com/office/powerpoint/2010/main" xmlns="" val="358167030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pic>
        <p:nvPicPr>
          <p:cNvPr id="15" name="Picture 5"/>
          <p:cNvPicPr>
            <a:picLocks noChangeAspect="1" noChangeArrowheads="1"/>
          </p:cNvPicPr>
          <p:nvPr/>
        </p:nvPicPr>
        <p:blipFill>
          <a:blip r:embed="rId3" cstate="email"/>
          <a:srcRect/>
          <a:stretch>
            <a:fillRect/>
          </a:stretch>
        </p:blipFill>
        <p:spPr bwMode="auto">
          <a:xfrm>
            <a:off x="0" y="0"/>
            <a:ext cx="9144000" cy="6877050"/>
          </a:xfrm>
          <a:prstGeom prst="rect">
            <a:avLst/>
          </a:prstGeom>
          <a:noFill/>
          <a:ln w="9525">
            <a:noFill/>
            <a:miter lim="800000"/>
            <a:headEnd/>
            <a:tailEnd/>
          </a:ln>
          <a:effectLst/>
        </p:spPr>
      </p:pic>
      <p:sp>
        <p:nvSpPr>
          <p:cNvPr id="13" name="Rectangle 12"/>
          <p:cNvSpPr/>
          <p:nvPr/>
        </p:nvSpPr>
        <p:spPr>
          <a:xfrm>
            <a:off x="3074276" y="3872567"/>
            <a:ext cx="5407572" cy="1138773"/>
          </a:xfrm>
          <a:prstGeom prst="rect">
            <a:avLst/>
          </a:prstGeom>
        </p:spPr>
        <p:txBody>
          <a:bodyPr wrap="square">
            <a:spAutoFit/>
          </a:bodyPr>
          <a:lstStyle/>
          <a:p>
            <a:pPr>
              <a:buSzPct val="180000"/>
            </a:pPr>
            <a:endParaRPr lang="fr-FR" sz="2400" dirty="0" smtClean="0">
              <a:solidFill>
                <a:schemeClr val="tx2">
                  <a:lumMod val="75000"/>
                </a:schemeClr>
              </a:solidFill>
              <a:latin typeface="Ubuntu Light"/>
            </a:endParaRPr>
          </a:p>
          <a:p>
            <a:pPr>
              <a:buSzPct val="180000"/>
              <a:buBlip>
                <a:blip r:embed="rId4"/>
              </a:buBlip>
            </a:pPr>
            <a:endParaRPr lang="fr-FR" sz="2400" dirty="0" smtClean="0">
              <a:solidFill>
                <a:schemeClr val="tx2">
                  <a:lumMod val="75000"/>
                </a:schemeClr>
              </a:solidFill>
              <a:latin typeface="Ubuntu Light"/>
            </a:endParaRPr>
          </a:p>
          <a:p>
            <a:pPr>
              <a:buSzPct val="180000"/>
              <a:buBlip>
                <a:blip r:embed="rId4"/>
              </a:buBlip>
            </a:pPr>
            <a:endParaRPr lang="fr-FR" sz="2000" dirty="0" smtClean="0">
              <a:solidFill>
                <a:schemeClr val="tx2">
                  <a:lumMod val="75000"/>
                </a:schemeClr>
              </a:solidFill>
              <a:latin typeface="Ubuntu Light"/>
            </a:endParaRPr>
          </a:p>
        </p:txBody>
      </p:sp>
      <p:pic>
        <p:nvPicPr>
          <p:cNvPr id="3074" name="Picture 2"/>
          <p:cNvPicPr>
            <a:picLocks noChangeAspect="1" noChangeArrowheads="1"/>
          </p:cNvPicPr>
          <p:nvPr/>
        </p:nvPicPr>
        <p:blipFill>
          <a:blip r:embed="rId5" cstate="email"/>
          <a:srcRect/>
          <a:stretch>
            <a:fillRect/>
          </a:stretch>
        </p:blipFill>
        <p:spPr bwMode="auto">
          <a:xfrm rot="20910654">
            <a:off x="877615" y="1418893"/>
            <a:ext cx="1769700" cy="2189437"/>
          </a:xfrm>
          <a:prstGeom prst="rect">
            <a:avLst/>
          </a:prstGeom>
          <a:noFill/>
          <a:ln w="9525">
            <a:noFill/>
            <a:miter lim="800000"/>
            <a:headEnd/>
            <a:tailEnd/>
          </a:ln>
          <a:effectLst/>
        </p:spPr>
      </p:pic>
      <p:sp>
        <p:nvSpPr>
          <p:cNvPr id="5" name="ZoneTexte 4"/>
          <p:cNvSpPr txBox="1"/>
          <p:nvPr/>
        </p:nvSpPr>
        <p:spPr>
          <a:xfrm>
            <a:off x="3515710" y="1166648"/>
            <a:ext cx="5439103" cy="738664"/>
          </a:xfrm>
          <a:prstGeom prst="rect">
            <a:avLst/>
          </a:prstGeom>
          <a:noFill/>
        </p:spPr>
        <p:txBody>
          <a:bodyPr wrap="square" rtlCol="0">
            <a:spAutoFit/>
          </a:bodyPr>
          <a:lstStyle/>
          <a:p>
            <a:pPr marL="361950" indent="-361950">
              <a:buSzPct val="100000"/>
              <a:buBlip>
                <a:blip r:embed="rId6"/>
              </a:buBlip>
            </a:pPr>
            <a:r>
              <a:rPr lang="fr-FR" sz="2400" b="1" dirty="0" smtClean="0">
                <a:solidFill>
                  <a:srgbClr val="FF0000"/>
                </a:solidFill>
                <a:latin typeface="Ubuntu Light"/>
              </a:rPr>
              <a:t>Cayenne : </a:t>
            </a:r>
          </a:p>
          <a:p>
            <a:endParaRPr lang="fr-FR" dirty="0"/>
          </a:p>
        </p:txBody>
      </p:sp>
      <p:pic>
        <p:nvPicPr>
          <p:cNvPr id="3075" name="Picture 3"/>
          <p:cNvPicPr>
            <a:picLocks noChangeAspect="1" noChangeArrowheads="1"/>
          </p:cNvPicPr>
          <p:nvPr/>
        </p:nvPicPr>
        <p:blipFill>
          <a:blip r:embed="rId7" cstate="email"/>
          <a:srcRect/>
          <a:stretch>
            <a:fillRect/>
          </a:stretch>
        </p:blipFill>
        <p:spPr bwMode="auto">
          <a:xfrm rot="579975">
            <a:off x="672664" y="4114799"/>
            <a:ext cx="1807928" cy="2236731"/>
          </a:xfrm>
          <a:prstGeom prst="rect">
            <a:avLst/>
          </a:prstGeom>
          <a:noFill/>
          <a:ln w="9525">
            <a:noFill/>
            <a:miter lim="800000"/>
            <a:headEnd/>
            <a:tailEnd/>
          </a:ln>
          <a:effectLst/>
        </p:spPr>
      </p:pic>
      <p:sp>
        <p:nvSpPr>
          <p:cNvPr id="7" name="Rectangle 6"/>
          <p:cNvSpPr/>
          <p:nvPr/>
        </p:nvSpPr>
        <p:spPr>
          <a:xfrm>
            <a:off x="2506717" y="3822065"/>
            <a:ext cx="6637283" cy="461665"/>
          </a:xfrm>
          <a:prstGeom prst="rect">
            <a:avLst/>
          </a:prstGeom>
        </p:spPr>
        <p:txBody>
          <a:bodyPr wrap="square">
            <a:spAutoFit/>
          </a:bodyPr>
          <a:lstStyle/>
          <a:p>
            <a:pPr marL="361950" indent="-361950">
              <a:buSzPct val="100000"/>
              <a:buBlip>
                <a:blip r:embed="rId6"/>
              </a:buBlip>
            </a:pPr>
            <a:r>
              <a:rPr lang="fr-FR" sz="2400" b="1" dirty="0" smtClean="0">
                <a:solidFill>
                  <a:srgbClr val="FF0000"/>
                </a:solidFill>
                <a:latin typeface="Ubuntu Light"/>
              </a:rPr>
              <a:t>Port-au-Prince :</a:t>
            </a:r>
            <a:r>
              <a:rPr lang="fr-FR" sz="2000" dirty="0" smtClean="0">
                <a:solidFill>
                  <a:srgbClr val="FF0000"/>
                </a:solidFill>
                <a:latin typeface="Ubuntu Light"/>
              </a:rPr>
              <a:t> </a:t>
            </a:r>
          </a:p>
        </p:txBody>
      </p:sp>
      <p:pic>
        <p:nvPicPr>
          <p:cNvPr id="10" name="Picture 2"/>
          <p:cNvPicPr>
            <a:picLocks noChangeAspect="1" noChangeArrowheads="1"/>
          </p:cNvPicPr>
          <p:nvPr/>
        </p:nvPicPr>
        <p:blipFill>
          <a:blip r:embed="rId8" cstate="email"/>
          <a:srcRect/>
          <a:stretch>
            <a:fillRect/>
          </a:stretch>
        </p:blipFill>
        <p:spPr bwMode="auto">
          <a:xfrm>
            <a:off x="250052" y="2830192"/>
            <a:ext cx="1594513" cy="1598267"/>
          </a:xfrm>
          <a:prstGeom prst="rect">
            <a:avLst/>
          </a:prstGeom>
          <a:noFill/>
          <a:ln w="9525">
            <a:noFill/>
            <a:miter lim="800000"/>
            <a:headEnd/>
            <a:tailEnd/>
          </a:ln>
          <a:effectLst/>
        </p:spPr>
      </p:pic>
      <p:sp>
        <p:nvSpPr>
          <p:cNvPr id="12" name="ZoneTexte 11"/>
          <p:cNvSpPr txBox="1"/>
          <p:nvPr/>
        </p:nvSpPr>
        <p:spPr>
          <a:xfrm>
            <a:off x="0" y="252249"/>
            <a:ext cx="6621517" cy="954107"/>
          </a:xfrm>
          <a:prstGeom prst="rect">
            <a:avLst/>
          </a:prstGeom>
          <a:noFill/>
        </p:spPr>
        <p:txBody>
          <a:bodyPr wrap="square" rtlCol="0">
            <a:spAutoFit/>
          </a:bodyPr>
          <a:lstStyle/>
          <a:p>
            <a:r>
              <a:rPr lang="fr-FR" sz="2800" b="1" dirty="0" smtClean="0">
                <a:solidFill>
                  <a:schemeClr val="bg1"/>
                </a:solidFill>
                <a:latin typeface="Ubuntu"/>
              </a:rPr>
              <a:t>FREQUENCES TRANSATLANTIQUES</a:t>
            </a:r>
          </a:p>
          <a:p>
            <a:r>
              <a:rPr lang="fr-FR" sz="2800" b="1" dirty="0" smtClean="0">
                <a:solidFill>
                  <a:schemeClr val="bg1"/>
                </a:solidFill>
                <a:latin typeface="Ubuntu"/>
              </a:rPr>
              <a:t>Au départ de Paris Orly Sud</a:t>
            </a:r>
            <a:endParaRPr lang="fr-FR" sz="2800" b="1" dirty="0">
              <a:solidFill>
                <a:schemeClr val="bg1"/>
              </a:solidFill>
              <a:latin typeface="Ubuntu"/>
            </a:endParaRPr>
          </a:p>
        </p:txBody>
      </p:sp>
      <p:graphicFrame>
        <p:nvGraphicFramePr>
          <p:cNvPr id="11" name="Tableau 10"/>
          <p:cNvGraphicFramePr>
            <a:graphicFrameLocks noGrp="1"/>
          </p:cNvGraphicFramePr>
          <p:nvPr/>
        </p:nvGraphicFramePr>
        <p:xfrm>
          <a:off x="3163613" y="1734207"/>
          <a:ext cx="5680842" cy="1772920"/>
        </p:xfrm>
        <a:graphic>
          <a:graphicData uri="http://schemas.openxmlformats.org/drawingml/2006/table">
            <a:tbl>
              <a:tblPr firstRow="1" bandRow="1">
                <a:tableStyleId>{5C22544A-7EE6-4342-B048-85BDC9FD1C3A}</a:tableStyleId>
              </a:tblPr>
              <a:tblGrid>
                <a:gridCol w="1234966"/>
                <a:gridCol w="4445876"/>
              </a:tblGrid>
              <a:tr h="254351">
                <a:tc>
                  <a:txBody>
                    <a:bodyPr/>
                    <a:lstStyle/>
                    <a:p>
                      <a:endParaRPr lang="fr-FR" sz="1600" b="1" dirty="0" smtClean="0">
                        <a:solidFill>
                          <a:srgbClr val="002060"/>
                        </a:solidFill>
                        <a:latin typeface="Ubuntu"/>
                      </a:endParaRPr>
                    </a:p>
                    <a:p>
                      <a:r>
                        <a:rPr lang="fr-FR" sz="1600" b="1" dirty="0" smtClean="0">
                          <a:solidFill>
                            <a:srgbClr val="002060"/>
                          </a:solidFill>
                          <a:latin typeface="Ubuntu"/>
                        </a:rPr>
                        <a:t>Desserte</a:t>
                      </a:r>
                      <a:r>
                        <a:rPr lang="fr-FR" sz="1600" b="1" baseline="0" dirty="0" smtClean="0">
                          <a:solidFill>
                            <a:srgbClr val="002060"/>
                          </a:solidFill>
                          <a:latin typeface="Ubuntu"/>
                        </a:rPr>
                        <a:t> </a:t>
                      </a:r>
                      <a:endParaRPr lang="fr-FR" sz="1600" b="1" dirty="0">
                        <a:solidFill>
                          <a:srgbClr val="002060"/>
                        </a:solidFill>
                        <a:latin typeface="Ubuntu"/>
                      </a:endParaRPr>
                    </a:p>
                  </a:txBody>
                  <a:tcPr>
                    <a:solidFill>
                      <a:schemeClr val="accent1">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 typeface="Wingdings" pitchFamily="2" charset="2"/>
                        <a:buChar char="ü"/>
                        <a:tabLst/>
                        <a:defRPr/>
                      </a:pPr>
                      <a:r>
                        <a:rPr lang="fr-FR" sz="1600" b="0" dirty="0" smtClean="0">
                          <a:solidFill>
                            <a:srgbClr val="002060"/>
                          </a:solidFill>
                          <a:latin typeface="Ubuntu"/>
                        </a:rPr>
                        <a:t>5 vols A/R par semaine.</a:t>
                      </a:r>
                    </a:p>
                    <a:p>
                      <a:pPr marL="0" marR="0" indent="0" algn="l" defTabSz="914400" rtl="0" eaLnBrk="1" fontAlgn="auto" latinLnBrk="0" hangingPunct="1">
                        <a:lnSpc>
                          <a:spcPct val="100000"/>
                        </a:lnSpc>
                        <a:spcBef>
                          <a:spcPts val="0"/>
                        </a:spcBef>
                        <a:spcAft>
                          <a:spcPts val="0"/>
                        </a:spcAft>
                        <a:buClrTx/>
                        <a:buSzTx/>
                        <a:buFont typeface="Wingdings" pitchFamily="2" charset="2"/>
                        <a:buChar char="ü"/>
                        <a:tabLst/>
                        <a:defRPr/>
                      </a:pPr>
                      <a:r>
                        <a:rPr lang="fr-FR" sz="1600" b="0" dirty="0" smtClean="0">
                          <a:solidFill>
                            <a:srgbClr val="002060"/>
                          </a:solidFill>
                          <a:latin typeface="Ubuntu"/>
                        </a:rPr>
                        <a:t>Jusqu’à 1 vol quotidien en hiver et été avec des vols via les Antilles.</a:t>
                      </a:r>
                    </a:p>
                  </a:txBody>
                  <a:tcPr>
                    <a:solidFill>
                      <a:schemeClr val="accent1">
                        <a:lumMod val="20000"/>
                        <a:lumOff val="80000"/>
                      </a:schemeClr>
                    </a:solidFill>
                  </a:tcPr>
                </a:tc>
              </a:tr>
              <a:tr h="370840">
                <a:tc>
                  <a:txBody>
                    <a:bodyPr/>
                    <a:lstStyle/>
                    <a:p>
                      <a:r>
                        <a:rPr lang="fr-FR" sz="1600" b="1" dirty="0" smtClean="0">
                          <a:solidFill>
                            <a:srgbClr val="FF0000"/>
                          </a:solidFill>
                          <a:latin typeface="Ubuntu"/>
                        </a:rPr>
                        <a:t>Nouveauté</a:t>
                      </a:r>
                      <a:r>
                        <a:rPr lang="fr-FR" sz="1600" b="1" baseline="0" dirty="0" smtClean="0">
                          <a:solidFill>
                            <a:srgbClr val="002060"/>
                          </a:solidFill>
                          <a:latin typeface="Ubuntu"/>
                        </a:rPr>
                        <a:t> </a:t>
                      </a:r>
                      <a:endParaRPr lang="fr-FR" sz="1600" b="1" dirty="0">
                        <a:solidFill>
                          <a:srgbClr val="002060"/>
                        </a:solidFill>
                        <a:latin typeface="Ubuntu"/>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600" b="0" dirty="0" smtClean="0">
                          <a:solidFill>
                            <a:srgbClr val="002060"/>
                          </a:solidFill>
                          <a:latin typeface="Ubuntu"/>
                        </a:rPr>
                        <a:t>Lancement d’une 5</a:t>
                      </a:r>
                      <a:r>
                        <a:rPr lang="fr-FR" sz="1600" b="0" baseline="30000" dirty="0" smtClean="0">
                          <a:solidFill>
                            <a:srgbClr val="002060"/>
                          </a:solidFill>
                          <a:latin typeface="Ubuntu"/>
                        </a:rPr>
                        <a:t>ème</a:t>
                      </a:r>
                      <a:r>
                        <a:rPr lang="fr-FR" sz="1600" b="0" dirty="0" smtClean="0">
                          <a:solidFill>
                            <a:srgbClr val="002060"/>
                          </a:solidFill>
                          <a:latin typeface="Ubuntu"/>
                        </a:rPr>
                        <a:t>  fréquence en juin 2018.</a:t>
                      </a:r>
                    </a:p>
                  </a:txBody>
                  <a:tcPr/>
                </a:tc>
              </a:tr>
              <a:tr h="370840">
                <a:tc>
                  <a:txBody>
                    <a:bodyPr/>
                    <a:lstStyle/>
                    <a:p>
                      <a:r>
                        <a:rPr lang="fr-FR" sz="1600" b="1" dirty="0" smtClean="0">
                          <a:solidFill>
                            <a:srgbClr val="002060"/>
                          </a:solidFill>
                          <a:latin typeface="Ubuntu"/>
                        </a:rPr>
                        <a:t>Jours</a:t>
                      </a:r>
                      <a:r>
                        <a:rPr lang="fr-FR" sz="1600" b="1" baseline="0" dirty="0" smtClean="0">
                          <a:solidFill>
                            <a:srgbClr val="002060"/>
                          </a:solidFill>
                          <a:latin typeface="Ubuntu"/>
                        </a:rPr>
                        <a:t> de rotation</a:t>
                      </a:r>
                      <a:endParaRPr lang="fr-FR" sz="1600" b="1" dirty="0">
                        <a:solidFill>
                          <a:srgbClr val="002060"/>
                        </a:solidFill>
                        <a:latin typeface="Ubuntu"/>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600" b="0" dirty="0" smtClean="0">
                          <a:solidFill>
                            <a:srgbClr val="002060"/>
                          </a:solidFill>
                          <a:latin typeface="Ubuntu"/>
                        </a:rPr>
                        <a:t>Lundi – mercredi – jeudi</a:t>
                      </a:r>
                      <a:r>
                        <a:rPr lang="fr-FR" sz="1600" b="0" baseline="0" dirty="0" smtClean="0">
                          <a:solidFill>
                            <a:srgbClr val="002060"/>
                          </a:solidFill>
                          <a:latin typeface="Ubuntu"/>
                        </a:rPr>
                        <a:t> - </a:t>
                      </a:r>
                      <a:r>
                        <a:rPr lang="fr-FR" sz="1600" b="0" dirty="0" smtClean="0">
                          <a:solidFill>
                            <a:srgbClr val="002060"/>
                          </a:solidFill>
                          <a:latin typeface="Ubuntu"/>
                        </a:rPr>
                        <a:t>vendredi - dimanche. </a:t>
                      </a:r>
                    </a:p>
                  </a:txBody>
                  <a:tcPr/>
                </a:tc>
              </a:tr>
            </a:tbl>
          </a:graphicData>
        </a:graphic>
      </p:graphicFrame>
      <p:graphicFrame>
        <p:nvGraphicFramePr>
          <p:cNvPr id="16" name="Tableau 15"/>
          <p:cNvGraphicFramePr>
            <a:graphicFrameLocks noGrp="1"/>
          </p:cNvGraphicFramePr>
          <p:nvPr/>
        </p:nvGraphicFramePr>
        <p:xfrm>
          <a:off x="2803633" y="4282965"/>
          <a:ext cx="6103883" cy="1737360"/>
        </p:xfrm>
        <a:graphic>
          <a:graphicData uri="http://schemas.openxmlformats.org/drawingml/2006/table">
            <a:tbl>
              <a:tblPr firstRow="1" bandRow="1">
                <a:tableStyleId>{5C22544A-7EE6-4342-B048-85BDC9FD1C3A}</a:tableStyleId>
              </a:tblPr>
              <a:tblGrid>
                <a:gridCol w="1941788"/>
                <a:gridCol w="4162095"/>
              </a:tblGrid>
              <a:tr h="254351">
                <a:tc>
                  <a:txBody>
                    <a:bodyPr/>
                    <a:lstStyle/>
                    <a:p>
                      <a:endParaRPr lang="fr-FR" sz="800" b="1" dirty="0" smtClean="0">
                        <a:solidFill>
                          <a:srgbClr val="002060"/>
                        </a:solidFill>
                        <a:latin typeface="Ubuntu"/>
                      </a:endParaRPr>
                    </a:p>
                    <a:p>
                      <a:r>
                        <a:rPr lang="fr-FR" sz="1600" b="1" dirty="0" smtClean="0">
                          <a:solidFill>
                            <a:srgbClr val="002060"/>
                          </a:solidFill>
                          <a:latin typeface="Ubuntu"/>
                        </a:rPr>
                        <a:t>Desserte</a:t>
                      </a:r>
                      <a:r>
                        <a:rPr lang="fr-FR" sz="1600" b="1" baseline="0" dirty="0" smtClean="0">
                          <a:solidFill>
                            <a:srgbClr val="002060"/>
                          </a:solidFill>
                          <a:latin typeface="Ubuntu"/>
                        </a:rPr>
                        <a:t> </a:t>
                      </a:r>
                      <a:endParaRPr lang="fr-FR" sz="1600" b="1" dirty="0">
                        <a:solidFill>
                          <a:srgbClr val="002060"/>
                        </a:solidFill>
                        <a:latin typeface="Ubuntu"/>
                      </a:endParaRPr>
                    </a:p>
                  </a:txBody>
                  <a:tcPr>
                    <a:solidFill>
                      <a:schemeClr val="accent1">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 typeface="Wingdings" pitchFamily="2" charset="2"/>
                        <a:buNone/>
                        <a:tabLst/>
                        <a:defRPr/>
                      </a:pPr>
                      <a:r>
                        <a:rPr lang="fr-FR" sz="1600" b="0" dirty="0" smtClean="0">
                          <a:solidFill>
                            <a:srgbClr val="002060"/>
                          </a:solidFill>
                          <a:latin typeface="Ubuntu Light"/>
                        </a:rPr>
                        <a:t>Jusqu’à 3 vols par semaine direct à l’aller et avec escale au retour à Saint-Domingue.</a:t>
                      </a:r>
                    </a:p>
                  </a:txBody>
                  <a:tcPr>
                    <a:solidFill>
                      <a:schemeClr val="accent1">
                        <a:lumMod val="20000"/>
                        <a:lumOff val="80000"/>
                      </a:schemeClr>
                    </a:solidFill>
                  </a:tcPr>
                </a:tc>
              </a:tr>
              <a:tr h="370840">
                <a:tc>
                  <a:txBody>
                    <a:bodyPr/>
                    <a:lstStyle/>
                    <a:p>
                      <a:r>
                        <a:rPr lang="fr-FR" sz="1600" b="1" dirty="0" smtClean="0">
                          <a:solidFill>
                            <a:srgbClr val="002060"/>
                          </a:solidFill>
                          <a:latin typeface="Ubuntu"/>
                        </a:rPr>
                        <a:t>Jours</a:t>
                      </a:r>
                      <a:r>
                        <a:rPr lang="fr-FR" sz="1600" b="1" baseline="0" dirty="0" smtClean="0">
                          <a:solidFill>
                            <a:srgbClr val="002060"/>
                          </a:solidFill>
                          <a:latin typeface="Ubuntu"/>
                        </a:rPr>
                        <a:t> de rotation programme été </a:t>
                      </a:r>
                      <a:endParaRPr lang="fr-FR" sz="1600" b="1" dirty="0">
                        <a:solidFill>
                          <a:srgbClr val="002060"/>
                        </a:solidFill>
                        <a:latin typeface="Ubuntu"/>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600" b="0" dirty="0" smtClean="0">
                          <a:solidFill>
                            <a:srgbClr val="002060"/>
                          </a:solidFill>
                          <a:latin typeface="Ubuntu Light"/>
                        </a:rPr>
                        <a:t>Mardi – mercredi – dimanche.</a:t>
                      </a:r>
                      <a:endParaRPr lang="fr-FR" sz="1600" b="0" dirty="0" smtClean="0">
                        <a:solidFill>
                          <a:srgbClr val="002060"/>
                        </a:solidFill>
                        <a:latin typeface="Ubuntu"/>
                      </a:endParaRPr>
                    </a:p>
                  </a:txBody>
                  <a:tcPr/>
                </a:tc>
              </a:tr>
              <a:tr h="370840">
                <a:tc>
                  <a:txBody>
                    <a:bodyPr/>
                    <a:lstStyle/>
                    <a:p>
                      <a:r>
                        <a:rPr lang="fr-FR" sz="1600" b="1" dirty="0" smtClean="0">
                          <a:solidFill>
                            <a:srgbClr val="002060"/>
                          </a:solidFill>
                          <a:latin typeface="Ubuntu"/>
                        </a:rPr>
                        <a:t>Jours</a:t>
                      </a:r>
                      <a:r>
                        <a:rPr lang="fr-FR" sz="1600" b="1" baseline="0" dirty="0" smtClean="0">
                          <a:solidFill>
                            <a:srgbClr val="002060"/>
                          </a:solidFill>
                          <a:latin typeface="Ubuntu"/>
                        </a:rPr>
                        <a:t> de rotation programme hiver </a:t>
                      </a:r>
                      <a:endParaRPr lang="fr-FR" sz="1600" b="1" dirty="0">
                        <a:solidFill>
                          <a:srgbClr val="002060"/>
                        </a:solidFill>
                        <a:latin typeface="Ubuntu"/>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600" b="0" dirty="0" smtClean="0">
                          <a:solidFill>
                            <a:srgbClr val="002060"/>
                          </a:solidFill>
                          <a:latin typeface="Ubuntu Light"/>
                        </a:rPr>
                        <a:t>Mardi – dimanche. </a:t>
                      </a:r>
                    </a:p>
                    <a:p>
                      <a:pPr marL="0" marR="0" indent="0" algn="l" defTabSz="914400" rtl="0" eaLnBrk="1" fontAlgn="auto" latinLnBrk="0" hangingPunct="1">
                        <a:lnSpc>
                          <a:spcPct val="100000"/>
                        </a:lnSpc>
                        <a:spcBef>
                          <a:spcPts val="0"/>
                        </a:spcBef>
                        <a:spcAft>
                          <a:spcPts val="0"/>
                        </a:spcAft>
                        <a:buClrTx/>
                        <a:buSzTx/>
                        <a:buFontTx/>
                        <a:buNone/>
                        <a:tabLst/>
                        <a:defRPr/>
                      </a:pPr>
                      <a:endParaRPr lang="fr-FR" sz="1600" b="0" dirty="0" smtClean="0">
                        <a:solidFill>
                          <a:srgbClr val="002060"/>
                        </a:solidFill>
                        <a:latin typeface="Ubuntu"/>
                      </a:endParaRPr>
                    </a:p>
                  </a:txBody>
                  <a:tcPr/>
                </a:tc>
              </a:tr>
            </a:tbl>
          </a:graphicData>
        </a:graphic>
      </p:graphicFrame>
    </p:spTree>
    <p:extLst>
      <p:ext uri="{BB962C8B-B14F-4D97-AF65-F5344CB8AC3E}">
        <p14:creationId xmlns:p14="http://schemas.microsoft.com/office/powerpoint/2010/main" xmlns="" val="358167030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pic>
        <p:nvPicPr>
          <p:cNvPr id="5" name="Picture 1"/>
          <p:cNvPicPr>
            <a:picLocks noChangeAspect="1" noChangeArrowheads="1"/>
          </p:cNvPicPr>
          <p:nvPr/>
        </p:nvPicPr>
        <p:blipFill>
          <a:blip r:embed="rId3" cstate="email"/>
          <a:srcRect/>
          <a:stretch>
            <a:fillRect/>
          </a:stretch>
        </p:blipFill>
        <p:spPr bwMode="auto">
          <a:xfrm>
            <a:off x="0" y="709448"/>
            <a:ext cx="2996739" cy="3155896"/>
          </a:xfrm>
          <a:prstGeom prst="rect">
            <a:avLst/>
          </a:prstGeom>
          <a:noFill/>
          <a:ln w="9525">
            <a:noFill/>
            <a:miter lim="800000"/>
            <a:headEnd/>
            <a:tailEnd/>
          </a:ln>
          <a:effectLst/>
        </p:spPr>
      </p:pic>
      <p:sp>
        <p:nvSpPr>
          <p:cNvPr id="6" name="ZoneTexte 5"/>
          <p:cNvSpPr txBox="1"/>
          <p:nvPr/>
        </p:nvSpPr>
        <p:spPr>
          <a:xfrm>
            <a:off x="2853558" y="828301"/>
            <a:ext cx="6085490" cy="3447098"/>
          </a:xfrm>
          <a:prstGeom prst="rect">
            <a:avLst/>
          </a:prstGeom>
          <a:noFill/>
        </p:spPr>
        <p:txBody>
          <a:bodyPr wrap="square" rtlCol="0">
            <a:spAutoFit/>
          </a:bodyPr>
          <a:lstStyle/>
          <a:p>
            <a:pPr>
              <a:buSzPct val="100000"/>
              <a:buBlip>
                <a:blip r:embed="rId4"/>
              </a:buBlip>
            </a:pPr>
            <a:r>
              <a:rPr lang="fr-FR" sz="2000" b="1" dirty="0" smtClean="0">
                <a:solidFill>
                  <a:schemeClr val="accent5">
                    <a:lumMod val="50000"/>
                  </a:schemeClr>
                </a:solidFill>
                <a:latin typeface="Ubuntu"/>
              </a:rPr>
              <a:t>La compagnie aérienne antillaise spécialiste des Caraïbes.</a:t>
            </a:r>
          </a:p>
          <a:p>
            <a:pPr>
              <a:buSzPct val="100000"/>
            </a:pPr>
            <a:endParaRPr lang="fr-FR" sz="800" b="1" dirty="0" smtClean="0">
              <a:solidFill>
                <a:schemeClr val="accent5">
                  <a:lumMod val="50000"/>
                </a:schemeClr>
              </a:solidFill>
              <a:latin typeface="Ubuntu"/>
            </a:endParaRPr>
          </a:p>
          <a:p>
            <a:pPr>
              <a:buSzPct val="100000"/>
              <a:buBlip>
                <a:blip r:embed="rId4"/>
              </a:buBlip>
            </a:pPr>
            <a:r>
              <a:rPr lang="fr-FR" sz="2000" b="1" dirty="0" smtClean="0">
                <a:solidFill>
                  <a:schemeClr val="accent5">
                    <a:lumMod val="50000"/>
                  </a:schemeClr>
                </a:solidFill>
                <a:latin typeface="Ubuntu"/>
              </a:rPr>
              <a:t>Une flotte moderne et performante, adaptée aux besoins du réseau.</a:t>
            </a:r>
          </a:p>
          <a:p>
            <a:pPr>
              <a:buSzPct val="100000"/>
            </a:pPr>
            <a:endParaRPr lang="fr-FR" sz="800" b="1" dirty="0" smtClean="0">
              <a:solidFill>
                <a:schemeClr val="accent5">
                  <a:lumMod val="50000"/>
                </a:schemeClr>
              </a:solidFill>
              <a:latin typeface="Ubuntu"/>
            </a:endParaRPr>
          </a:p>
          <a:p>
            <a:pPr>
              <a:buSzPct val="100000"/>
              <a:buBlip>
                <a:blip r:embed="rId4"/>
              </a:buBlip>
            </a:pPr>
            <a:r>
              <a:rPr lang="fr-FR" sz="2000" b="1" dirty="0" smtClean="0">
                <a:solidFill>
                  <a:schemeClr val="accent5">
                    <a:lumMod val="50000"/>
                  </a:schemeClr>
                </a:solidFill>
                <a:latin typeface="Ubuntu"/>
              </a:rPr>
              <a:t>Des avions configurés en tri-classes sur le réseau transatlantique.</a:t>
            </a:r>
          </a:p>
          <a:p>
            <a:pPr>
              <a:buSzPct val="100000"/>
            </a:pPr>
            <a:endParaRPr lang="fr-FR" sz="800" b="1" dirty="0" smtClean="0">
              <a:solidFill>
                <a:schemeClr val="accent5">
                  <a:lumMod val="50000"/>
                </a:schemeClr>
              </a:solidFill>
              <a:latin typeface="Ubuntu"/>
            </a:endParaRPr>
          </a:p>
          <a:p>
            <a:pPr>
              <a:buSzPct val="100000"/>
              <a:buBlip>
                <a:blip r:embed="rId4"/>
              </a:buBlip>
            </a:pPr>
            <a:r>
              <a:rPr lang="fr-FR" sz="2000" b="1" dirty="0" smtClean="0">
                <a:solidFill>
                  <a:schemeClr val="accent5">
                    <a:lumMod val="50000"/>
                  </a:schemeClr>
                </a:solidFill>
                <a:latin typeface="Ubuntu"/>
              </a:rPr>
              <a:t>La 1</a:t>
            </a:r>
            <a:r>
              <a:rPr lang="fr-FR" sz="2000" b="1" baseline="30000" dirty="0" smtClean="0">
                <a:solidFill>
                  <a:schemeClr val="accent5">
                    <a:lumMod val="50000"/>
                  </a:schemeClr>
                </a:solidFill>
                <a:latin typeface="Ubuntu"/>
              </a:rPr>
              <a:t>ère</a:t>
            </a:r>
            <a:r>
              <a:rPr lang="fr-FR" sz="2000" b="1" dirty="0" smtClean="0">
                <a:solidFill>
                  <a:schemeClr val="accent5">
                    <a:lumMod val="50000"/>
                  </a:schemeClr>
                </a:solidFill>
                <a:latin typeface="Ubuntu"/>
              </a:rPr>
              <a:t> compagnie  aérienne française équipée d’A350-900 sur la ligne Paris &lt;&gt; Antilles.</a:t>
            </a:r>
          </a:p>
          <a:p>
            <a:pPr>
              <a:buSzPct val="100000"/>
            </a:pPr>
            <a:endParaRPr lang="fr-FR" sz="1000" b="1" dirty="0" smtClean="0">
              <a:solidFill>
                <a:schemeClr val="accent5">
                  <a:lumMod val="50000"/>
                </a:schemeClr>
              </a:solidFill>
              <a:latin typeface="Ubuntu"/>
            </a:endParaRPr>
          </a:p>
          <a:p>
            <a:pPr>
              <a:buSzPct val="100000"/>
            </a:pPr>
            <a:endParaRPr lang="fr-FR" sz="800" b="1" dirty="0" smtClean="0">
              <a:solidFill>
                <a:schemeClr val="bg2">
                  <a:lumMod val="25000"/>
                </a:schemeClr>
              </a:solidFill>
              <a:latin typeface="Ubuntu"/>
            </a:endParaRPr>
          </a:p>
          <a:p>
            <a:pPr>
              <a:buSzPct val="100000"/>
              <a:buBlip>
                <a:blip r:embed="rId4"/>
              </a:buBlip>
            </a:pPr>
            <a:endParaRPr lang="fr-FR" sz="1000" b="1" dirty="0" smtClean="0">
              <a:solidFill>
                <a:schemeClr val="bg2">
                  <a:lumMod val="25000"/>
                </a:schemeClr>
              </a:solidFill>
              <a:latin typeface="Ubuntu Light"/>
            </a:endParaRPr>
          </a:p>
        </p:txBody>
      </p:sp>
      <p:sp>
        <p:nvSpPr>
          <p:cNvPr id="7" name="Rectangle 6"/>
          <p:cNvSpPr/>
          <p:nvPr/>
        </p:nvSpPr>
        <p:spPr>
          <a:xfrm>
            <a:off x="220715" y="3675764"/>
            <a:ext cx="8734099" cy="2831544"/>
          </a:xfrm>
          <a:prstGeom prst="rect">
            <a:avLst/>
          </a:prstGeom>
        </p:spPr>
        <p:txBody>
          <a:bodyPr wrap="square">
            <a:spAutoFit/>
          </a:bodyPr>
          <a:lstStyle/>
          <a:p>
            <a:pPr>
              <a:buSzPct val="100000"/>
              <a:buBlip>
                <a:blip r:embed="rId4"/>
              </a:buBlip>
            </a:pPr>
            <a:r>
              <a:rPr lang="fr-FR" sz="2000" b="1" dirty="0" smtClean="0">
                <a:solidFill>
                  <a:schemeClr val="accent5">
                    <a:lumMod val="50000"/>
                  </a:schemeClr>
                </a:solidFill>
                <a:latin typeface="Ubuntu"/>
              </a:rPr>
              <a:t>Des fréquences étudiées pour les besoins de nos clients.</a:t>
            </a:r>
          </a:p>
          <a:p>
            <a:pPr>
              <a:buSzPct val="100000"/>
            </a:pPr>
            <a:endParaRPr lang="fr-FR" sz="800" b="1" dirty="0" smtClean="0">
              <a:solidFill>
                <a:schemeClr val="accent5">
                  <a:lumMod val="50000"/>
                </a:schemeClr>
              </a:solidFill>
              <a:latin typeface="Ubuntu"/>
            </a:endParaRPr>
          </a:p>
          <a:p>
            <a:pPr>
              <a:buSzPct val="100000"/>
              <a:buBlip>
                <a:blip r:embed="rId4"/>
              </a:buBlip>
            </a:pPr>
            <a:r>
              <a:rPr lang="fr-FR" sz="2000" b="1" dirty="0" smtClean="0">
                <a:solidFill>
                  <a:schemeClr val="accent5">
                    <a:lumMod val="50000"/>
                  </a:schemeClr>
                </a:solidFill>
                <a:latin typeface="Ubuntu"/>
              </a:rPr>
              <a:t>Une offre tarifaire proposée sur l’ensemble du réseau, basée sur le principe de rassemblement de tarifs par famille : tarifs Basic, Smart et </a:t>
            </a:r>
            <a:r>
              <a:rPr lang="fr-FR" sz="2000" b="1" dirty="0" err="1" smtClean="0">
                <a:solidFill>
                  <a:schemeClr val="accent5">
                    <a:lumMod val="50000"/>
                  </a:schemeClr>
                </a:solidFill>
                <a:latin typeface="Ubuntu"/>
              </a:rPr>
              <a:t>Flex</a:t>
            </a:r>
            <a:r>
              <a:rPr lang="fr-FR" sz="2000" b="1" dirty="0" smtClean="0">
                <a:solidFill>
                  <a:schemeClr val="accent5">
                    <a:lumMod val="50000"/>
                  </a:schemeClr>
                </a:solidFill>
                <a:latin typeface="Ubuntu"/>
              </a:rPr>
              <a:t>.</a:t>
            </a:r>
          </a:p>
          <a:p>
            <a:pPr>
              <a:buSzPct val="100000"/>
            </a:pPr>
            <a:endParaRPr lang="fr-FR" sz="800" b="1" dirty="0" smtClean="0">
              <a:solidFill>
                <a:schemeClr val="accent5">
                  <a:lumMod val="50000"/>
                </a:schemeClr>
              </a:solidFill>
              <a:latin typeface="Ubuntu"/>
            </a:endParaRPr>
          </a:p>
          <a:p>
            <a:pPr>
              <a:buSzPct val="100000"/>
              <a:buBlip>
                <a:blip r:embed="rId4"/>
              </a:buBlip>
            </a:pPr>
            <a:r>
              <a:rPr lang="fr-FR" sz="2000" b="1" dirty="0" smtClean="0">
                <a:solidFill>
                  <a:schemeClr val="accent5">
                    <a:lumMod val="50000"/>
                  </a:schemeClr>
                </a:solidFill>
                <a:latin typeface="Ubuntu"/>
              </a:rPr>
              <a:t>De nombreux services proposés à toutes les étapes de voyage du client : enregistrement en ligne ou sur mobile, impression de la carte d’embarquement 48h avant le départ, programme de fidélité Préférence, VIP Services, TGV AIR, </a:t>
            </a:r>
            <a:r>
              <a:rPr lang="fr-FR" sz="2000" b="1" dirty="0" err="1" smtClean="0">
                <a:solidFill>
                  <a:schemeClr val="accent5">
                    <a:lumMod val="50000"/>
                  </a:schemeClr>
                </a:solidFill>
                <a:latin typeface="Ubuntu"/>
              </a:rPr>
              <a:t>NavigAIR</a:t>
            </a:r>
            <a:r>
              <a:rPr lang="fr-FR" sz="2000" b="1" dirty="0" smtClean="0">
                <a:solidFill>
                  <a:schemeClr val="accent5">
                    <a:lumMod val="50000"/>
                  </a:schemeClr>
                </a:solidFill>
                <a:latin typeface="Ubuntu"/>
              </a:rPr>
              <a:t>, </a:t>
            </a:r>
            <a:r>
              <a:rPr lang="fr-FR" sz="2000" b="1" dirty="0" err="1" smtClean="0">
                <a:solidFill>
                  <a:schemeClr val="accent5">
                    <a:lumMod val="50000"/>
                  </a:schemeClr>
                </a:solidFill>
                <a:latin typeface="Ubuntu"/>
              </a:rPr>
              <a:t>Flexil</a:t>
            </a:r>
            <a:r>
              <a:rPr lang="fr-FR" sz="2000" b="1" dirty="0" smtClean="0">
                <a:solidFill>
                  <a:schemeClr val="accent5">
                    <a:lumMod val="50000"/>
                  </a:schemeClr>
                </a:solidFill>
                <a:latin typeface="Ubuntu"/>
              </a:rPr>
              <a:t> Pro, </a:t>
            </a:r>
            <a:r>
              <a:rPr lang="fr-FR" sz="2000" b="1" dirty="0" err="1" smtClean="0">
                <a:solidFill>
                  <a:schemeClr val="accent5">
                    <a:lumMod val="50000"/>
                  </a:schemeClr>
                </a:solidFill>
                <a:latin typeface="Ubuntu"/>
              </a:rPr>
              <a:t>iZipress</a:t>
            </a:r>
            <a:r>
              <a:rPr lang="fr-FR" sz="2000" b="1" dirty="0" smtClean="0">
                <a:solidFill>
                  <a:schemeClr val="accent5">
                    <a:lumMod val="50000"/>
                  </a:schemeClr>
                </a:solidFill>
                <a:latin typeface="Ubuntu"/>
              </a:rPr>
              <a:t>...</a:t>
            </a:r>
          </a:p>
        </p:txBody>
      </p:sp>
      <p:sp>
        <p:nvSpPr>
          <p:cNvPr id="8" name="ZoneTexte 7"/>
          <p:cNvSpPr txBox="1"/>
          <p:nvPr/>
        </p:nvSpPr>
        <p:spPr>
          <a:xfrm>
            <a:off x="0" y="227776"/>
            <a:ext cx="5977719" cy="646331"/>
          </a:xfrm>
          <a:prstGeom prst="rect">
            <a:avLst/>
          </a:prstGeom>
          <a:noFill/>
        </p:spPr>
        <p:txBody>
          <a:bodyPr wrap="square" rtlCol="0">
            <a:spAutoFit/>
          </a:bodyPr>
          <a:lstStyle/>
          <a:p>
            <a:r>
              <a:rPr lang="fr-FR" sz="3600" b="1" dirty="0" smtClean="0">
                <a:solidFill>
                  <a:srgbClr val="002060"/>
                </a:solidFill>
                <a:effectLst>
                  <a:outerShdw blurRad="38100" dist="38100" dir="2700000" algn="tl">
                    <a:srgbClr val="000000">
                      <a:alpha val="43137"/>
                    </a:srgbClr>
                  </a:outerShdw>
                </a:effectLst>
                <a:latin typeface="Ubuntu"/>
              </a:rPr>
              <a:t>POINTS FORTS </a:t>
            </a:r>
            <a:endParaRPr lang="fr-FR" sz="3600" b="1" dirty="0">
              <a:solidFill>
                <a:srgbClr val="002060"/>
              </a:solidFill>
              <a:effectLst>
                <a:outerShdw blurRad="38100" dist="38100" dir="2700000" algn="tl">
                  <a:srgbClr val="000000">
                    <a:alpha val="43137"/>
                  </a:srgbClr>
                </a:outerShdw>
              </a:effectLst>
              <a:latin typeface="Ubuntu"/>
            </a:endParaRPr>
          </a:p>
        </p:txBody>
      </p:sp>
    </p:spTree>
    <p:extLst>
      <p:ext uri="{BB962C8B-B14F-4D97-AF65-F5344CB8AC3E}">
        <p14:creationId xmlns:p14="http://schemas.microsoft.com/office/powerpoint/2010/main" xmlns="" val="358167030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pic>
        <p:nvPicPr>
          <p:cNvPr id="9" name="Picture 5"/>
          <p:cNvPicPr>
            <a:picLocks noChangeAspect="1" noChangeArrowheads="1"/>
          </p:cNvPicPr>
          <p:nvPr/>
        </p:nvPicPr>
        <p:blipFill>
          <a:blip r:embed="rId3" cstate="email"/>
          <a:srcRect/>
          <a:stretch>
            <a:fillRect/>
          </a:stretch>
        </p:blipFill>
        <p:spPr bwMode="auto">
          <a:xfrm>
            <a:off x="0" y="0"/>
            <a:ext cx="9144000" cy="6877050"/>
          </a:xfrm>
          <a:prstGeom prst="rect">
            <a:avLst/>
          </a:prstGeom>
          <a:noFill/>
          <a:ln w="9525">
            <a:noFill/>
            <a:miter lim="800000"/>
            <a:headEnd/>
            <a:tailEnd/>
          </a:ln>
          <a:effectLst/>
        </p:spPr>
      </p:pic>
      <p:sp>
        <p:nvSpPr>
          <p:cNvPr id="6" name="ZoneTexte 5"/>
          <p:cNvSpPr txBox="1"/>
          <p:nvPr/>
        </p:nvSpPr>
        <p:spPr>
          <a:xfrm>
            <a:off x="1907627" y="1240701"/>
            <a:ext cx="7236373" cy="400110"/>
          </a:xfrm>
          <a:prstGeom prst="rect">
            <a:avLst/>
          </a:prstGeom>
          <a:noFill/>
        </p:spPr>
        <p:txBody>
          <a:bodyPr wrap="square" rtlCol="0">
            <a:spAutoFit/>
          </a:bodyPr>
          <a:lstStyle/>
          <a:p>
            <a:pPr>
              <a:buSzPct val="100000"/>
              <a:buBlip>
                <a:blip r:embed="rId4"/>
              </a:buBlip>
            </a:pPr>
            <a:r>
              <a:rPr lang="fr-FR" sz="2000" b="1" dirty="0" smtClean="0">
                <a:solidFill>
                  <a:srgbClr val="FF0000"/>
                </a:solidFill>
                <a:latin typeface="Ubuntu Light"/>
              </a:rPr>
              <a:t>République dominicaine :  </a:t>
            </a:r>
            <a:r>
              <a:rPr lang="fr-FR" b="1" dirty="0" smtClean="0">
                <a:solidFill>
                  <a:srgbClr val="002060"/>
                </a:solidFill>
                <a:latin typeface="Ubuntu Light"/>
              </a:rPr>
              <a:t>Jusqu’à 6 vols A/R par semaine.</a:t>
            </a:r>
          </a:p>
        </p:txBody>
      </p:sp>
      <p:sp>
        <p:nvSpPr>
          <p:cNvPr id="7" name="ZoneTexte 6"/>
          <p:cNvSpPr txBox="1"/>
          <p:nvPr/>
        </p:nvSpPr>
        <p:spPr>
          <a:xfrm>
            <a:off x="0" y="252249"/>
            <a:ext cx="6621517" cy="954107"/>
          </a:xfrm>
          <a:prstGeom prst="rect">
            <a:avLst/>
          </a:prstGeom>
          <a:noFill/>
        </p:spPr>
        <p:txBody>
          <a:bodyPr wrap="square" rtlCol="0">
            <a:spAutoFit/>
          </a:bodyPr>
          <a:lstStyle/>
          <a:p>
            <a:r>
              <a:rPr lang="fr-FR" sz="2800" b="1" dirty="0" smtClean="0">
                <a:solidFill>
                  <a:schemeClr val="bg1"/>
                </a:solidFill>
                <a:latin typeface="Ubuntu"/>
              </a:rPr>
              <a:t>FREQUENCES TRANSATLANTIQUES</a:t>
            </a:r>
          </a:p>
          <a:p>
            <a:r>
              <a:rPr lang="fr-FR" sz="2800" b="1" dirty="0" smtClean="0">
                <a:solidFill>
                  <a:schemeClr val="bg1"/>
                </a:solidFill>
                <a:latin typeface="Ubuntu"/>
              </a:rPr>
              <a:t>Au départ de Paris Orly Sud</a:t>
            </a:r>
            <a:endParaRPr lang="fr-FR" sz="2800" b="1" dirty="0">
              <a:solidFill>
                <a:schemeClr val="bg1"/>
              </a:solidFill>
              <a:latin typeface="Ubuntu"/>
            </a:endParaRPr>
          </a:p>
        </p:txBody>
      </p:sp>
      <p:pic>
        <p:nvPicPr>
          <p:cNvPr id="1026" name="Picture 2"/>
          <p:cNvPicPr>
            <a:picLocks noChangeAspect="1" noChangeArrowheads="1"/>
          </p:cNvPicPr>
          <p:nvPr/>
        </p:nvPicPr>
        <p:blipFill>
          <a:blip r:embed="rId5" cstate="email"/>
          <a:srcRect/>
          <a:stretch>
            <a:fillRect/>
          </a:stretch>
        </p:blipFill>
        <p:spPr bwMode="auto">
          <a:xfrm rot="553559">
            <a:off x="155798" y="4209389"/>
            <a:ext cx="1680497" cy="2079077"/>
          </a:xfrm>
          <a:prstGeom prst="rect">
            <a:avLst/>
          </a:prstGeom>
          <a:noFill/>
          <a:ln w="9525">
            <a:noFill/>
            <a:miter lim="800000"/>
            <a:headEnd/>
            <a:tailEnd/>
          </a:ln>
          <a:effectLst/>
        </p:spPr>
      </p:pic>
      <p:pic>
        <p:nvPicPr>
          <p:cNvPr id="1027" name="Picture 3"/>
          <p:cNvPicPr>
            <a:picLocks noChangeAspect="1" noChangeArrowheads="1"/>
          </p:cNvPicPr>
          <p:nvPr/>
        </p:nvPicPr>
        <p:blipFill>
          <a:blip r:embed="rId6" cstate="email"/>
          <a:srcRect/>
          <a:stretch>
            <a:fillRect/>
          </a:stretch>
        </p:blipFill>
        <p:spPr bwMode="auto">
          <a:xfrm rot="20753914">
            <a:off x="227398" y="1455492"/>
            <a:ext cx="1676400" cy="2074008"/>
          </a:xfrm>
          <a:prstGeom prst="rect">
            <a:avLst/>
          </a:prstGeom>
          <a:noFill/>
          <a:ln w="9525">
            <a:noFill/>
            <a:miter lim="800000"/>
            <a:headEnd/>
            <a:tailEnd/>
          </a:ln>
          <a:effectLst/>
        </p:spPr>
      </p:pic>
      <p:pic>
        <p:nvPicPr>
          <p:cNvPr id="10" name="Picture 2"/>
          <p:cNvPicPr>
            <a:picLocks noChangeAspect="1" noChangeArrowheads="1"/>
          </p:cNvPicPr>
          <p:nvPr/>
        </p:nvPicPr>
        <p:blipFill>
          <a:blip r:embed="rId7" cstate="email"/>
          <a:srcRect/>
          <a:stretch>
            <a:fillRect/>
          </a:stretch>
        </p:blipFill>
        <p:spPr bwMode="auto">
          <a:xfrm>
            <a:off x="265818" y="2751364"/>
            <a:ext cx="1594513" cy="1598267"/>
          </a:xfrm>
          <a:prstGeom prst="rect">
            <a:avLst/>
          </a:prstGeom>
          <a:noFill/>
          <a:ln w="9525">
            <a:noFill/>
            <a:miter lim="800000"/>
            <a:headEnd/>
            <a:tailEnd/>
          </a:ln>
          <a:effectLst/>
        </p:spPr>
      </p:pic>
      <p:graphicFrame>
        <p:nvGraphicFramePr>
          <p:cNvPr id="8" name="Tableau 7"/>
          <p:cNvGraphicFramePr>
            <a:graphicFrameLocks noGrp="1"/>
          </p:cNvGraphicFramePr>
          <p:nvPr/>
        </p:nvGraphicFramePr>
        <p:xfrm>
          <a:off x="2159876" y="2075793"/>
          <a:ext cx="6779172" cy="1737360"/>
        </p:xfrm>
        <a:graphic>
          <a:graphicData uri="http://schemas.openxmlformats.org/drawingml/2006/table">
            <a:tbl>
              <a:tblPr firstRow="1" bandRow="1">
                <a:tableStyleId>{5C22544A-7EE6-4342-B048-85BDC9FD1C3A}</a:tableStyleId>
              </a:tblPr>
              <a:tblGrid>
                <a:gridCol w="2156613"/>
                <a:gridCol w="4622559"/>
              </a:tblGrid>
              <a:tr h="254351">
                <a:tc>
                  <a:txBody>
                    <a:bodyPr/>
                    <a:lstStyle/>
                    <a:p>
                      <a:endParaRPr lang="fr-FR" sz="1600" b="1" dirty="0" smtClean="0">
                        <a:solidFill>
                          <a:srgbClr val="002060"/>
                        </a:solidFill>
                        <a:latin typeface="Ubuntu"/>
                      </a:endParaRPr>
                    </a:p>
                    <a:p>
                      <a:r>
                        <a:rPr lang="fr-FR" sz="1600" b="1" dirty="0" smtClean="0">
                          <a:solidFill>
                            <a:srgbClr val="002060"/>
                          </a:solidFill>
                          <a:latin typeface="Ubuntu"/>
                        </a:rPr>
                        <a:t>Desserte</a:t>
                      </a:r>
                      <a:r>
                        <a:rPr lang="fr-FR" sz="1600" b="1" baseline="0" dirty="0" smtClean="0">
                          <a:solidFill>
                            <a:srgbClr val="002060"/>
                          </a:solidFill>
                          <a:latin typeface="Ubuntu"/>
                        </a:rPr>
                        <a:t> </a:t>
                      </a:r>
                      <a:endParaRPr lang="fr-FR" sz="1600" b="1" dirty="0">
                        <a:solidFill>
                          <a:srgbClr val="002060"/>
                        </a:solidFill>
                        <a:latin typeface="Ubuntu"/>
                      </a:endParaRPr>
                    </a:p>
                  </a:txBody>
                  <a:tcPr>
                    <a:solidFill>
                      <a:schemeClr val="accent1">
                        <a:lumMod val="20000"/>
                        <a:lumOff val="80000"/>
                      </a:schemeClr>
                    </a:solidFill>
                  </a:tcPr>
                </a:tc>
                <a:tc>
                  <a:txBody>
                    <a:bodyPr/>
                    <a:lstStyle/>
                    <a:p>
                      <a:pPr marL="0" marR="0" lvl="1" indent="0" algn="l" defTabSz="914400" rtl="0" eaLnBrk="1" fontAlgn="auto" latinLnBrk="0" hangingPunct="1">
                        <a:lnSpc>
                          <a:spcPct val="100000"/>
                        </a:lnSpc>
                        <a:spcBef>
                          <a:spcPts val="0"/>
                        </a:spcBef>
                        <a:spcAft>
                          <a:spcPts val="0"/>
                        </a:spcAft>
                        <a:buClrTx/>
                        <a:buSzTx/>
                        <a:buFont typeface="Wingdings" pitchFamily="2" charset="2"/>
                        <a:buNone/>
                        <a:tabLst/>
                        <a:defRPr/>
                      </a:pPr>
                      <a:r>
                        <a:rPr lang="fr-FR" sz="1600" b="0" dirty="0" smtClean="0">
                          <a:solidFill>
                            <a:srgbClr val="002060"/>
                          </a:solidFill>
                          <a:latin typeface="Ubuntu Light"/>
                        </a:rPr>
                        <a:t>Jusqu’à 3 vols par semaine avec escale à l’aller à Port-au-Prince </a:t>
                      </a:r>
                    </a:p>
                  </a:txBody>
                  <a:tcPr>
                    <a:solidFill>
                      <a:schemeClr val="accent1">
                        <a:lumMod val="20000"/>
                        <a:lumOff val="80000"/>
                      </a:schemeClr>
                    </a:solidFill>
                  </a:tcPr>
                </a:tc>
              </a:tr>
              <a:tr h="370840">
                <a:tc>
                  <a:txBody>
                    <a:bodyPr/>
                    <a:lstStyle/>
                    <a:p>
                      <a:r>
                        <a:rPr lang="fr-FR" sz="1600" b="1" dirty="0" smtClean="0">
                          <a:solidFill>
                            <a:srgbClr val="002060"/>
                          </a:solidFill>
                          <a:latin typeface="Ubuntu"/>
                        </a:rPr>
                        <a:t>Jours</a:t>
                      </a:r>
                      <a:r>
                        <a:rPr lang="fr-FR" sz="1600" b="1" baseline="0" dirty="0" smtClean="0">
                          <a:solidFill>
                            <a:srgbClr val="002060"/>
                          </a:solidFill>
                          <a:latin typeface="Ubuntu"/>
                        </a:rPr>
                        <a:t> de rotation programme été </a:t>
                      </a:r>
                      <a:endParaRPr lang="fr-FR" sz="1600" b="1" dirty="0">
                        <a:solidFill>
                          <a:srgbClr val="002060"/>
                        </a:solidFill>
                        <a:latin typeface="Ubuntu"/>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600" b="0" dirty="0" smtClean="0">
                          <a:solidFill>
                            <a:srgbClr val="002060"/>
                          </a:solidFill>
                          <a:latin typeface="Ubuntu Light"/>
                        </a:rPr>
                        <a:t>Mardi – mercredi – dimanche</a:t>
                      </a:r>
                    </a:p>
                  </a:txBody>
                  <a:tcPr/>
                </a:tc>
              </a:tr>
              <a:tr h="370840">
                <a:tc>
                  <a:txBody>
                    <a:bodyPr/>
                    <a:lstStyle/>
                    <a:p>
                      <a:r>
                        <a:rPr lang="fr-FR" sz="1600" b="1" dirty="0" smtClean="0">
                          <a:solidFill>
                            <a:srgbClr val="002060"/>
                          </a:solidFill>
                          <a:latin typeface="Ubuntu"/>
                        </a:rPr>
                        <a:t>Jours</a:t>
                      </a:r>
                      <a:r>
                        <a:rPr lang="fr-FR" sz="1600" b="1" baseline="0" dirty="0" smtClean="0">
                          <a:solidFill>
                            <a:srgbClr val="002060"/>
                          </a:solidFill>
                          <a:latin typeface="Ubuntu"/>
                        </a:rPr>
                        <a:t> de rotation programme hiver </a:t>
                      </a:r>
                      <a:endParaRPr lang="fr-FR" sz="1600" b="1" dirty="0">
                        <a:solidFill>
                          <a:srgbClr val="002060"/>
                        </a:solidFill>
                        <a:latin typeface="Ubuntu"/>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600" b="0" dirty="0" smtClean="0">
                          <a:solidFill>
                            <a:srgbClr val="002060"/>
                          </a:solidFill>
                          <a:latin typeface="Ubuntu Light"/>
                        </a:rPr>
                        <a:t>Mardi – dimanche.</a:t>
                      </a:r>
                      <a:endParaRPr lang="fr-FR" sz="1600" b="0" dirty="0" smtClean="0">
                        <a:solidFill>
                          <a:srgbClr val="002060"/>
                        </a:solidFill>
                        <a:latin typeface="Ubuntu"/>
                      </a:endParaRPr>
                    </a:p>
                  </a:txBody>
                  <a:tcPr/>
                </a:tc>
              </a:tr>
            </a:tbl>
          </a:graphicData>
        </a:graphic>
      </p:graphicFrame>
      <p:graphicFrame>
        <p:nvGraphicFramePr>
          <p:cNvPr id="11" name="Tableau 10"/>
          <p:cNvGraphicFramePr>
            <a:graphicFrameLocks noGrp="1"/>
          </p:cNvGraphicFramePr>
          <p:nvPr/>
        </p:nvGraphicFramePr>
        <p:xfrm>
          <a:off x="2010101" y="4623504"/>
          <a:ext cx="6172203" cy="1493520"/>
        </p:xfrm>
        <a:graphic>
          <a:graphicData uri="http://schemas.openxmlformats.org/drawingml/2006/table">
            <a:tbl>
              <a:tblPr firstRow="1" bandRow="1">
                <a:tableStyleId>{5C22544A-7EE6-4342-B048-85BDC9FD1C3A}</a:tableStyleId>
              </a:tblPr>
              <a:tblGrid>
                <a:gridCol w="2041637"/>
                <a:gridCol w="4130566"/>
              </a:tblGrid>
              <a:tr h="254351">
                <a:tc>
                  <a:txBody>
                    <a:bodyPr/>
                    <a:lstStyle/>
                    <a:p>
                      <a:r>
                        <a:rPr lang="fr-FR" sz="1600" b="1" dirty="0" smtClean="0">
                          <a:solidFill>
                            <a:srgbClr val="002060"/>
                          </a:solidFill>
                          <a:latin typeface="Ubuntu"/>
                        </a:rPr>
                        <a:t>Desserte</a:t>
                      </a:r>
                      <a:r>
                        <a:rPr lang="fr-FR" sz="1600" b="1" baseline="0" dirty="0" smtClean="0">
                          <a:solidFill>
                            <a:srgbClr val="002060"/>
                          </a:solidFill>
                          <a:latin typeface="Ubuntu"/>
                        </a:rPr>
                        <a:t> </a:t>
                      </a:r>
                      <a:endParaRPr lang="fr-FR" sz="1600" b="1" dirty="0">
                        <a:solidFill>
                          <a:srgbClr val="002060"/>
                        </a:solidFill>
                        <a:latin typeface="Ubuntu"/>
                      </a:endParaRPr>
                    </a:p>
                  </a:txBody>
                  <a:tcPr>
                    <a:solidFill>
                      <a:schemeClr val="accent1">
                        <a:lumMod val="20000"/>
                        <a:lumOff val="80000"/>
                      </a:schemeClr>
                    </a:solidFill>
                  </a:tcPr>
                </a:tc>
                <a:tc>
                  <a:txBody>
                    <a:bodyPr/>
                    <a:lstStyle/>
                    <a:p>
                      <a:pPr marL="0" marR="0" lvl="1" indent="0" algn="l" defTabSz="914400" rtl="0" eaLnBrk="1" fontAlgn="auto" latinLnBrk="0" hangingPunct="1">
                        <a:lnSpc>
                          <a:spcPct val="100000"/>
                        </a:lnSpc>
                        <a:spcBef>
                          <a:spcPts val="0"/>
                        </a:spcBef>
                        <a:spcAft>
                          <a:spcPts val="0"/>
                        </a:spcAft>
                        <a:buClrTx/>
                        <a:buSzTx/>
                        <a:buFont typeface="Wingdings" pitchFamily="2" charset="2"/>
                        <a:buNone/>
                        <a:tabLst/>
                        <a:defRPr/>
                      </a:pPr>
                      <a:r>
                        <a:rPr lang="fr-FR" sz="1600" b="0" dirty="0" smtClean="0">
                          <a:solidFill>
                            <a:srgbClr val="002060"/>
                          </a:solidFill>
                          <a:latin typeface="Ubuntu Light"/>
                        </a:rPr>
                        <a:t>Jusqu’à 4 vols par semaine.</a:t>
                      </a:r>
                    </a:p>
                  </a:txBody>
                  <a:tcPr>
                    <a:solidFill>
                      <a:schemeClr val="accent1">
                        <a:lumMod val="20000"/>
                        <a:lumOff val="80000"/>
                      </a:schemeClr>
                    </a:solidFill>
                  </a:tcPr>
                </a:tc>
              </a:tr>
              <a:tr h="370840">
                <a:tc>
                  <a:txBody>
                    <a:bodyPr/>
                    <a:lstStyle/>
                    <a:p>
                      <a:r>
                        <a:rPr lang="fr-FR" sz="1600" b="1" dirty="0" smtClean="0">
                          <a:solidFill>
                            <a:srgbClr val="002060"/>
                          </a:solidFill>
                          <a:latin typeface="Ubuntu"/>
                        </a:rPr>
                        <a:t>Jours</a:t>
                      </a:r>
                      <a:r>
                        <a:rPr lang="fr-FR" sz="1600" b="1" baseline="0" dirty="0" smtClean="0">
                          <a:solidFill>
                            <a:srgbClr val="002060"/>
                          </a:solidFill>
                          <a:latin typeface="Ubuntu"/>
                        </a:rPr>
                        <a:t> de rotation programme été </a:t>
                      </a:r>
                      <a:endParaRPr lang="fr-FR" sz="1600" b="1" dirty="0">
                        <a:solidFill>
                          <a:srgbClr val="002060"/>
                        </a:solidFill>
                        <a:latin typeface="Ubuntu"/>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600" b="0" dirty="0" smtClean="0">
                          <a:solidFill>
                            <a:srgbClr val="002060"/>
                          </a:solidFill>
                          <a:latin typeface="Ubuntu Light"/>
                        </a:rPr>
                        <a:t>Lundi – jeudi via</a:t>
                      </a:r>
                      <a:r>
                        <a:rPr lang="fr-FR" sz="1600" b="0" baseline="0" dirty="0" smtClean="0">
                          <a:solidFill>
                            <a:srgbClr val="002060"/>
                          </a:solidFill>
                          <a:latin typeface="Ubuntu Light"/>
                        </a:rPr>
                        <a:t> ZSA  (dès mai 2018) - </a:t>
                      </a:r>
                      <a:r>
                        <a:rPr lang="fr-FR" sz="1600" b="0" dirty="0" smtClean="0">
                          <a:solidFill>
                            <a:srgbClr val="002060"/>
                          </a:solidFill>
                          <a:latin typeface="Ubuntu Light"/>
                        </a:rPr>
                        <a:t>samedi.</a:t>
                      </a:r>
                    </a:p>
                  </a:txBody>
                  <a:tcPr/>
                </a:tc>
              </a:tr>
              <a:tr h="388884">
                <a:tc>
                  <a:txBody>
                    <a:bodyPr/>
                    <a:lstStyle/>
                    <a:p>
                      <a:r>
                        <a:rPr lang="fr-FR" sz="1600" b="1" dirty="0" smtClean="0">
                          <a:solidFill>
                            <a:srgbClr val="002060"/>
                          </a:solidFill>
                          <a:latin typeface="Ubuntu"/>
                        </a:rPr>
                        <a:t>Jours</a:t>
                      </a:r>
                      <a:r>
                        <a:rPr lang="fr-FR" sz="1600" b="1" baseline="0" dirty="0" smtClean="0">
                          <a:solidFill>
                            <a:srgbClr val="002060"/>
                          </a:solidFill>
                          <a:latin typeface="Ubuntu"/>
                        </a:rPr>
                        <a:t> de rotation programme hiver </a:t>
                      </a:r>
                      <a:endParaRPr lang="fr-FR" sz="1600" b="1" dirty="0">
                        <a:solidFill>
                          <a:srgbClr val="002060"/>
                        </a:solidFill>
                        <a:latin typeface="Ubuntu"/>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600" b="0" dirty="0" smtClean="0">
                          <a:solidFill>
                            <a:srgbClr val="002060"/>
                          </a:solidFill>
                          <a:latin typeface="Ubuntu Light"/>
                        </a:rPr>
                        <a:t>Lundi – jeudi via ZSA </a:t>
                      </a:r>
                      <a:r>
                        <a:rPr lang="fr-FR" sz="1600" b="0" baseline="0" dirty="0" smtClean="0">
                          <a:solidFill>
                            <a:srgbClr val="002060"/>
                          </a:solidFill>
                          <a:latin typeface="Ubuntu Light"/>
                        </a:rPr>
                        <a:t> </a:t>
                      </a:r>
                      <a:r>
                        <a:rPr lang="fr-FR" sz="1600" b="0" dirty="0" smtClean="0">
                          <a:solidFill>
                            <a:srgbClr val="002060"/>
                          </a:solidFill>
                          <a:latin typeface="Ubuntu Light"/>
                        </a:rPr>
                        <a:t>– vendredi (dès le 15/12/18) – samedi. </a:t>
                      </a:r>
                    </a:p>
                  </a:txBody>
                  <a:tcPr/>
                </a:tc>
              </a:tr>
            </a:tbl>
          </a:graphicData>
        </a:graphic>
      </p:graphicFrame>
      <p:sp>
        <p:nvSpPr>
          <p:cNvPr id="12" name="ZoneTexte 11"/>
          <p:cNvSpPr txBox="1"/>
          <p:nvPr/>
        </p:nvSpPr>
        <p:spPr>
          <a:xfrm>
            <a:off x="1986454" y="4209393"/>
            <a:ext cx="2632842" cy="369332"/>
          </a:xfrm>
          <a:prstGeom prst="rect">
            <a:avLst/>
          </a:prstGeom>
          <a:noFill/>
        </p:spPr>
        <p:txBody>
          <a:bodyPr wrap="square" rtlCol="0">
            <a:spAutoFit/>
          </a:bodyPr>
          <a:lstStyle/>
          <a:p>
            <a:r>
              <a:rPr lang="fr-FR" b="1" i="1" dirty="0" err="1" smtClean="0">
                <a:solidFill>
                  <a:srgbClr val="FF3300"/>
                </a:solidFill>
                <a:latin typeface="Ubuntu Light"/>
              </a:rPr>
              <a:t>Punta</a:t>
            </a:r>
            <a:r>
              <a:rPr lang="fr-FR" b="1" i="1" dirty="0" smtClean="0">
                <a:solidFill>
                  <a:srgbClr val="FF3300"/>
                </a:solidFill>
                <a:latin typeface="Ubuntu Light"/>
              </a:rPr>
              <a:t> Cana : </a:t>
            </a:r>
          </a:p>
        </p:txBody>
      </p:sp>
      <p:sp>
        <p:nvSpPr>
          <p:cNvPr id="13" name="ZoneTexte 12"/>
          <p:cNvSpPr txBox="1"/>
          <p:nvPr/>
        </p:nvSpPr>
        <p:spPr>
          <a:xfrm>
            <a:off x="2144109" y="1718440"/>
            <a:ext cx="2758966" cy="369332"/>
          </a:xfrm>
          <a:prstGeom prst="rect">
            <a:avLst/>
          </a:prstGeom>
          <a:noFill/>
        </p:spPr>
        <p:txBody>
          <a:bodyPr wrap="square" rtlCol="0">
            <a:spAutoFit/>
          </a:bodyPr>
          <a:lstStyle/>
          <a:p>
            <a:r>
              <a:rPr lang="fr-FR" b="1" i="1" dirty="0" smtClean="0">
                <a:solidFill>
                  <a:srgbClr val="FF3300"/>
                </a:solidFill>
                <a:latin typeface="Ubuntu Light"/>
              </a:rPr>
              <a:t>Saint-Domingue :</a:t>
            </a:r>
            <a:endParaRPr lang="fr-FR" dirty="0"/>
          </a:p>
        </p:txBody>
      </p:sp>
    </p:spTree>
    <p:extLst>
      <p:ext uri="{BB962C8B-B14F-4D97-AF65-F5344CB8AC3E}">
        <p14:creationId xmlns:p14="http://schemas.microsoft.com/office/powerpoint/2010/main" xmlns="" val="358167030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pic>
        <p:nvPicPr>
          <p:cNvPr id="12" name="Picture 5"/>
          <p:cNvPicPr>
            <a:picLocks noChangeAspect="1" noChangeArrowheads="1"/>
          </p:cNvPicPr>
          <p:nvPr/>
        </p:nvPicPr>
        <p:blipFill>
          <a:blip r:embed="rId3" cstate="email"/>
          <a:srcRect/>
          <a:stretch>
            <a:fillRect/>
          </a:stretch>
        </p:blipFill>
        <p:spPr bwMode="auto">
          <a:xfrm>
            <a:off x="0" y="0"/>
            <a:ext cx="9144000" cy="6877050"/>
          </a:xfrm>
          <a:prstGeom prst="rect">
            <a:avLst/>
          </a:prstGeom>
          <a:noFill/>
          <a:ln w="9525">
            <a:noFill/>
            <a:miter lim="800000"/>
            <a:headEnd/>
            <a:tailEnd/>
          </a:ln>
          <a:effectLst/>
        </p:spPr>
      </p:pic>
      <p:sp>
        <p:nvSpPr>
          <p:cNvPr id="7" name="Rectangle 6"/>
          <p:cNvSpPr/>
          <p:nvPr/>
        </p:nvSpPr>
        <p:spPr>
          <a:xfrm>
            <a:off x="2837794" y="1229709"/>
            <a:ext cx="6306206" cy="3323987"/>
          </a:xfrm>
          <a:prstGeom prst="rect">
            <a:avLst/>
          </a:prstGeom>
        </p:spPr>
        <p:txBody>
          <a:bodyPr wrap="square">
            <a:spAutoFit/>
          </a:bodyPr>
          <a:lstStyle/>
          <a:p>
            <a:pPr>
              <a:buSzPct val="100000"/>
              <a:buBlip>
                <a:blip r:embed="rId4"/>
              </a:buBlip>
            </a:pPr>
            <a:r>
              <a:rPr lang="fr-FR" sz="2400" b="1" dirty="0" smtClean="0">
                <a:solidFill>
                  <a:srgbClr val="FF0000"/>
                </a:solidFill>
                <a:latin typeface="Ubuntu Light"/>
              </a:rPr>
              <a:t>Cuba : </a:t>
            </a:r>
            <a:r>
              <a:rPr lang="fr-FR" sz="2000" b="1" dirty="0" smtClean="0">
                <a:solidFill>
                  <a:srgbClr val="002060"/>
                </a:solidFill>
                <a:latin typeface="Ubuntu Light"/>
              </a:rPr>
              <a:t>Jusqu’à 3 vols A/R par semaine.</a:t>
            </a:r>
          </a:p>
          <a:p>
            <a:pPr>
              <a:buSzPct val="180000"/>
            </a:pPr>
            <a:endParaRPr lang="fr-FR" sz="1400" dirty="0" smtClean="0">
              <a:solidFill>
                <a:srgbClr val="002060"/>
              </a:solidFill>
              <a:latin typeface="Ubuntu Light"/>
            </a:endParaRPr>
          </a:p>
          <a:p>
            <a:pPr marL="531813" indent="-258763"/>
            <a:endParaRPr lang="fr-FR" sz="1400" dirty="0" smtClean="0">
              <a:solidFill>
                <a:srgbClr val="002060"/>
              </a:solidFill>
              <a:latin typeface="Ubuntu Light"/>
            </a:endParaRPr>
          </a:p>
          <a:p>
            <a:pPr marL="531813" indent="-258763"/>
            <a:endParaRPr lang="fr-FR" sz="1400" dirty="0" smtClean="0">
              <a:solidFill>
                <a:srgbClr val="002060"/>
              </a:solidFill>
              <a:latin typeface="Ubuntu Light"/>
            </a:endParaRPr>
          </a:p>
          <a:p>
            <a:pPr marL="531813" indent="-258763"/>
            <a:endParaRPr lang="fr-FR" sz="1400" dirty="0" smtClean="0">
              <a:solidFill>
                <a:srgbClr val="002060"/>
              </a:solidFill>
              <a:latin typeface="Ubuntu Light"/>
            </a:endParaRPr>
          </a:p>
          <a:p>
            <a:pPr marL="531813" indent="-258763"/>
            <a:endParaRPr lang="fr-FR" sz="1400" dirty="0" smtClean="0">
              <a:solidFill>
                <a:srgbClr val="002060"/>
              </a:solidFill>
              <a:latin typeface="Ubuntu Light"/>
            </a:endParaRPr>
          </a:p>
          <a:p>
            <a:pPr marL="531813" indent="-258763"/>
            <a:endParaRPr lang="fr-FR" sz="1400" dirty="0" smtClean="0">
              <a:solidFill>
                <a:srgbClr val="002060"/>
              </a:solidFill>
              <a:latin typeface="Ubuntu Light"/>
            </a:endParaRPr>
          </a:p>
          <a:p>
            <a:pPr marL="531813" indent="-258763"/>
            <a:endParaRPr lang="fr-FR" sz="1400" dirty="0" smtClean="0">
              <a:solidFill>
                <a:srgbClr val="002060"/>
              </a:solidFill>
              <a:latin typeface="Ubuntu Light"/>
            </a:endParaRPr>
          </a:p>
          <a:p>
            <a:pPr marL="531813" indent="-258763"/>
            <a:endParaRPr lang="fr-FR" sz="1400" dirty="0" smtClean="0">
              <a:solidFill>
                <a:srgbClr val="002060"/>
              </a:solidFill>
              <a:latin typeface="Ubuntu Light"/>
            </a:endParaRPr>
          </a:p>
          <a:p>
            <a:pPr marL="531813" indent="-258763"/>
            <a:endParaRPr lang="fr-FR" sz="1400" dirty="0" smtClean="0">
              <a:solidFill>
                <a:srgbClr val="002060"/>
              </a:solidFill>
              <a:latin typeface="Ubuntu Light"/>
            </a:endParaRPr>
          </a:p>
          <a:p>
            <a:pPr marL="531813" indent="-258763"/>
            <a:endParaRPr lang="fr-FR" sz="1400" dirty="0" smtClean="0">
              <a:solidFill>
                <a:srgbClr val="002060"/>
              </a:solidFill>
              <a:latin typeface="Ubuntu Light"/>
            </a:endParaRPr>
          </a:p>
          <a:p>
            <a:pPr marL="531813" indent="-258763"/>
            <a:endParaRPr lang="fr-FR" sz="1400" dirty="0" smtClean="0">
              <a:solidFill>
                <a:srgbClr val="002060"/>
              </a:solidFill>
              <a:latin typeface="Ubuntu Light"/>
            </a:endParaRPr>
          </a:p>
          <a:p>
            <a:pPr marL="531813" indent="-258763">
              <a:buFont typeface="Wingdings" pitchFamily="2" charset="2"/>
              <a:buChar char="ü"/>
            </a:pPr>
            <a:endParaRPr lang="fr-FR" sz="2400" dirty="0" smtClean="0">
              <a:solidFill>
                <a:schemeClr val="bg2">
                  <a:lumMod val="50000"/>
                </a:schemeClr>
              </a:solidFill>
              <a:latin typeface="Ubuntu Light"/>
            </a:endParaRPr>
          </a:p>
          <a:p>
            <a:pPr marL="531813" indent="-258763">
              <a:buFont typeface="Wingdings" pitchFamily="2" charset="2"/>
              <a:buChar char="ü"/>
            </a:pPr>
            <a:endParaRPr lang="fr-FR" sz="800" dirty="0" smtClean="0">
              <a:solidFill>
                <a:schemeClr val="bg2">
                  <a:lumMod val="50000"/>
                </a:schemeClr>
              </a:solidFill>
              <a:latin typeface="Ubuntu Light"/>
            </a:endParaRPr>
          </a:p>
        </p:txBody>
      </p:sp>
      <p:sp>
        <p:nvSpPr>
          <p:cNvPr id="9" name="ZoneTexte 8"/>
          <p:cNvSpPr txBox="1"/>
          <p:nvPr/>
        </p:nvSpPr>
        <p:spPr>
          <a:xfrm>
            <a:off x="0" y="252249"/>
            <a:ext cx="6621517" cy="954107"/>
          </a:xfrm>
          <a:prstGeom prst="rect">
            <a:avLst/>
          </a:prstGeom>
          <a:noFill/>
        </p:spPr>
        <p:txBody>
          <a:bodyPr wrap="square" rtlCol="0">
            <a:spAutoFit/>
          </a:bodyPr>
          <a:lstStyle/>
          <a:p>
            <a:r>
              <a:rPr lang="fr-FR" sz="2800" b="1" dirty="0" smtClean="0">
                <a:solidFill>
                  <a:schemeClr val="bg1"/>
                </a:solidFill>
                <a:latin typeface="Ubuntu"/>
              </a:rPr>
              <a:t>FREQUENCES TRANSATLANTIQUES</a:t>
            </a:r>
          </a:p>
          <a:p>
            <a:r>
              <a:rPr lang="fr-FR" sz="2800" b="1" dirty="0" smtClean="0">
                <a:solidFill>
                  <a:schemeClr val="bg1"/>
                </a:solidFill>
                <a:latin typeface="Ubuntu"/>
              </a:rPr>
              <a:t>Au départ de Paris Orly Sud</a:t>
            </a:r>
            <a:endParaRPr lang="fr-FR" sz="2800" b="1" dirty="0">
              <a:solidFill>
                <a:schemeClr val="bg1"/>
              </a:solidFill>
              <a:latin typeface="Ubuntu"/>
            </a:endParaRPr>
          </a:p>
        </p:txBody>
      </p:sp>
      <p:pic>
        <p:nvPicPr>
          <p:cNvPr id="2050" name="Picture 2"/>
          <p:cNvPicPr>
            <a:picLocks noChangeAspect="1" noChangeArrowheads="1"/>
          </p:cNvPicPr>
          <p:nvPr/>
        </p:nvPicPr>
        <p:blipFill>
          <a:blip r:embed="rId5" cstate="email"/>
          <a:srcRect/>
          <a:stretch>
            <a:fillRect/>
          </a:stretch>
        </p:blipFill>
        <p:spPr bwMode="auto">
          <a:xfrm rot="691921">
            <a:off x="756746" y="1340070"/>
            <a:ext cx="1865061" cy="2269796"/>
          </a:xfrm>
          <a:prstGeom prst="rect">
            <a:avLst/>
          </a:prstGeom>
          <a:noFill/>
          <a:ln w="9525">
            <a:noFill/>
            <a:miter lim="800000"/>
            <a:headEnd/>
            <a:tailEnd/>
          </a:ln>
          <a:effectLst/>
        </p:spPr>
      </p:pic>
      <p:pic>
        <p:nvPicPr>
          <p:cNvPr id="2051" name="Picture 3"/>
          <p:cNvPicPr>
            <a:picLocks noChangeAspect="1" noChangeArrowheads="1"/>
          </p:cNvPicPr>
          <p:nvPr/>
        </p:nvPicPr>
        <p:blipFill>
          <a:blip r:embed="rId6" cstate="email"/>
          <a:srcRect/>
          <a:stretch>
            <a:fillRect/>
          </a:stretch>
        </p:blipFill>
        <p:spPr bwMode="auto">
          <a:xfrm rot="20843334">
            <a:off x="719957" y="4193627"/>
            <a:ext cx="1728108" cy="2137980"/>
          </a:xfrm>
          <a:prstGeom prst="rect">
            <a:avLst/>
          </a:prstGeom>
          <a:noFill/>
          <a:ln w="9525">
            <a:noFill/>
            <a:miter lim="800000"/>
            <a:headEnd/>
            <a:tailEnd/>
          </a:ln>
          <a:effectLst/>
        </p:spPr>
      </p:pic>
      <p:pic>
        <p:nvPicPr>
          <p:cNvPr id="8" name="Picture 2"/>
          <p:cNvPicPr>
            <a:picLocks noChangeAspect="1" noChangeArrowheads="1"/>
          </p:cNvPicPr>
          <p:nvPr/>
        </p:nvPicPr>
        <p:blipFill>
          <a:blip r:embed="rId7" cstate="email"/>
          <a:srcRect/>
          <a:stretch>
            <a:fillRect/>
          </a:stretch>
        </p:blipFill>
        <p:spPr bwMode="auto">
          <a:xfrm>
            <a:off x="0" y="3019378"/>
            <a:ext cx="1594513" cy="1598267"/>
          </a:xfrm>
          <a:prstGeom prst="rect">
            <a:avLst/>
          </a:prstGeom>
          <a:noFill/>
          <a:ln w="9525">
            <a:noFill/>
            <a:miter lim="800000"/>
            <a:headEnd/>
            <a:tailEnd/>
          </a:ln>
          <a:effectLst/>
        </p:spPr>
      </p:pic>
      <p:graphicFrame>
        <p:nvGraphicFramePr>
          <p:cNvPr id="10" name="Tableau 9"/>
          <p:cNvGraphicFramePr>
            <a:graphicFrameLocks noGrp="1"/>
          </p:cNvGraphicFramePr>
          <p:nvPr/>
        </p:nvGraphicFramePr>
        <p:xfrm>
          <a:off x="2885089" y="2264979"/>
          <a:ext cx="5123794" cy="1493520"/>
        </p:xfrm>
        <a:graphic>
          <a:graphicData uri="http://schemas.openxmlformats.org/drawingml/2006/table">
            <a:tbl>
              <a:tblPr firstRow="1" bandRow="1">
                <a:tableStyleId>{5C22544A-7EE6-4342-B048-85BDC9FD1C3A}</a:tableStyleId>
              </a:tblPr>
              <a:tblGrid>
                <a:gridCol w="1895814"/>
                <a:gridCol w="3227980"/>
              </a:tblGrid>
              <a:tr h="254351">
                <a:tc>
                  <a:txBody>
                    <a:bodyPr/>
                    <a:lstStyle/>
                    <a:p>
                      <a:r>
                        <a:rPr lang="fr-FR" sz="1600" b="1" dirty="0" smtClean="0">
                          <a:solidFill>
                            <a:srgbClr val="002060"/>
                          </a:solidFill>
                          <a:latin typeface="Ubuntu"/>
                        </a:rPr>
                        <a:t>Desserte</a:t>
                      </a:r>
                      <a:r>
                        <a:rPr lang="fr-FR" sz="1600" b="1" baseline="0" dirty="0" smtClean="0">
                          <a:solidFill>
                            <a:srgbClr val="002060"/>
                          </a:solidFill>
                          <a:latin typeface="Ubuntu"/>
                        </a:rPr>
                        <a:t> </a:t>
                      </a:r>
                      <a:endParaRPr lang="fr-FR" sz="1600" b="1" dirty="0">
                        <a:solidFill>
                          <a:srgbClr val="002060"/>
                        </a:solidFill>
                        <a:latin typeface="Ubuntu"/>
                      </a:endParaRPr>
                    </a:p>
                  </a:txBody>
                  <a:tcPr>
                    <a:solidFill>
                      <a:schemeClr val="accent1">
                        <a:lumMod val="20000"/>
                        <a:lumOff val="80000"/>
                      </a:schemeClr>
                    </a:solidFill>
                  </a:tcPr>
                </a:tc>
                <a:tc>
                  <a:txBody>
                    <a:bodyPr/>
                    <a:lstStyle/>
                    <a:p>
                      <a:pPr marL="0" marR="0" lvl="1" indent="0" algn="l" defTabSz="914400" rtl="0" eaLnBrk="1" fontAlgn="auto" latinLnBrk="0" hangingPunct="1">
                        <a:lnSpc>
                          <a:spcPct val="100000"/>
                        </a:lnSpc>
                        <a:spcBef>
                          <a:spcPts val="0"/>
                        </a:spcBef>
                        <a:spcAft>
                          <a:spcPts val="0"/>
                        </a:spcAft>
                        <a:buClrTx/>
                        <a:buSzTx/>
                        <a:buFont typeface="Wingdings" pitchFamily="2" charset="2"/>
                        <a:buNone/>
                        <a:tabLst/>
                        <a:defRPr/>
                      </a:pPr>
                      <a:r>
                        <a:rPr lang="fr-FR" sz="1600" b="0" dirty="0" smtClean="0">
                          <a:solidFill>
                            <a:srgbClr val="002060"/>
                          </a:solidFill>
                          <a:latin typeface="Ubuntu Light"/>
                        </a:rPr>
                        <a:t>2 vols A/R par semaine.</a:t>
                      </a:r>
                    </a:p>
                  </a:txBody>
                  <a:tcPr>
                    <a:solidFill>
                      <a:schemeClr val="accent1">
                        <a:lumMod val="20000"/>
                        <a:lumOff val="80000"/>
                      </a:schemeClr>
                    </a:solidFill>
                  </a:tcPr>
                </a:tc>
              </a:tr>
              <a:tr h="370840">
                <a:tc>
                  <a:txBody>
                    <a:bodyPr/>
                    <a:lstStyle/>
                    <a:p>
                      <a:r>
                        <a:rPr lang="fr-FR" sz="1600" b="1" dirty="0" smtClean="0">
                          <a:solidFill>
                            <a:srgbClr val="002060"/>
                          </a:solidFill>
                          <a:latin typeface="Ubuntu"/>
                        </a:rPr>
                        <a:t>Jours</a:t>
                      </a:r>
                      <a:r>
                        <a:rPr lang="fr-FR" sz="1600" b="1" baseline="0" dirty="0" smtClean="0">
                          <a:solidFill>
                            <a:srgbClr val="002060"/>
                          </a:solidFill>
                          <a:latin typeface="Ubuntu"/>
                        </a:rPr>
                        <a:t> de rotation programme été </a:t>
                      </a:r>
                      <a:endParaRPr lang="fr-FR" sz="1600" b="1" dirty="0">
                        <a:solidFill>
                          <a:srgbClr val="002060"/>
                        </a:solidFill>
                        <a:latin typeface="Ubuntu"/>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600" b="0" dirty="0" smtClean="0">
                          <a:solidFill>
                            <a:srgbClr val="002060"/>
                          </a:solidFill>
                          <a:latin typeface="Ubuntu Light"/>
                        </a:rPr>
                        <a:t>Vendredi.</a:t>
                      </a:r>
                    </a:p>
                  </a:txBody>
                  <a:tcPr/>
                </a:tc>
              </a:tr>
              <a:tr h="370840">
                <a:tc>
                  <a:txBody>
                    <a:bodyPr/>
                    <a:lstStyle/>
                    <a:p>
                      <a:r>
                        <a:rPr lang="fr-FR" sz="1600" b="1" dirty="0" smtClean="0">
                          <a:solidFill>
                            <a:srgbClr val="002060"/>
                          </a:solidFill>
                          <a:latin typeface="Ubuntu"/>
                        </a:rPr>
                        <a:t>Jours</a:t>
                      </a:r>
                      <a:r>
                        <a:rPr lang="fr-FR" sz="1600" b="1" baseline="0" dirty="0" smtClean="0">
                          <a:solidFill>
                            <a:srgbClr val="002060"/>
                          </a:solidFill>
                          <a:latin typeface="Ubuntu"/>
                        </a:rPr>
                        <a:t> de rotation programme hiver </a:t>
                      </a:r>
                      <a:endParaRPr lang="fr-FR" sz="1600" b="1" dirty="0">
                        <a:solidFill>
                          <a:srgbClr val="002060"/>
                        </a:solidFill>
                        <a:latin typeface="Ubuntu"/>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600" b="0" dirty="0" smtClean="0">
                          <a:solidFill>
                            <a:srgbClr val="002060"/>
                          </a:solidFill>
                          <a:latin typeface="Ubuntu Light"/>
                        </a:rPr>
                        <a:t>Mardi – samedi. </a:t>
                      </a:r>
                      <a:endParaRPr lang="fr-FR" sz="1600" b="0" dirty="0" smtClean="0">
                        <a:solidFill>
                          <a:srgbClr val="002060"/>
                        </a:solidFill>
                        <a:latin typeface="Ubuntu"/>
                      </a:endParaRPr>
                    </a:p>
                  </a:txBody>
                  <a:tcPr/>
                </a:tc>
              </a:tr>
            </a:tbl>
          </a:graphicData>
        </a:graphic>
      </p:graphicFrame>
      <p:sp>
        <p:nvSpPr>
          <p:cNvPr id="11" name="ZoneTexte 10"/>
          <p:cNvSpPr txBox="1"/>
          <p:nvPr/>
        </p:nvSpPr>
        <p:spPr>
          <a:xfrm>
            <a:off x="2885089" y="1876097"/>
            <a:ext cx="1479892" cy="646331"/>
          </a:xfrm>
          <a:prstGeom prst="rect">
            <a:avLst/>
          </a:prstGeom>
          <a:noFill/>
        </p:spPr>
        <p:txBody>
          <a:bodyPr wrap="none" rtlCol="0">
            <a:spAutoFit/>
          </a:bodyPr>
          <a:lstStyle/>
          <a:p>
            <a:r>
              <a:rPr lang="fr-FR" b="1" i="1" dirty="0" smtClean="0">
                <a:solidFill>
                  <a:srgbClr val="FF3300"/>
                </a:solidFill>
                <a:latin typeface="Ubuntu Light"/>
              </a:rPr>
              <a:t>La Havane :</a:t>
            </a:r>
          </a:p>
          <a:p>
            <a:endParaRPr lang="fr-FR" dirty="0"/>
          </a:p>
        </p:txBody>
      </p:sp>
      <p:sp>
        <p:nvSpPr>
          <p:cNvPr id="13" name="ZoneTexte 12"/>
          <p:cNvSpPr txBox="1"/>
          <p:nvPr/>
        </p:nvSpPr>
        <p:spPr>
          <a:xfrm>
            <a:off x="2806262" y="4035972"/>
            <a:ext cx="2427890" cy="369332"/>
          </a:xfrm>
          <a:prstGeom prst="rect">
            <a:avLst/>
          </a:prstGeom>
          <a:noFill/>
        </p:spPr>
        <p:txBody>
          <a:bodyPr wrap="square" rtlCol="0">
            <a:spAutoFit/>
          </a:bodyPr>
          <a:lstStyle/>
          <a:p>
            <a:r>
              <a:rPr lang="fr-FR" b="1" i="1" dirty="0" smtClean="0">
                <a:solidFill>
                  <a:srgbClr val="FF3300"/>
                </a:solidFill>
                <a:latin typeface="Ubuntu Light"/>
              </a:rPr>
              <a:t>Santiago de Cuba :</a:t>
            </a:r>
          </a:p>
        </p:txBody>
      </p:sp>
      <p:graphicFrame>
        <p:nvGraphicFramePr>
          <p:cNvPr id="14" name="Tableau 13"/>
          <p:cNvGraphicFramePr>
            <a:graphicFrameLocks noGrp="1"/>
          </p:cNvGraphicFramePr>
          <p:nvPr/>
        </p:nvGraphicFramePr>
        <p:xfrm>
          <a:off x="2822027" y="4403835"/>
          <a:ext cx="5502166" cy="1737360"/>
        </p:xfrm>
        <a:graphic>
          <a:graphicData uri="http://schemas.openxmlformats.org/drawingml/2006/table">
            <a:tbl>
              <a:tblPr firstRow="1" bandRow="1">
                <a:tableStyleId>{5C22544A-7EE6-4342-B048-85BDC9FD1C3A}</a:tableStyleId>
              </a:tblPr>
              <a:tblGrid>
                <a:gridCol w="1895814"/>
                <a:gridCol w="3606352"/>
              </a:tblGrid>
              <a:tr h="254351">
                <a:tc>
                  <a:txBody>
                    <a:bodyPr/>
                    <a:lstStyle/>
                    <a:p>
                      <a:endParaRPr lang="fr-FR" sz="800" b="1" dirty="0" smtClean="0">
                        <a:solidFill>
                          <a:srgbClr val="002060"/>
                        </a:solidFill>
                        <a:latin typeface="Ubuntu"/>
                      </a:endParaRPr>
                    </a:p>
                    <a:p>
                      <a:r>
                        <a:rPr lang="fr-FR" sz="1600" b="1" dirty="0" smtClean="0">
                          <a:solidFill>
                            <a:srgbClr val="002060"/>
                          </a:solidFill>
                          <a:latin typeface="Ubuntu"/>
                        </a:rPr>
                        <a:t>Desserte</a:t>
                      </a:r>
                      <a:r>
                        <a:rPr lang="fr-FR" sz="1600" b="1" baseline="0" dirty="0" smtClean="0">
                          <a:solidFill>
                            <a:srgbClr val="002060"/>
                          </a:solidFill>
                          <a:latin typeface="Ubuntu"/>
                        </a:rPr>
                        <a:t> </a:t>
                      </a:r>
                      <a:endParaRPr lang="fr-FR" sz="1600" b="1" dirty="0">
                        <a:solidFill>
                          <a:srgbClr val="002060"/>
                        </a:solidFill>
                        <a:latin typeface="Ubuntu"/>
                      </a:endParaRPr>
                    </a:p>
                  </a:txBody>
                  <a:tcPr>
                    <a:solidFill>
                      <a:schemeClr val="accent1">
                        <a:lumMod val="20000"/>
                        <a:lumOff val="80000"/>
                      </a:schemeClr>
                    </a:solidFill>
                  </a:tcPr>
                </a:tc>
                <a:tc>
                  <a:txBody>
                    <a:bodyPr/>
                    <a:lstStyle/>
                    <a:p>
                      <a:pPr marL="0" marR="0" lvl="1" indent="0" algn="l" defTabSz="914400" rtl="0" eaLnBrk="1" fontAlgn="auto" latinLnBrk="0" hangingPunct="1">
                        <a:lnSpc>
                          <a:spcPct val="100000"/>
                        </a:lnSpc>
                        <a:spcBef>
                          <a:spcPts val="0"/>
                        </a:spcBef>
                        <a:spcAft>
                          <a:spcPts val="0"/>
                        </a:spcAft>
                        <a:buClrTx/>
                        <a:buSzTx/>
                        <a:buFont typeface="Wingdings" pitchFamily="2" charset="2"/>
                        <a:buNone/>
                        <a:tabLst/>
                        <a:defRPr/>
                      </a:pPr>
                      <a:r>
                        <a:rPr lang="fr-FR" sz="1600" b="0" dirty="0" smtClean="0">
                          <a:solidFill>
                            <a:srgbClr val="002060"/>
                          </a:solidFill>
                          <a:latin typeface="Ubuntu Light"/>
                        </a:rPr>
                        <a:t>1 vol via Santiago de Cuba et vers La Havane.</a:t>
                      </a:r>
                    </a:p>
                  </a:txBody>
                  <a:tcPr>
                    <a:solidFill>
                      <a:schemeClr val="accent1">
                        <a:lumMod val="20000"/>
                        <a:lumOff val="80000"/>
                      </a:schemeClr>
                    </a:solidFill>
                  </a:tcPr>
                </a:tc>
              </a:tr>
              <a:tr h="370840">
                <a:tc>
                  <a:txBody>
                    <a:bodyPr/>
                    <a:lstStyle/>
                    <a:p>
                      <a:r>
                        <a:rPr lang="fr-FR" sz="1600" b="1" dirty="0" smtClean="0">
                          <a:solidFill>
                            <a:srgbClr val="002060"/>
                          </a:solidFill>
                          <a:latin typeface="Ubuntu"/>
                        </a:rPr>
                        <a:t>Jours</a:t>
                      </a:r>
                      <a:r>
                        <a:rPr lang="fr-FR" sz="1600" b="1" baseline="0" dirty="0" smtClean="0">
                          <a:solidFill>
                            <a:srgbClr val="002060"/>
                          </a:solidFill>
                          <a:latin typeface="Ubuntu"/>
                        </a:rPr>
                        <a:t> de rotation programme été </a:t>
                      </a:r>
                      <a:endParaRPr lang="fr-FR" sz="1600" b="1" dirty="0">
                        <a:solidFill>
                          <a:srgbClr val="002060"/>
                        </a:solidFill>
                        <a:latin typeface="Ubuntu"/>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600" b="0" dirty="0" smtClean="0">
                          <a:solidFill>
                            <a:srgbClr val="002060"/>
                          </a:solidFill>
                          <a:latin typeface="Ubuntu Light"/>
                        </a:rPr>
                        <a:t>Mercredi.</a:t>
                      </a:r>
                    </a:p>
                  </a:txBody>
                  <a:tcPr/>
                </a:tc>
              </a:tr>
              <a:tr h="370840">
                <a:tc>
                  <a:txBody>
                    <a:bodyPr/>
                    <a:lstStyle/>
                    <a:p>
                      <a:r>
                        <a:rPr lang="fr-FR" sz="1600" b="1" dirty="0" smtClean="0">
                          <a:solidFill>
                            <a:srgbClr val="002060"/>
                          </a:solidFill>
                          <a:latin typeface="Ubuntu"/>
                        </a:rPr>
                        <a:t>Jours</a:t>
                      </a:r>
                      <a:r>
                        <a:rPr lang="fr-FR" sz="1600" b="1" baseline="0" dirty="0" smtClean="0">
                          <a:solidFill>
                            <a:srgbClr val="002060"/>
                          </a:solidFill>
                          <a:latin typeface="Ubuntu"/>
                        </a:rPr>
                        <a:t> de rotation programme hiver </a:t>
                      </a:r>
                      <a:endParaRPr lang="fr-FR" sz="1600" b="1" dirty="0">
                        <a:solidFill>
                          <a:srgbClr val="002060"/>
                        </a:solidFill>
                        <a:latin typeface="Ubuntu"/>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600" b="0" dirty="0" smtClean="0">
                          <a:solidFill>
                            <a:srgbClr val="002060"/>
                          </a:solidFill>
                          <a:latin typeface="Ubuntu Light"/>
                        </a:rPr>
                        <a:t>Jeudi. </a:t>
                      </a:r>
                      <a:endParaRPr lang="fr-FR" sz="1600" b="0" dirty="0" smtClean="0">
                        <a:solidFill>
                          <a:srgbClr val="002060"/>
                        </a:solidFill>
                        <a:latin typeface="Ubuntu"/>
                      </a:endParaRPr>
                    </a:p>
                  </a:txBody>
                  <a:tcPr/>
                </a:tc>
              </a:tr>
            </a:tbl>
          </a:graphicData>
        </a:graphic>
      </p:graphicFrame>
    </p:spTree>
    <p:extLst>
      <p:ext uri="{BB962C8B-B14F-4D97-AF65-F5344CB8AC3E}">
        <p14:creationId xmlns:p14="http://schemas.microsoft.com/office/powerpoint/2010/main" xmlns="" val="358167030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pic>
        <p:nvPicPr>
          <p:cNvPr id="15" name="Picture 5"/>
          <p:cNvPicPr>
            <a:picLocks noChangeAspect="1" noChangeArrowheads="1"/>
          </p:cNvPicPr>
          <p:nvPr/>
        </p:nvPicPr>
        <p:blipFill>
          <a:blip r:embed="rId3" cstate="email"/>
          <a:srcRect/>
          <a:stretch>
            <a:fillRect/>
          </a:stretch>
        </p:blipFill>
        <p:spPr bwMode="auto">
          <a:xfrm>
            <a:off x="0" y="0"/>
            <a:ext cx="9144000" cy="6877050"/>
          </a:xfrm>
          <a:prstGeom prst="rect">
            <a:avLst/>
          </a:prstGeom>
          <a:noFill/>
          <a:ln w="9525">
            <a:noFill/>
            <a:miter lim="800000"/>
            <a:headEnd/>
            <a:tailEnd/>
          </a:ln>
          <a:effectLst/>
        </p:spPr>
      </p:pic>
      <p:sp>
        <p:nvSpPr>
          <p:cNvPr id="7" name="Rectangle 6"/>
          <p:cNvSpPr/>
          <p:nvPr/>
        </p:nvSpPr>
        <p:spPr>
          <a:xfrm>
            <a:off x="2270234" y="1439267"/>
            <a:ext cx="6873766" cy="830997"/>
          </a:xfrm>
          <a:prstGeom prst="rect">
            <a:avLst/>
          </a:prstGeom>
        </p:spPr>
        <p:txBody>
          <a:bodyPr wrap="square">
            <a:spAutoFit/>
          </a:bodyPr>
          <a:lstStyle/>
          <a:p>
            <a:pPr>
              <a:buSzPct val="100000"/>
              <a:buBlip>
                <a:blip r:embed="rId4"/>
              </a:buBlip>
            </a:pPr>
            <a:r>
              <a:rPr lang="fr-FR" sz="2400" b="1" dirty="0" smtClean="0">
                <a:solidFill>
                  <a:srgbClr val="FF0000"/>
                </a:solidFill>
                <a:latin typeface="Ubuntu Light"/>
              </a:rPr>
              <a:t>San Salvador - Les Bahamas : </a:t>
            </a:r>
          </a:p>
          <a:p>
            <a:endParaRPr lang="fr-FR" sz="2400" dirty="0" smtClean="0">
              <a:solidFill>
                <a:schemeClr val="tx2">
                  <a:lumMod val="75000"/>
                </a:schemeClr>
              </a:solidFill>
              <a:latin typeface="Ubuntu Light"/>
            </a:endParaRPr>
          </a:p>
        </p:txBody>
      </p:sp>
      <p:pic>
        <p:nvPicPr>
          <p:cNvPr id="4098" name="Picture 2"/>
          <p:cNvPicPr>
            <a:picLocks noChangeAspect="1" noChangeArrowheads="1"/>
          </p:cNvPicPr>
          <p:nvPr/>
        </p:nvPicPr>
        <p:blipFill>
          <a:blip r:embed="rId5" cstate="email"/>
          <a:srcRect/>
          <a:stretch>
            <a:fillRect/>
          </a:stretch>
        </p:blipFill>
        <p:spPr bwMode="auto">
          <a:xfrm rot="439813">
            <a:off x="641131" y="1361799"/>
            <a:ext cx="1502979" cy="1859455"/>
          </a:xfrm>
          <a:prstGeom prst="rect">
            <a:avLst/>
          </a:prstGeom>
          <a:noFill/>
          <a:ln w="9525">
            <a:noFill/>
            <a:miter lim="800000"/>
            <a:headEnd/>
            <a:tailEnd/>
          </a:ln>
          <a:effectLst/>
        </p:spPr>
      </p:pic>
      <p:pic>
        <p:nvPicPr>
          <p:cNvPr id="7170" name="Picture 2"/>
          <p:cNvPicPr>
            <a:picLocks noChangeAspect="1" noChangeArrowheads="1"/>
          </p:cNvPicPr>
          <p:nvPr/>
        </p:nvPicPr>
        <p:blipFill>
          <a:blip r:embed="rId6" cstate="email"/>
          <a:srcRect/>
          <a:stretch>
            <a:fillRect/>
          </a:stretch>
        </p:blipFill>
        <p:spPr bwMode="auto">
          <a:xfrm rot="20514049">
            <a:off x="560502" y="4280491"/>
            <a:ext cx="1542196" cy="1907974"/>
          </a:xfrm>
          <a:prstGeom prst="rect">
            <a:avLst/>
          </a:prstGeom>
          <a:noFill/>
          <a:ln w="9525">
            <a:noFill/>
            <a:miter lim="800000"/>
            <a:headEnd/>
            <a:tailEnd/>
          </a:ln>
          <a:effectLst/>
        </p:spPr>
      </p:pic>
      <p:sp>
        <p:nvSpPr>
          <p:cNvPr id="8" name="Rectangle 7"/>
          <p:cNvSpPr/>
          <p:nvPr/>
        </p:nvSpPr>
        <p:spPr>
          <a:xfrm>
            <a:off x="2364826" y="3935628"/>
            <a:ext cx="6463863" cy="1754326"/>
          </a:xfrm>
          <a:prstGeom prst="rect">
            <a:avLst/>
          </a:prstGeom>
        </p:spPr>
        <p:txBody>
          <a:bodyPr wrap="square">
            <a:spAutoFit/>
          </a:bodyPr>
          <a:lstStyle/>
          <a:p>
            <a:pPr>
              <a:buSzPct val="100000"/>
              <a:buBlip>
                <a:blip r:embed="rId4"/>
              </a:buBlip>
            </a:pPr>
            <a:r>
              <a:rPr lang="fr-FR" sz="2400" b="1" dirty="0" smtClean="0">
                <a:solidFill>
                  <a:srgbClr val="FF0000"/>
                </a:solidFill>
                <a:latin typeface="Ubuntu Light"/>
              </a:rPr>
              <a:t>Nassau - Les Bahamas : </a:t>
            </a:r>
          </a:p>
          <a:p>
            <a:pPr marL="531813" indent="-176213">
              <a:buSzPct val="100000"/>
              <a:buFont typeface="Wingdings" pitchFamily="2" charset="2"/>
              <a:buChar char="ü"/>
            </a:pPr>
            <a:endParaRPr lang="fr-FR" sz="2000" dirty="0" smtClean="0">
              <a:solidFill>
                <a:schemeClr val="bg2">
                  <a:lumMod val="50000"/>
                </a:schemeClr>
              </a:solidFill>
              <a:latin typeface="Ubuntu Light"/>
            </a:endParaRPr>
          </a:p>
          <a:p>
            <a:pPr marL="531813" indent="-176213">
              <a:buSzPct val="100000"/>
              <a:buFont typeface="Wingdings" pitchFamily="2" charset="2"/>
              <a:buChar char="ü"/>
            </a:pPr>
            <a:endParaRPr lang="fr-FR" sz="2000" dirty="0" smtClean="0">
              <a:solidFill>
                <a:schemeClr val="bg2">
                  <a:lumMod val="50000"/>
                </a:schemeClr>
              </a:solidFill>
              <a:latin typeface="Ubuntu Light"/>
            </a:endParaRPr>
          </a:p>
          <a:p>
            <a:pPr marL="531813" indent="-176213">
              <a:buSzPct val="100000"/>
              <a:buFont typeface="Wingdings" pitchFamily="2" charset="2"/>
              <a:buChar char="ü"/>
            </a:pPr>
            <a:endParaRPr lang="fr-FR" sz="2000" dirty="0" smtClean="0">
              <a:solidFill>
                <a:schemeClr val="bg2">
                  <a:lumMod val="50000"/>
                </a:schemeClr>
              </a:solidFill>
              <a:latin typeface="Ubuntu Light"/>
            </a:endParaRPr>
          </a:p>
          <a:p>
            <a:endParaRPr lang="fr-FR" sz="2400" dirty="0" smtClean="0">
              <a:solidFill>
                <a:schemeClr val="tx2">
                  <a:lumMod val="75000"/>
                </a:schemeClr>
              </a:solidFill>
              <a:latin typeface="Ubuntu Light"/>
            </a:endParaRPr>
          </a:p>
        </p:txBody>
      </p:sp>
      <p:pic>
        <p:nvPicPr>
          <p:cNvPr id="10" name="Picture 2"/>
          <p:cNvPicPr>
            <a:picLocks noChangeAspect="1" noChangeArrowheads="1"/>
          </p:cNvPicPr>
          <p:nvPr/>
        </p:nvPicPr>
        <p:blipFill>
          <a:blip r:embed="rId7" cstate="email"/>
          <a:srcRect/>
          <a:stretch>
            <a:fillRect/>
          </a:stretch>
        </p:blipFill>
        <p:spPr bwMode="auto">
          <a:xfrm>
            <a:off x="322762" y="2814426"/>
            <a:ext cx="1594513" cy="1598267"/>
          </a:xfrm>
          <a:prstGeom prst="rect">
            <a:avLst/>
          </a:prstGeom>
          <a:noFill/>
          <a:ln w="9525">
            <a:noFill/>
            <a:miter lim="800000"/>
            <a:headEnd/>
            <a:tailEnd/>
          </a:ln>
          <a:effectLst/>
        </p:spPr>
      </p:pic>
      <p:sp>
        <p:nvSpPr>
          <p:cNvPr id="11" name="ZoneTexte 10"/>
          <p:cNvSpPr txBox="1"/>
          <p:nvPr/>
        </p:nvSpPr>
        <p:spPr>
          <a:xfrm>
            <a:off x="0" y="252249"/>
            <a:ext cx="6621517" cy="954107"/>
          </a:xfrm>
          <a:prstGeom prst="rect">
            <a:avLst/>
          </a:prstGeom>
          <a:noFill/>
        </p:spPr>
        <p:txBody>
          <a:bodyPr wrap="square" rtlCol="0">
            <a:spAutoFit/>
          </a:bodyPr>
          <a:lstStyle/>
          <a:p>
            <a:r>
              <a:rPr lang="fr-FR" sz="2800" b="1" dirty="0" smtClean="0">
                <a:solidFill>
                  <a:schemeClr val="bg1"/>
                </a:solidFill>
                <a:latin typeface="Ubuntu"/>
              </a:rPr>
              <a:t>FREQUENCES TRANSATLANTIQUES</a:t>
            </a:r>
          </a:p>
          <a:p>
            <a:r>
              <a:rPr lang="fr-FR" sz="2800" b="1" dirty="0" smtClean="0">
                <a:solidFill>
                  <a:schemeClr val="bg1"/>
                </a:solidFill>
                <a:latin typeface="Ubuntu"/>
              </a:rPr>
              <a:t>Au départ de Paris Orly Sud</a:t>
            </a:r>
            <a:endParaRPr lang="fr-FR" sz="2800" b="1" dirty="0">
              <a:solidFill>
                <a:schemeClr val="bg1"/>
              </a:solidFill>
              <a:latin typeface="Ubuntu"/>
            </a:endParaRPr>
          </a:p>
        </p:txBody>
      </p:sp>
      <p:graphicFrame>
        <p:nvGraphicFramePr>
          <p:cNvPr id="12" name="Tableau 11"/>
          <p:cNvGraphicFramePr>
            <a:graphicFrameLocks noGrp="1"/>
          </p:cNvGraphicFramePr>
          <p:nvPr/>
        </p:nvGraphicFramePr>
        <p:xfrm>
          <a:off x="2380592" y="1918139"/>
          <a:ext cx="6416567" cy="1620520"/>
        </p:xfrm>
        <a:graphic>
          <a:graphicData uri="http://schemas.openxmlformats.org/drawingml/2006/table">
            <a:tbl>
              <a:tblPr firstRow="1" bandRow="1">
                <a:tableStyleId>{5C22544A-7EE6-4342-B048-85BDC9FD1C3A}</a:tableStyleId>
              </a:tblPr>
              <a:tblGrid>
                <a:gridCol w="1907629"/>
                <a:gridCol w="4508938"/>
              </a:tblGrid>
              <a:tr h="254351">
                <a:tc>
                  <a:txBody>
                    <a:bodyPr/>
                    <a:lstStyle/>
                    <a:p>
                      <a:endParaRPr lang="fr-FR" sz="1600" b="1" dirty="0" smtClean="0">
                        <a:solidFill>
                          <a:srgbClr val="002060"/>
                        </a:solidFill>
                        <a:latin typeface="Ubuntu"/>
                      </a:endParaRPr>
                    </a:p>
                    <a:p>
                      <a:endParaRPr lang="fr-FR" sz="1600" b="1" dirty="0" smtClean="0">
                        <a:solidFill>
                          <a:srgbClr val="002060"/>
                        </a:solidFill>
                        <a:latin typeface="Ubuntu"/>
                      </a:endParaRPr>
                    </a:p>
                    <a:p>
                      <a:endParaRPr lang="fr-FR" sz="800" b="1" dirty="0" smtClean="0">
                        <a:solidFill>
                          <a:srgbClr val="002060"/>
                        </a:solidFill>
                        <a:latin typeface="Ubuntu"/>
                      </a:endParaRPr>
                    </a:p>
                    <a:p>
                      <a:r>
                        <a:rPr lang="fr-FR" sz="1600" b="1" dirty="0" smtClean="0">
                          <a:solidFill>
                            <a:srgbClr val="002060"/>
                          </a:solidFill>
                          <a:latin typeface="Ubuntu"/>
                        </a:rPr>
                        <a:t>Desserte</a:t>
                      </a:r>
                      <a:r>
                        <a:rPr lang="fr-FR" sz="1600" b="1" baseline="0" dirty="0" smtClean="0">
                          <a:solidFill>
                            <a:srgbClr val="002060"/>
                          </a:solidFill>
                          <a:latin typeface="Ubuntu"/>
                        </a:rPr>
                        <a:t> </a:t>
                      </a:r>
                      <a:endParaRPr lang="fr-FR" sz="1600" b="1" dirty="0">
                        <a:solidFill>
                          <a:srgbClr val="002060"/>
                        </a:solidFill>
                        <a:latin typeface="Ubuntu"/>
                      </a:endParaRPr>
                    </a:p>
                  </a:txBody>
                  <a:tcPr>
                    <a:solidFill>
                      <a:schemeClr val="accent1">
                        <a:lumMod val="20000"/>
                        <a:lumOff val="80000"/>
                      </a:schemeClr>
                    </a:solidFill>
                  </a:tcPr>
                </a:tc>
                <a:tc>
                  <a:txBody>
                    <a:bodyPr/>
                    <a:lstStyle/>
                    <a:p>
                      <a:pPr marL="0" marR="0" lvl="1" indent="0" algn="l" defTabSz="914400" rtl="0" eaLnBrk="1" fontAlgn="auto" latinLnBrk="0" hangingPunct="1">
                        <a:lnSpc>
                          <a:spcPct val="100000"/>
                        </a:lnSpc>
                        <a:spcBef>
                          <a:spcPts val="0"/>
                        </a:spcBef>
                        <a:spcAft>
                          <a:spcPts val="0"/>
                        </a:spcAft>
                        <a:buClrTx/>
                        <a:buSzTx/>
                        <a:buFont typeface="Wingdings" pitchFamily="2" charset="2"/>
                        <a:buChar char="ü"/>
                        <a:tabLst/>
                        <a:defRPr/>
                      </a:pPr>
                      <a:r>
                        <a:rPr lang="fr-FR" sz="1600" b="0" dirty="0" smtClean="0">
                          <a:solidFill>
                            <a:srgbClr val="002060"/>
                          </a:solidFill>
                          <a:latin typeface="Ubuntu Light"/>
                        </a:rPr>
                        <a:t>1 vol A/R par semaine direct à l’aller et avec escale au retour à</a:t>
                      </a:r>
                      <a:r>
                        <a:rPr lang="fr-FR" sz="1600" b="0" baseline="0" dirty="0" smtClean="0">
                          <a:solidFill>
                            <a:srgbClr val="002060"/>
                          </a:solidFill>
                          <a:latin typeface="Ubuntu Light"/>
                        </a:rPr>
                        <a:t> </a:t>
                      </a:r>
                      <a:r>
                        <a:rPr lang="fr-FR" sz="1600" b="0" baseline="0" dirty="0" err="1" smtClean="0">
                          <a:solidFill>
                            <a:srgbClr val="002060"/>
                          </a:solidFill>
                          <a:latin typeface="Ubuntu Light"/>
                        </a:rPr>
                        <a:t>Punta</a:t>
                      </a:r>
                      <a:r>
                        <a:rPr lang="fr-FR" sz="1600" b="0" baseline="0" dirty="0" smtClean="0">
                          <a:solidFill>
                            <a:srgbClr val="002060"/>
                          </a:solidFill>
                          <a:latin typeface="Ubuntu Light"/>
                        </a:rPr>
                        <a:t> Cana (dès mai 2018)</a:t>
                      </a:r>
                      <a:r>
                        <a:rPr lang="fr-FR" sz="1600" b="0" dirty="0" smtClean="0">
                          <a:solidFill>
                            <a:srgbClr val="002060"/>
                          </a:solidFill>
                          <a:latin typeface="Ubuntu Light"/>
                        </a:rPr>
                        <a:t>.</a:t>
                      </a:r>
                    </a:p>
                    <a:p>
                      <a:pPr marL="0" marR="0" lvl="1" indent="0" algn="l" defTabSz="914400" rtl="0" eaLnBrk="1" fontAlgn="auto" latinLnBrk="0" hangingPunct="1">
                        <a:lnSpc>
                          <a:spcPct val="100000"/>
                        </a:lnSpc>
                        <a:spcBef>
                          <a:spcPts val="0"/>
                        </a:spcBef>
                        <a:spcAft>
                          <a:spcPts val="0"/>
                        </a:spcAft>
                        <a:buClrTx/>
                        <a:buSzTx/>
                        <a:buFont typeface="Wingdings" pitchFamily="2" charset="2"/>
                        <a:buChar char="ü"/>
                        <a:tabLst/>
                        <a:defRPr/>
                      </a:pPr>
                      <a:r>
                        <a:rPr lang="fr-FR" sz="1600" b="0" dirty="0" smtClean="0">
                          <a:solidFill>
                            <a:srgbClr val="002060"/>
                          </a:solidFill>
                          <a:latin typeface="Ubuntu Light"/>
                        </a:rPr>
                        <a:t>Ligne proposée en partenariat avec</a:t>
                      </a:r>
                    </a:p>
                    <a:p>
                      <a:pPr marL="0" marR="0" lvl="1" indent="0" algn="l" defTabSz="914400" rtl="0" eaLnBrk="1" fontAlgn="auto" latinLnBrk="0" hangingPunct="1">
                        <a:lnSpc>
                          <a:spcPct val="100000"/>
                        </a:lnSpc>
                        <a:spcBef>
                          <a:spcPts val="0"/>
                        </a:spcBef>
                        <a:spcAft>
                          <a:spcPts val="0"/>
                        </a:spcAft>
                        <a:buClrTx/>
                        <a:buSzTx/>
                        <a:buFont typeface="Wingdings" pitchFamily="2" charset="2"/>
                        <a:buNone/>
                        <a:tabLst/>
                        <a:defRPr/>
                      </a:pPr>
                      <a:endParaRPr lang="fr-FR" sz="1600" b="1" dirty="0" smtClean="0">
                        <a:solidFill>
                          <a:srgbClr val="002060"/>
                        </a:solidFill>
                        <a:latin typeface="Ubuntu Light"/>
                      </a:endParaRPr>
                    </a:p>
                    <a:p>
                      <a:pPr marL="0" marR="0" lvl="1" indent="0" algn="l" defTabSz="914400" rtl="0" eaLnBrk="1" fontAlgn="auto" latinLnBrk="0" hangingPunct="1">
                        <a:lnSpc>
                          <a:spcPct val="100000"/>
                        </a:lnSpc>
                        <a:spcBef>
                          <a:spcPts val="0"/>
                        </a:spcBef>
                        <a:spcAft>
                          <a:spcPts val="0"/>
                        </a:spcAft>
                        <a:buClrTx/>
                        <a:buSzTx/>
                        <a:buFont typeface="Wingdings" pitchFamily="2" charset="2"/>
                        <a:buNone/>
                        <a:tabLst/>
                        <a:defRPr/>
                      </a:pPr>
                      <a:endParaRPr lang="fr-FR" sz="1200" b="0" dirty="0" smtClean="0">
                        <a:solidFill>
                          <a:srgbClr val="002060"/>
                        </a:solidFill>
                        <a:latin typeface="Ubuntu Light"/>
                      </a:endParaRPr>
                    </a:p>
                  </a:txBody>
                  <a:tcPr>
                    <a:solidFill>
                      <a:schemeClr val="accent1">
                        <a:lumMod val="20000"/>
                        <a:lumOff val="80000"/>
                      </a:schemeClr>
                    </a:solidFill>
                  </a:tcPr>
                </a:tc>
              </a:tr>
              <a:tr h="370840">
                <a:tc>
                  <a:txBody>
                    <a:bodyPr/>
                    <a:lstStyle/>
                    <a:p>
                      <a:r>
                        <a:rPr lang="fr-FR" sz="1600" b="1" dirty="0" smtClean="0">
                          <a:solidFill>
                            <a:srgbClr val="002060"/>
                          </a:solidFill>
                          <a:latin typeface="Ubuntu"/>
                        </a:rPr>
                        <a:t>Jours</a:t>
                      </a:r>
                      <a:r>
                        <a:rPr lang="fr-FR" sz="1600" b="1" baseline="0" dirty="0" smtClean="0">
                          <a:solidFill>
                            <a:srgbClr val="002060"/>
                          </a:solidFill>
                          <a:latin typeface="Ubuntu"/>
                        </a:rPr>
                        <a:t> de rotation</a:t>
                      </a:r>
                      <a:endParaRPr lang="fr-FR" sz="1600" b="1" dirty="0">
                        <a:solidFill>
                          <a:srgbClr val="002060"/>
                        </a:solidFill>
                        <a:latin typeface="Ubuntu"/>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600" b="0" dirty="0" smtClean="0">
                          <a:solidFill>
                            <a:srgbClr val="002060"/>
                          </a:solidFill>
                          <a:latin typeface="Ubuntu Light"/>
                        </a:rPr>
                        <a:t>Jeudi. </a:t>
                      </a:r>
                    </a:p>
                  </a:txBody>
                  <a:tcPr/>
                </a:tc>
              </a:tr>
            </a:tbl>
          </a:graphicData>
        </a:graphic>
      </p:graphicFrame>
      <p:pic>
        <p:nvPicPr>
          <p:cNvPr id="13" name="Image 12" descr="cid:image001.png@01D2C8D7.12BA5190"/>
          <p:cNvPicPr/>
          <p:nvPr/>
        </p:nvPicPr>
        <p:blipFill>
          <a:blip r:embed="rId8" r:link="rId9" cstate="email"/>
          <a:srcRect/>
          <a:stretch>
            <a:fillRect/>
          </a:stretch>
        </p:blipFill>
        <p:spPr bwMode="auto">
          <a:xfrm>
            <a:off x="4392599" y="2758258"/>
            <a:ext cx="1767954" cy="334199"/>
          </a:xfrm>
          <a:prstGeom prst="rect">
            <a:avLst/>
          </a:prstGeom>
          <a:noFill/>
          <a:ln w="9525">
            <a:noFill/>
            <a:miter lim="800000"/>
            <a:headEnd/>
            <a:tailEnd/>
          </a:ln>
        </p:spPr>
      </p:pic>
      <p:graphicFrame>
        <p:nvGraphicFramePr>
          <p:cNvPr id="14" name="Tableau 13"/>
          <p:cNvGraphicFramePr>
            <a:graphicFrameLocks noGrp="1"/>
          </p:cNvGraphicFramePr>
          <p:nvPr/>
        </p:nvGraphicFramePr>
        <p:xfrm>
          <a:off x="2422633" y="4451132"/>
          <a:ext cx="6416567" cy="1437640"/>
        </p:xfrm>
        <a:graphic>
          <a:graphicData uri="http://schemas.openxmlformats.org/drawingml/2006/table">
            <a:tbl>
              <a:tblPr firstRow="1" bandRow="1">
                <a:tableStyleId>{5C22544A-7EE6-4342-B048-85BDC9FD1C3A}</a:tableStyleId>
              </a:tblPr>
              <a:tblGrid>
                <a:gridCol w="1928650"/>
                <a:gridCol w="4487917"/>
              </a:tblGrid>
              <a:tr h="254351">
                <a:tc>
                  <a:txBody>
                    <a:bodyPr/>
                    <a:lstStyle/>
                    <a:p>
                      <a:endParaRPr lang="fr-FR" sz="1600" b="1" dirty="0" smtClean="0">
                        <a:solidFill>
                          <a:srgbClr val="002060"/>
                        </a:solidFill>
                        <a:latin typeface="Ubuntu"/>
                      </a:endParaRPr>
                    </a:p>
                    <a:p>
                      <a:endParaRPr lang="fr-FR" sz="800" b="1" dirty="0" smtClean="0">
                        <a:solidFill>
                          <a:srgbClr val="002060"/>
                        </a:solidFill>
                        <a:latin typeface="Ubuntu"/>
                      </a:endParaRPr>
                    </a:p>
                    <a:p>
                      <a:r>
                        <a:rPr lang="fr-FR" sz="1600" b="1" dirty="0" smtClean="0">
                          <a:solidFill>
                            <a:srgbClr val="002060"/>
                          </a:solidFill>
                          <a:latin typeface="Ubuntu"/>
                        </a:rPr>
                        <a:t>Desserte</a:t>
                      </a:r>
                      <a:r>
                        <a:rPr lang="fr-FR" sz="1600" b="1" baseline="0" dirty="0" smtClean="0">
                          <a:solidFill>
                            <a:srgbClr val="002060"/>
                          </a:solidFill>
                          <a:latin typeface="Ubuntu"/>
                        </a:rPr>
                        <a:t> </a:t>
                      </a:r>
                      <a:endParaRPr lang="fr-FR" sz="1600" b="1" dirty="0">
                        <a:solidFill>
                          <a:srgbClr val="002060"/>
                        </a:solidFill>
                        <a:latin typeface="Ubuntu"/>
                      </a:endParaRPr>
                    </a:p>
                  </a:txBody>
                  <a:tcPr>
                    <a:solidFill>
                      <a:schemeClr val="accent1">
                        <a:lumMod val="20000"/>
                        <a:lumOff val="80000"/>
                      </a:schemeClr>
                    </a:solidFill>
                  </a:tcPr>
                </a:tc>
                <a:tc>
                  <a:txBody>
                    <a:bodyPr/>
                    <a:lstStyle/>
                    <a:p>
                      <a:pPr marL="0" marR="0" lvl="1" indent="0" algn="l" defTabSz="914400" rtl="0" eaLnBrk="1" fontAlgn="auto" latinLnBrk="0" hangingPunct="1">
                        <a:lnSpc>
                          <a:spcPct val="100000"/>
                        </a:lnSpc>
                        <a:spcBef>
                          <a:spcPts val="0"/>
                        </a:spcBef>
                        <a:spcAft>
                          <a:spcPts val="0"/>
                        </a:spcAft>
                        <a:buClrTx/>
                        <a:buSzTx/>
                        <a:buFont typeface="Wingdings" pitchFamily="2" charset="2"/>
                        <a:buChar char="ü"/>
                        <a:tabLst/>
                        <a:defRPr/>
                      </a:pPr>
                      <a:r>
                        <a:rPr lang="fr-FR" sz="1600" b="0" dirty="0" smtClean="0">
                          <a:solidFill>
                            <a:srgbClr val="002060"/>
                          </a:solidFill>
                          <a:latin typeface="Ubuntu Light"/>
                        </a:rPr>
                        <a:t>Lancement prévu courant 2018. </a:t>
                      </a:r>
                    </a:p>
                    <a:p>
                      <a:pPr marL="0" marR="0" lvl="1" indent="0" algn="l" defTabSz="914400" rtl="0" eaLnBrk="1" fontAlgn="auto" latinLnBrk="0" hangingPunct="1">
                        <a:lnSpc>
                          <a:spcPct val="100000"/>
                        </a:lnSpc>
                        <a:spcBef>
                          <a:spcPts val="0"/>
                        </a:spcBef>
                        <a:spcAft>
                          <a:spcPts val="0"/>
                        </a:spcAft>
                        <a:buClrTx/>
                        <a:buSzTx/>
                        <a:buFont typeface="Wingdings" pitchFamily="2" charset="2"/>
                        <a:buChar char="ü"/>
                        <a:tabLst/>
                        <a:defRPr/>
                      </a:pPr>
                      <a:r>
                        <a:rPr lang="fr-FR" sz="1600" b="0" dirty="0" smtClean="0">
                          <a:solidFill>
                            <a:srgbClr val="002060"/>
                          </a:solidFill>
                          <a:latin typeface="Ubuntu Light"/>
                        </a:rPr>
                        <a:t>1 vol A/R effectué en ATR par la compagnie </a:t>
                      </a:r>
                      <a:r>
                        <a:rPr lang="fr-FR" sz="1600" b="0" dirty="0" err="1" smtClean="0">
                          <a:solidFill>
                            <a:srgbClr val="002060"/>
                          </a:solidFill>
                          <a:latin typeface="Ubuntu Light"/>
                        </a:rPr>
                        <a:t>Bahamasair</a:t>
                      </a:r>
                      <a:r>
                        <a:rPr lang="fr-FR" sz="1600" b="0" dirty="0" smtClean="0">
                          <a:solidFill>
                            <a:srgbClr val="002060"/>
                          </a:solidFill>
                          <a:latin typeface="Ubuntu Light"/>
                        </a:rPr>
                        <a:t> en correspondance avec le vol de San Salvador.</a:t>
                      </a:r>
                    </a:p>
                  </a:txBody>
                  <a:tcPr>
                    <a:solidFill>
                      <a:schemeClr val="accent1">
                        <a:lumMod val="20000"/>
                        <a:lumOff val="80000"/>
                      </a:schemeClr>
                    </a:solidFill>
                  </a:tcPr>
                </a:tc>
              </a:tr>
              <a:tr h="370840">
                <a:tc>
                  <a:txBody>
                    <a:bodyPr/>
                    <a:lstStyle/>
                    <a:p>
                      <a:r>
                        <a:rPr lang="fr-FR" sz="1600" b="1" dirty="0" smtClean="0">
                          <a:solidFill>
                            <a:srgbClr val="002060"/>
                          </a:solidFill>
                          <a:latin typeface="Ubuntu"/>
                        </a:rPr>
                        <a:t>Jours</a:t>
                      </a:r>
                      <a:r>
                        <a:rPr lang="fr-FR" sz="1600" b="1" baseline="0" dirty="0" smtClean="0">
                          <a:solidFill>
                            <a:srgbClr val="002060"/>
                          </a:solidFill>
                          <a:latin typeface="Ubuntu"/>
                        </a:rPr>
                        <a:t> de rotation</a:t>
                      </a:r>
                      <a:endParaRPr lang="fr-FR" sz="1600" b="1" dirty="0">
                        <a:solidFill>
                          <a:srgbClr val="002060"/>
                        </a:solidFill>
                        <a:latin typeface="Ubuntu"/>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600" b="0" dirty="0" smtClean="0">
                          <a:solidFill>
                            <a:srgbClr val="002060"/>
                          </a:solidFill>
                          <a:latin typeface="Ubuntu Light"/>
                        </a:rPr>
                        <a:t>Jeudi. </a:t>
                      </a:r>
                    </a:p>
                  </a:txBody>
                  <a:tcPr/>
                </a:tc>
              </a:tr>
            </a:tbl>
          </a:graphicData>
        </a:graphic>
      </p:graphicFrame>
      <p:pic>
        <p:nvPicPr>
          <p:cNvPr id="5" name="Image 4" descr="NOUVEAUTE.png"/>
          <p:cNvPicPr>
            <a:picLocks noChangeAspect="1"/>
          </p:cNvPicPr>
          <p:nvPr/>
        </p:nvPicPr>
        <p:blipFill>
          <a:blip r:embed="rId10" cstate="email">
            <a:extLst>
              <a:ext uri="{28A0092B-C50C-407E-A947-70E740481C1C}">
                <a14:useLocalDpi xmlns:a14="http://schemas.microsoft.com/office/drawing/2010/main" xmlns="" val="0"/>
              </a:ext>
            </a:extLst>
          </a:blip>
          <a:stretch>
            <a:fillRect/>
          </a:stretch>
        </p:blipFill>
        <p:spPr>
          <a:xfrm rot="1206636">
            <a:off x="7429806" y="3972557"/>
            <a:ext cx="1673582" cy="532988"/>
          </a:xfrm>
          <a:prstGeom prst="rect">
            <a:avLst/>
          </a:prstGeom>
        </p:spPr>
      </p:pic>
    </p:spTree>
    <p:extLst>
      <p:ext uri="{BB962C8B-B14F-4D97-AF65-F5344CB8AC3E}">
        <p14:creationId xmlns:p14="http://schemas.microsoft.com/office/powerpoint/2010/main" xmlns="" val="358167030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pic>
        <p:nvPicPr>
          <p:cNvPr id="12" name="Picture 5"/>
          <p:cNvPicPr>
            <a:picLocks noChangeAspect="1" noChangeArrowheads="1"/>
          </p:cNvPicPr>
          <p:nvPr/>
        </p:nvPicPr>
        <p:blipFill>
          <a:blip r:embed="rId3" cstate="email"/>
          <a:srcRect/>
          <a:stretch>
            <a:fillRect/>
          </a:stretch>
        </p:blipFill>
        <p:spPr bwMode="auto">
          <a:xfrm>
            <a:off x="0" y="0"/>
            <a:ext cx="9144000" cy="6877050"/>
          </a:xfrm>
          <a:prstGeom prst="rect">
            <a:avLst/>
          </a:prstGeom>
          <a:noFill/>
          <a:ln w="9525">
            <a:noFill/>
            <a:miter lim="800000"/>
            <a:headEnd/>
            <a:tailEnd/>
          </a:ln>
          <a:effectLst/>
        </p:spPr>
      </p:pic>
      <p:sp>
        <p:nvSpPr>
          <p:cNvPr id="7" name="Rectangle 6"/>
          <p:cNvSpPr/>
          <p:nvPr/>
        </p:nvSpPr>
        <p:spPr>
          <a:xfrm>
            <a:off x="2822028" y="1308300"/>
            <a:ext cx="6053958" cy="1138773"/>
          </a:xfrm>
          <a:prstGeom prst="rect">
            <a:avLst/>
          </a:prstGeom>
        </p:spPr>
        <p:txBody>
          <a:bodyPr wrap="square">
            <a:spAutoFit/>
          </a:bodyPr>
          <a:lstStyle/>
          <a:p>
            <a:pPr>
              <a:buSzPct val="100000"/>
              <a:buBlip>
                <a:blip r:embed="rId4"/>
              </a:buBlip>
            </a:pPr>
            <a:r>
              <a:rPr lang="fr-FR" sz="2400" b="1" dirty="0" smtClean="0">
                <a:solidFill>
                  <a:srgbClr val="FF0000"/>
                </a:solidFill>
                <a:latin typeface="Ubuntu"/>
              </a:rPr>
              <a:t>Saint-Denis - La Réunion : </a:t>
            </a:r>
          </a:p>
          <a:p>
            <a:pPr marL="0" lvl="1"/>
            <a:endParaRPr lang="fr-FR" sz="2000" dirty="0" smtClean="0">
              <a:solidFill>
                <a:schemeClr val="bg2">
                  <a:lumMod val="50000"/>
                </a:schemeClr>
              </a:solidFill>
              <a:latin typeface="Ubuntu Light"/>
            </a:endParaRPr>
          </a:p>
          <a:p>
            <a:endParaRPr lang="fr-FR" sz="2400" dirty="0" smtClean="0">
              <a:solidFill>
                <a:schemeClr val="bg2">
                  <a:lumMod val="50000"/>
                </a:schemeClr>
              </a:solidFill>
              <a:latin typeface="Ubuntu Light"/>
            </a:endParaRPr>
          </a:p>
        </p:txBody>
      </p:sp>
      <p:pic>
        <p:nvPicPr>
          <p:cNvPr id="3074" name="Picture 2"/>
          <p:cNvPicPr>
            <a:picLocks noChangeAspect="1" noChangeArrowheads="1"/>
          </p:cNvPicPr>
          <p:nvPr/>
        </p:nvPicPr>
        <p:blipFill>
          <a:blip r:embed="rId5" cstate="email"/>
          <a:srcRect/>
          <a:stretch>
            <a:fillRect/>
          </a:stretch>
        </p:blipFill>
        <p:spPr bwMode="auto">
          <a:xfrm rot="555095">
            <a:off x="780880" y="2413920"/>
            <a:ext cx="1818525" cy="2249841"/>
          </a:xfrm>
          <a:prstGeom prst="rect">
            <a:avLst/>
          </a:prstGeom>
          <a:noFill/>
          <a:ln w="9525">
            <a:noFill/>
            <a:miter lim="800000"/>
            <a:headEnd/>
            <a:tailEnd/>
          </a:ln>
          <a:effectLst/>
        </p:spPr>
      </p:pic>
      <p:sp>
        <p:nvSpPr>
          <p:cNvPr id="11" name="Rectangle 10"/>
          <p:cNvSpPr/>
          <p:nvPr/>
        </p:nvSpPr>
        <p:spPr>
          <a:xfrm>
            <a:off x="1712558" y="5072896"/>
            <a:ext cx="6673755" cy="1785104"/>
          </a:xfrm>
          <a:prstGeom prst="rect">
            <a:avLst/>
          </a:prstGeom>
        </p:spPr>
        <p:txBody>
          <a:bodyPr wrap="square">
            <a:spAutoFit/>
          </a:bodyPr>
          <a:lstStyle/>
          <a:p>
            <a:r>
              <a:rPr lang="fr-FR" sz="2400" b="1" dirty="0" smtClean="0">
                <a:solidFill>
                  <a:schemeClr val="bg1"/>
                </a:solidFill>
              </a:rPr>
              <a:t>AVANTAGE PREFERENCE </a:t>
            </a:r>
          </a:p>
          <a:p>
            <a:r>
              <a:rPr lang="fr-FR" b="1" dirty="0" smtClean="0">
                <a:solidFill>
                  <a:srgbClr val="002060"/>
                </a:solidFill>
              </a:rPr>
              <a:t>Q</a:t>
            </a:r>
            <a:r>
              <a:rPr lang="x-none" b="1" smtClean="0">
                <a:solidFill>
                  <a:srgbClr val="002060"/>
                </a:solidFill>
              </a:rPr>
              <a:t>uand </a:t>
            </a:r>
            <a:r>
              <a:rPr lang="fr-FR" b="1" dirty="0" smtClean="0">
                <a:solidFill>
                  <a:srgbClr val="002060"/>
                </a:solidFill>
              </a:rPr>
              <a:t>les clients </a:t>
            </a:r>
            <a:r>
              <a:rPr lang="x-none" b="1" smtClean="0">
                <a:solidFill>
                  <a:srgbClr val="002060"/>
                </a:solidFill>
              </a:rPr>
              <a:t>voyage</a:t>
            </a:r>
            <a:r>
              <a:rPr lang="fr-FR" b="1" dirty="0" smtClean="0">
                <a:solidFill>
                  <a:srgbClr val="002060"/>
                </a:solidFill>
              </a:rPr>
              <a:t>nt </a:t>
            </a:r>
            <a:r>
              <a:rPr lang="x-none" b="1" smtClean="0">
                <a:solidFill>
                  <a:srgbClr val="002060"/>
                </a:solidFill>
              </a:rPr>
              <a:t>avec un billet Air Caraïbes sur </a:t>
            </a:r>
            <a:r>
              <a:rPr lang="fr-FR" b="1" dirty="0" smtClean="0">
                <a:solidFill>
                  <a:srgbClr val="002060"/>
                </a:solidFill>
              </a:rPr>
              <a:t> </a:t>
            </a:r>
            <a:r>
              <a:rPr lang="x-none" b="1" smtClean="0">
                <a:solidFill>
                  <a:srgbClr val="002060"/>
                </a:solidFill>
              </a:rPr>
              <a:t>un vol opéré en code share par French b</a:t>
            </a:r>
            <a:r>
              <a:rPr lang="fr-FR" b="1" dirty="0" err="1" smtClean="0">
                <a:solidFill>
                  <a:srgbClr val="002060"/>
                </a:solidFill>
              </a:rPr>
              <a:t>ee</a:t>
            </a:r>
            <a:r>
              <a:rPr lang="x-none" b="1" smtClean="0">
                <a:solidFill>
                  <a:srgbClr val="002060"/>
                </a:solidFill>
              </a:rPr>
              <a:t>, </a:t>
            </a:r>
            <a:r>
              <a:rPr lang="fr-FR" b="1" dirty="0" smtClean="0">
                <a:solidFill>
                  <a:srgbClr val="002060"/>
                </a:solidFill>
              </a:rPr>
              <a:t>ils peuvent </a:t>
            </a:r>
            <a:r>
              <a:rPr lang="x-none" b="1" smtClean="0">
                <a:solidFill>
                  <a:srgbClr val="002060"/>
                </a:solidFill>
              </a:rPr>
              <a:t>cumuler des miles.</a:t>
            </a:r>
            <a:endParaRPr lang="fr-FR" b="1" dirty="0" smtClean="0">
              <a:solidFill>
                <a:srgbClr val="002060"/>
              </a:solidFill>
            </a:endParaRPr>
          </a:p>
          <a:p>
            <a:pPr>
              <a:buSzPct val="180000"/>
              <a:defRPr/>
            </a:pPr>
            <a:endParaRPr lang="fr-FR" sz="1600" dirty="0" smtClean="0">
              <a:solidFill>
                <a:srgbClr val="002060"/>
              </a:solidFill>
              <a:latin typeface="Ubuntu Light"/>
            </a:endParaRPr>
          </a:p>
          <a:p>
            <a:pPr>
              <a:buBlip>
                <a:blip r:embed="rId6"/>
              </a:buBlip>
              <a:defRPr/>
            </a:pPr>
            <a:endParaRPr lang="fr-FR" dirty="0" smtClean="0">
              <a:solidFill>
                <a:srgbClr val="002060"/>
              </a:solidFill>
              <a:latin typeface="Ubuntu Light"/>
            </a:endParaRPr>
          </a:p>
          <a:p>
            <a:pPr>
              <a:buBlip>
                <a:blip r:embed="rId6"/>
              </a:buBlip>
              <a:defRPr/>
            </a:pPr>
            <a:endParaRPr lang="fr-FR" sz="1600" dirty="0">
              <a:solidFill>
                <a:srgbClr val="002060"/>
              </a:solidFill>
              <a:latin typeface="Ubuntu Light"/>
            </a:endParaRPr>
          </a:p>
        </p:txBody>
      </p:sp>
      <p:pic>
        <p:nvPicPr>
          <p:cNvPr id="12290" name="Picture 2"/>
          <p:cNvPicPr>
            <a:picLocks noChangeAspect="1" noChangeArrowheads="1"/>
          </p:cNvPicPr>
          <p:nvPr/>
        </p:nvPicPr>
        <p:blipFill>
          <a:blip r:embed="rId7" cstate="email"/>
          <a:srcRect/>
          <a:stretch>
            <a:fillRect/>
          </a:stretch>
        </p:blipFill>
        <p:spPr bwMode="auto">
          <a:xfrm rot="20690137">
            <a:off x="291351" y="5181680"/>
            <a:ext cx="1336580" cy="838484"/>
          </a:xfrm>
          <a:prstGeom prst="rect">
            <a:avLst/>
          </a:prstGeom>
          <a:noFill/>
          <a:ln w="9525">
            <a:noFill/>
            <a:miter lim="800000"/>
            <a:headEnd/>
            <a:tailEnd/>
          </a:ln>
          <a:effectLst/>
        </p:spPr>
      </p:pic>
      <p:sp>
        <p:nvSpPr>
          <p:cNvPr id="9" name="ZoneTexte 8"/>
          <p:cNvSpPr txBox="1"/>
          <p:nvPr/>
        </p:nvSpPr>
        <p:spPr>
          <a:xfrm>
            <a:off x="0" y="252249"/>
            <a:ext cx="6621517" cy="954107"/>
          </a:xfrm>
          <a:prstGeom prst="rect">
            <a:avLst/>
          </a:prstGeom>
          <a:noFill/>
        </p:spPr>
        <p:txBody>
          <a:bodyPr wrap="square" rtlCol="0">
            <a:spAutoFit/>
          </a:bodyPr>
          <a:lstStyle/>
          <a:p>
            <a:r>
              <a:rPr lang="fr-FR" sz="2800" b="1" dirty="0" smtClean="0">
                <a:solidFill>
                  <a:schemeClr val="bg1"/>
                </a:solidFill>
                <a:latin typeface="Ubuntu"/>
              </a:rPr>
              <a:t>FREQUENCES LONG-COURRIER</a:t>
            </a:r>
          </a:p>
          <a:p>
            <a:r>
              <a:rPr lang="fr-FR" sz="2800" b="1" dirty="0" smtClean="0">
                <a:solidFill>
                  <a:schemeClr val="bg1"/>
                </a:solidFill>
                <a:latin typeface="Ubuntu"/>
              </a:rPr>
              <a:t>Au départ de Paris Orly Sud</a:t>
            </a:r>
            <a:endParaRPr lang="fr-FR" sz="2800" b="1" dirty="0">
              <a:solidFill>
                <a:schemeClr val="bg1"/>
              </a:solidFill>
              <a:latin typeface="Ubuntu"/>
            </a:endParaRPr>
          </a:p>
        </p:txBody>
      </p:sp>
      <p:graphicFrame>
        <p:nvGraphicFramePr>
          <p:cNvPr id="10" name="Tableau 9"/>
          <p:cNvGraphicFramePr>
            <a:graphicFrameLocks noGrp="1"/>
          </p:cNvGraphicFramePr>
          <p:nvPr/>
        </p:nvGraphicFramePr>
        <p:xfrm>
          <a:off x="2916620" y="1855075"/>
          <a:ext cx="5833242" cy="2712720"/>
        </p:xfrm>
        <a:graphic>
          <a:graphicData uri="http://schemas.openxmlformats.org/drawingml/2006/table">
            <a:tbl>
              <a:tblPr firstRow="1" bandRow="1">
                <a:tableStyleId>{5C22544A-7EE6-4342-B048-85BDC9FD1C3A}</a:tableStyleId>
              </a:tblPr>
              <a:tblGrid>
                <a:gridCol w="2158311"/>
                <a:gridCol w="3674931"/>
              </a:tblGrid>
              <a:tr h="254351">
                <a:tc>
                  <a:txBody>
                    <a:bodyPr/>
                    <a:lstStyle/>
                    <a:p>
                      <a:endParaRPr lang="fr-FR" sz="2400" b="1" dirty="0" smtClean="0">
                        <a:solidFill>
                          <a:srgbClr val="002060"/>
                        </a:solidFill>
                        <a:latin typeface="Ubuntu"/>
                      </a:endParaRPr>
                    </a:p>
                    <a:p>
                      <a:r>
                        <a:rPr lang="fr-FR" sz="1600" b="1" dirty="0" smtClean="0">
                          <a:solidFill>
                            <a:srgbClr val="002060"/>
                          </a:solidFill>
                          <a:latin typeface="Ubuntu"/>
                        </a:rPr>
                        <a:t>Desserte</a:t>
                      </a:r>
                      <a:r>
                        <a:rPr lang="fr-FR" sz="1600" b="1" baseline="0" dirty="0" smtClean="0">
                          <a:solidFill>
                            <a:srgbClr val="002060"/>
                          </a:solidFill>
                          <a:latin typeface="Ubuntu"/>
                        </a:rPr>
                        <a:t> </a:t>
                      </a:r>
                      <a:endParaRPr lang="fr-FR" sz="1600" b="1" dirty="0">
                        <a:solidFill>
                          <a:srgbClr val="002060"/>
                        </a:solidFill>
                        <a:latin typeface="Ubuntu"/>
                      </a:endParaRPr>
                    </a:p>
                  </a:txBody>
                  <a:tcPr>
                    <a:solidFill>
                      <a:schemeClr val="accent1">
                        <a:lumMod val="20000"/>
                        <a:lumOff val="80000"/>
                      </a:schemeClr>
                    </a:solidFill>
                  </a:tcPr>
                </a:tc>
                <a:tc>
                  <a:txBody>
                    <a:bodyPr/>
                    <a:lstStyle/>
                    <a:p>
                      <a:pPr marL="0" marR="0" lvl="1" indent="0" algn="l" defTabSz="914400" rtl="0" eaLnBrk="1" fontAlgn="auto" latinLnBrk="0" hangingPunct="1">
                        <a:lnSpc>
                          <a:spcPct val="100000"/>
                        </a:lnSpc>
                        <a:spcBef>
                          <a:spcPts val="0"/>
                        </a:spcBef>
                        <a:spcAft>
                          <a:spcPts val="0"/>
                        </a:spcAft>
                        <a:buClrTx/>
                        <a:buSzTx/>
                        <a:buFont typeface="Wingdings" pitchFamily="2" charset="2"/>
                        <a:buChar char="ü"/>
                        <a:tabLst/>
                        <a:defRPr/>
                      </a:pPr>
                      <a:r>
                        <a:rPr lang="fr-FR" sz="1600" b="0" dirty="0" smtClean="0">
                          <a:solidFill>
                            <a:srgbClr val="002060"/>
                          </a:solidFill>
                          <a:latin typeface="Ubuntu"/>
                        </a:rPr>
                        <a:t>1 vol quotidien et j</a:t>
                      </a:r>
                      <a:r>
                        <a:rPr lang="fr-FR" sz="1600" b="0" dirty="0" smtClean="0">
                          <a:solidFill>
                            <a:srgbClr val="002060"/>
                          </a:solidFill>
                          <a:latin typeface="Ubuntu"/>
                          <a:sym typeface="Wingdings"/>
                        </a:rPr>
                        <a:t>usqu’à 10</a:t>
                      </a:r>
                      <a:r>
                        <a:rPr lang="fr-FR" sz="1600" b="0" baseline="0" dirty="0" smtClean="0">
                          <a:solidFill>
                            <a:srgbClr val="002060"/>
                          </a:solidFill>
                          <a:latin typeface="Ubuntu"/>
                          <a:sym typeface="Wingdings"/>
                        </a:rPr>
                        <a:t> </a:t>
                      </a:r>
                      <a:r>
                        <a:rPr lang="fr-FR" sz="1600" b="0" dirty="0" smtClean="0">
                          <a:solidFill>
                            <a:srgbClr val="002060"/>
                          </a:solidFill>
                          <a:latin typeface="Ubuntu"/>
                          <a:sym typeface="Wingdings"/>
                        </a:rPr>
                        <a:t>vols par semaine en haute saison.</a:t>
                      </a:r>
                    </a:p>
                    <a:p>
                      <a:pPr marL="0" marR="0" lvl="1" indent="0" algn="l" defTabSz="914400" rtl="0" eaLnBrk="1" fontAlgn="auto" latinLnBrk="0" hangingPunct="1">
                        <a:lnSpc>
                          <a:spcPct val="100000"/>
                        </a:lnSpc>
                        <a:spcBef>
                          <a:spcPts val="0"/>
                        </a:spcBef>
                        <a:spcAft>
                          <a:spcPts val="0"/>
                        </a:spcAft>
                        <a:buClrTx/>
                        <a:buSzTx/>
                        <a:buFont typeface="Wingdings" pitchFamily="2" charset="2"/>
                        <a:buChar char="ü"/>
                        <a:tabLst/>
                        <a:defRPr/>
                      </a:pPr>
                      <a:r>
                        <a:rPr lang="fr-FR" sz="1600" b="0" dirty="0" smtClean="0">
                          <a:solidFill>
                            <a:srgbClr val="002060"/>
                          </a:solidFill>
                          <a:latin typeface="Ubuntu"/>
                        </a:rPr>
                        <a:t>Desserte opérée en code </a:t>
                      </a:r>
                      <a:r>
                        <a:rPr lang="fr-FR" sz="1600" b="0" dirty="0" err="1" smtClean="0">
                          <a:solidFill>
                            <a:srgbClr val="002060"/>
                          </a:solidFill>
                          <a:latin typeface="Ubuntu"/>
                        </a:rPr>
                        <a:t>share</a:t>
                      </a:r>
                      <a:r>
                        <a:rPr lang="fr-FR" sz="1600" b="0" dirty="0" smtClean="0">
                          <a:solidFill>
                            <a:srgbClr val="002060"/>
                          </a:solidFill>
                          <a:latin typeface="Ubuntu"/>
                        </a:rPr>
                        <a:t> par French </a:t>
                      </a:r>
                      <a:r>
                        <a:rPr lang="fr-FR" sz="1600" b="0" dirty="0" err="1" smtClean="0">
                          <a:solidFill>
                            <a:srgbClr val="002060"/>
                          </a:solidFill>
                          <a:latin typeface="Ubuntu"/>
                        </a:rPr>
                        <a:t>bee</a:t>
                      </a:r>
                      <a:r>
                        <a:rPr lang="fr-FR" sz="1600" b="0" dirty="0" smtClean="0">
                          <a:solidFill>
                            <a:srgbClr val="002060"/>
                          </a:solidFill>
                          <a:latin typeface="Ubuntu"/>
                        </a:rPr>
                        <a:t>.</a:t>
                      </a:r>
                    </a:p>
                  </a:txBody>
                  <a:tcPr>
                    <a:solidFill>
                      <a:schemeClr val="accent1">
                        <a:lumMod val="20000"/>
                        <a:lumOff val="80000"/>
                      </a:schemeClr>
                    </a:solidFill>
                  </a:tcPr>
                </a:tc>
              </a:tr>
              <a:tr h="370840">
                <a:tc>
                  <a:txBody>
                    <a:bodyPr/>
                    <a:lstStyle/>
                    <a:p>
                      <a:endParaRPr lang="fr-FR" sz="1600" b="1" dirty="0" smtClean="0">
                        <a:solidFill>
                          <a:srgbClr val="002060"/>
                        </a:solidFill>
                        <a:latin typeface="Ubuntu"/>
                      </a:endParaRPr>
                    </a:p>
                    <a:p>
                      <a:endParaRPr lang="fr-FR" sz="800" b="1" dirty="0" smtClean="0">
                        <a:solidFill>
                          <a:srgbClr val="002060"/>
                        </a:solidFill>
                        <a:latin typeface="Ubuntu"/>
                      </a:endParaRPr>
                    </a:p>
                    <a:p>
                      <a:r>
                        <a:rPr lang="fr-FR" sz="1600" b="1" dirty="0" smtClean="0">
                          <a:solidFill>
                            <a:srgbClr val="002060"/>
                          </a:solidFill>
                          <a:latin typeface="Ubuntu"/>
                        </a:rPr>
                        <a:t>Type d’appareil</a:t>
                      </a:r>
                      <a:endParaRPr lang="fr-FR" sz="1600" b="1" dirty="0">
                        <a:solidFill>
                          <a:srgbClr val="002060"/>
                        </a:solidFill>
                        <a:latin typeface="Ubuntu"/>
                      </a:endParaRPr>
                    </a:p>
                  </a:txBody>
                  <a:tcPr/>
                </a:tc>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fr-FR" sz="1600" b="0" dirty="0" smtClean="0">
                          <a:solidFill>
                            <a:srgbClr val="002060"/>
                          </a:solidFill>
                          <a:latin typeface="Ubuntu"/>
                        </a:rPr>
                        <a:t>E</a:t>
                      </a:r>
                      <a:r>
                        <a:rPr lang="x-none" sz="1600" b="0" smtClean="0">
                          <a:solidFill>
                            <a:srgbClr val="002060"/>
                          </a:solidFill>
                          <a:latin typeface="Ubuntu"/>
                        </a:rPr>
                        <a:t>n A330</a:t>
                      </a:r>
                      <a:r>
                        <a:rPr lang="fr-FR" sz="1600" b="0" dirty="0" smtClean="0">
                          <a:solidFill>
                            <a:srgbClr val="002060"/>
                          </a:solidFill>
                          <a:latin typeface="Ubuntu"/>
                        </a:rPr>
                        <a:t>-300</a:t>
                      </a:r>
                      <a:r>
                        <a:rPr lang="x-none" sz="1600" b="0" smtClean="0">
                          <a:solidFill>
                            <a:srgbClr val="002060"/>
                          </a:solidFill>
                          <a:latin typeface="Ubuntu"/>
                        </a:rPr>
                        <a:t> et A350</a:t>
                      </a:r>
                      <a:r>
                        <a:rPr lang="fr-FR" sz="1600" b="0" dirty="0" smtClean="0">
                          <a:solidFill>
                            <a:srgbClr val="002060"/>
                          </a:solidFill>
                          <a:latin typeface="Ubuntu"/>
                        </a:rPr>
                        <a:t>-900</a:t>
                      </a:r>
                      <a:r>
                        <a:rPr lang="fr-FR" sz="1600" b="0" baseline="0" dirty="0" smtClean="0">
                          <a:solidFill>
                            <a:srgbClr val="002060"/>
                          </a:solidFill>
                          <a:latin typeface="Ubuntu"/>
                        </a:rPr>
                        <a:t> </a:t>
                      </a:r>
                      <a:r>
                        <a:rPr lang="x-none" sz="1600" b="0" smtClean="0">
                          <a:solidFill>
                            <a:srgbClr val="002060"/>
                          </a:solidFill>
                          <a:latin typeface="Ubuntu"/>
                        </a:rPr>
                        <a:t>(écran</a:t>
                      </a:r>
                      <a:r>
                        <a:rPr lang="fr-FR" sz="1600" b="0" dirty="0" smtClean="0">
                          <a:solidFill>
                            <a:srgbClr val="002060"/>
                          </a:solidFill>
                          <a:latin typeface="Ubuntu"/>
                        </a:rPr>
                        <a:t>s</a:t>
                      </a:r>
                      <a:r>
                        <a:rPr lang="x-none" sz="1600" b="0" smtClean="0">
                          <a:solidFill>
                            <a:srgbClr val="002060"/>
                          </a:solidFill>
                          <a:latin typeface="Ubuntu"/>
                        </a:rPr>
                        <a:t> individuel</a:t>
                      </a:r>
                      <a:r>
                        <a:rPr lang="fr-FR" sz="1600" b="0" dirty="0" smtClean="0">
                          <a:solidFill>
                            <a:srgbClr val="002060"/>
                          </a:solidFill>
                          <a:latin typeface="Ubuntu"/>
                        </a:rPr>
                        <a:t>s</a:t>
                      </a:r>
                      <a:r>
                        <a:rPr lang="x-none" sz="1600" b="0" smtClean="0">
                          <a:solidFill>
                            <a:srgbClr val="002060"/>
                          </a:solidFill>
                          <a:latin typeface="Ubuntu"/>
                        </a:rPr>
                        <a:t> de dernière génération, prises PC et USB</a:t>
                      </a:r>
                      <a:r>
                        <a:rPr lang="fr-FR" sz="1600" b="0" dirty="0" smtClean="0">
                          <a:solidFill>
                            <a:srgbClr val="002060"/>
                          </a:solidFill>
                          <a:latin typeface="Ubuntu"/>
                        </a:rPr>
                        <a:t>, wifi en option…</a:t>
                      </a:r>
                      <a:r>
                        <a:rPr lang="x-none" sz="1600" b="0" smtClean="0">
                          <a:solidFill>
                            <a:srgbClr val="002060"/>
                          </a:solidFill>
                          <a:latin typeface="Ubuntu"/>
                        </a:rPr>
                        <a:t>).</a:t>
                      </a:r>
                      <a:endParaRPr lang="fr-FR" sz="1600" b="0" dirty="0" smtClean="0">
                        <a:solidFill>
                          <a:srgbClr val="002060"/>
                        </a:solidFill>
                        <a:latin typeface="Ubuntu"/>
                      </a:endParaRPr>
                    </a:p>
                  </a:txBody>
                  <a:tcPr/>
                </a:tc>
              </a:tr>
              <a:tr h="370840">
                <a:tc>
                  <a:txBody>
                    <a:bodyPr/>
                    <a:lstStyle/>
                    <a:p>
                      <a:endParaRPr lang="fr-FR" sz="1600" b="1" dirty="0" smtClean="0">
                        <a:solidFill>
                          <a:srgbClr val="002060"/>
                        </a:solidFill>
                        <a:latin typeface="Ubuntu"/>
                      </a:endParaRPr>
                    </a:p>
                    <a:p>
                      <a:r>
                        <a:rPr lang="fr-FR" sz="1600" b="1" dirty="0" smtClean="0">
                          <a:solidFill>
                            <a:srgbClr val="002060"/>
                          </a:solidFill>
                          <a:latin typeface="Ubuntu"/>
                        </a:rPr>
                        <a:t>Classes proposées</a:t>
                      </a:r>
                      <a:endParaRPr lang="fr-FR" sz="1600" b="1" dirty="0">
                        <a:solidFill>
                          <a:srgbClr val="002060"/>
                        </a:solidFill>
                        <a:latin typeface="Ubuntu"/>
                      </a:endParaRPr>
                    </a:p>
                  </a:txBody>
                  <a:tcPr/>
                </a:tc>
                <a:tc>
                  <a:txBody>
                    <a:bodyPr/>
                    <a:lstStyle/>
                    <a:p>
                      <a:pPr marL="0" marR="0" lvl="1" indent="0" algn="l" defTabSz="914400" rtl="0" eaLnBrk="1" fontAlgn="auto" latinLnBrk="0" hangingPunct="1">
                        <a:lnSpc>
                          <a:spcPct val="100000"/>
                        </a:lnSpc>
                        <a:spcBef>
                          <a:spcPts val="0"/>
                        </a:spcBef>
                        <a:spcAft>
                          <a:spcPts val="0"/>
                        </a:spcAft>
                        <a:buClrTx/>
                        <a:buSzTx/>
                        <a:buFont typeface="Wingdings" pitchFamily="2" charset="2"/>
                        <a:buNone/>
                        <a:tabLst/>
                        <a:defRPr/>
                      </a:pPr>
                      <a:r>
                        <a:rPr lang="fr-FR" sz="1600" b="0" dirty="0" smtClean="0">
                          <a:solidFill>
                            <a:srgbClr val="002060"/>
                          </a:solidFill>
                          <a:latin typeface="Ubuntu"/>
                        </a:rPr>
                        <a:t>2  classes de réservation proposées : </a:t>
                      </a:r>
                    </a:p>
                    <a:p>
                      <a:pPr marL="0" marR="0" lvl="1" indent="0" algn="l" defTabSz="914400" rtl="0" eaLnBrk="1" fontAlgn="auto" latinLnBrk="0" hangingPunct="1">
                        <a:lnSpc>
                          <a:spcPct val="100000"/>
                        </a:lnSpc>
                        <a:spcBef>
                          <a:spcPts val="0"/>
                        </a:spcBef>
                        <a:spcAft>
                          <a:spcPts val="0"/>
                        </a:spcAft>
                        <a:buClrTx/>
                        <a:buSzTx/>
                        <a:buFont typeface="Wingdings" pitchFamily="2" charset="2"/>
                        <a:buChar char="ü"/>
                        <a:tabLst/>
                        <a:defRPr/>
                      </a:pPr>
                      <a:r>
                        <a:rPr lang="fr-FR" sz="1600" b="0" dirty="0" smtClean="0">
                          <a:solidFill>
                            <a:srgbClr val="002060"/>
                          </a:solidFill>
                          <a:latin typeface="Ubuntu"/>
                        </a:rPr>
                        <a:t>Economique (Eco Blue).</a:t>
                      </a:r>
                    </a:p>
                    <a:p>
                      <a:pPr marL="0" marR="0" lvl="1" indent="0" algn="l" defTabSz="914400" rtl="0" eaLnBrk="1" fontAlgn="auto" latinLnBrk="0" hangingPunct="1">
                        <a:lnSpc>
                          <a:spcPct val="100000"/>
                        </a:lnSpc>
                        <a:spcBef>
                          <a:spcPts val="0"/>
                        </a:spcBef>
                        <a:spcAft>
                          <a:spcPts val="0"/>
                        </a:spcAft>
                        <a:buClrTx/>
                        <a:buSzTx/>
                        <a:buFont typeface="Wingdings" pitchFamily="2" charset="2"/>
                        <a:buChar char="ü"/>
                        <a:tabLst/>
                        <a:defRPr/>
                      </a:pPr>
                      <a:r>
                        <a:rPr lang="fr-FR" sz="1600" b="0" dirty="0" smtClean="0">
                          <a:solidFill>
                            <a:srgbClr val="002060"/>
                          </a:solidFill>
                          <a:latin typeface="Ubuntu"/>
                        </a:rPr>
                        <a:t>Premium </a:t>
                      </a:r>
                      <a:r>
                        <a:rPr lang="fr-FR" sz="1600" b="0" dirty="0" err="1" smtClean="0">
                          <a:solidFill>
                            <a:srgbClr val="002060"/>
                          </a:solidFill>
                          <a:latin typeface="Ubuntu"/>
                        </a:rPr>
                        <a:t>Economy</a:t>
                      </a:r>
                      <a:r>
                        <a:rPr lang="fr-FR" sz="1600" b="0" dirty="0" smtClean="0">
                          <a:solidFill>
                            <a:srgbClr val="002060"/>
                          </a:solidFill>
                          <a:latin typeface="Ubuntu"/>
                        </a:rPr>
                        <a:t> (Premium Blue). </a:t>
                      </a:r>
                    </a:p>
                  </a:txBody>
                  <a:tcPr/>
                </a:tc>
              </a:tr>
            </a:tbl>
          </a:graphicData>
        </a:graphic>
      </p:graphicFrame>
      <p:pic>
        <p:nvPicPr>
          <p:cNvPr id="2" name="Picture 2"/>
          <p:cNvPicPr>
            <a:picLocks noChangeAspect="1" noChangeArrowheads="1"/>
          </p:cNvPicPr>
          <p:nvPr/>
        </p:nvPicPr>
        <p:blipFill>
          <a:blip r:embed="rId8" cstate="print"/>
          <a:srcRect/>
          <a:stretch>
            <a:fillRect/>
          </a:stretch>
        </p:blipFill>
        <p:spPr bwMode="auto">
          <a:xfrm>
            <a:off x="262760" y="1418898"/>
            <a:ext cx="1463780" cy="1466193"/>
          </a:xfrm>
          <a:prstGeom prst="rect">
            <a:avLst/>
          </a:prstGeom>
          <a:noFill/>
          <a:ln w="9525">
            <a:noFill/>
            <a:miter lim="800000"/>
            <a:headEnd/>
            <a:tailEnd/>
          </a:ln>
          <a:effectLst/>
        </p:spPr>
      </p:pic>
    </p:spTree>
    <p:extLst>
      <p:ext uri="{BB962C8B-B14F-4D97-AF65-F5344CB8AC3E}">
        <p14:creationId xmlns:p14="http://schemas.microsoft.com/office/powerpoint/2010/main" xmlns="" val="358167030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pic>
        <p:nvPicPr>
          <p:cNvPr id="12" name="Picture 5"/>
          <p:cNvPicPr>
            <a:picLocks noChangeAspect="1" noChangeArrowheads="1"/>
          </p:cNvPicPr>
          <p:nvPr/>
        </p:nvPicPr>
        <p:blipFill>
          <a:blip r:embed="rId3" cstate="email"/>
          <a:srcRect/>
          <a:stretch>
            <a:fillRect/>
          </a:stretch>
        </p:blipFill>
        <p:spPr bwMode="auto">
          <a:xfrm>
            <a:off x="0" y="0"/>
            <a:ext cx="9144000" cy="6877050"/>
          </a:xfrm>
          <a:prstGeom prst="rect">
            <a:avLst/>
          </a:prstGeom>
          <a:noFill/>
          <a:ln w="9525">
            <a:noFill/>
            <a:miter lim="800000"/>
            <a:headEnd/>
            <a:tailEnd/>
          </a:ln>
          <a:effectLst/>
        </p:spPr>
      </p:pic>
      <p:sp>
        <p:nvSpPr>
          <p:cNvPr id="7" name="Rectangle 6"/>
          <p:cNvSpPr/>
          <p:nvPr/>
        </p:nvSpPr>
        <p:spPr>
          <a:xfrm>
            <a:off x="2822028" y="1213708"/>
            <a:ext cx="6321972" cy="1107996"/>
          </a:xfrm>
          <a:prstGeom prst="rect">
            <a:avLst/>
          </a:prstGeom>
        </p:spPr>
        <p:txBody>
          <a:bodyPr wrap="square">
            <a:spAutoFit/>
          </a:bodyPr>
          <a:lstStyle/>
          <a:p>
            <a:pPr>
              <a:buSzPct val="100000"/>
              <a:buBlip>
                <a:blip r:embed="rId4"/>
              </a:buBlip>
            </a:pPr>
            <a:r>
              <a:rPr lang="fr-FR" sz="2400" b="1" dirty="0" smtClean="0">
                <a:solidFill>
                  <a:srgbClr val="FF0000"/>
                </a:solidFill>
                <a:latin typeface="Ubuntu"/>
              </a:rPr>
              <a:t>Papeete / Tahiti - Polynésie française : </a:t>
            </a:r>
          </a:p>
          <a:p>
            <a:pPr marL="531813" indent="-258763"/>
            <a:r>
              <a:rPr lang="fr-FR" b="1" dirty="0" smtClean="0">
                <a:solidFill>
                  <a:srgbClr val="002060"/>
                </a:solidFill>
                <a:latin typeface="Ubuntu"/>
                <a:sym typeface="Wingdings"/>
              </a:rPr>
              <a:t>	</a:t>
            </a:r>
            <a:endParaRPr lang="fr-FR" sz="2000" dirty="0" smtClean="0">
              <a:solidFill>
                <a:schemeClr val="bg2">
                  <a:lumMod val="50000"/>
                </a:schemeClr>
              </a:solidFill>
              <a:latin typeface="Ubuntu Light"/>
            </a:endParaRPr>
          </a:p>
          <a:p>
            <a:endParaRPr lang="fr-FR" sz="2400" dirty="0" smtClean="0">
              <a:solidFill>
                <a:schemeClr val="bg2">
                  <a:lumMod val="50000"/>
                </a:schemeClr>
              </a:solidFill>
              <a:latin typeface="Ubuntu Light"/>
            </a:endParaRPr>
          </a:p>
        </p:txBody>
      </p:sp>
      <p:sp>
        <p:nvSpPr>
          <p:cNvPr id="11" name="Rectangle 10"/>
          <p:cNvSpPr/>
          <p:nvPr/>
        </p:nvSpPr>
        <p:spPr>
          <a:xfrm>
            <a:off x="1696792" y="5072896"/>
            <a:ext cx="6673755" cy="1785104"/>
          </a:xfrm>
          <a:prstGeom prst="rect">
            <a:avLst/>
          </a:prstGeom>
        </p:spPr>
        <p:txBody>
          <a:bodyPr wrap="square">
            <a:spAutoFit/>
          </a:bodyPr>
          <a:lstStyle/>
          <a:p>
            <a:r>
              <a:rPr lang="fr-FR" sz="2400" b="1" dirty="0" smtClean="0">
                <a:solidFill>
                  <a:schemeClr val="bg1"/>
                </a:solidFill>
              </a:rPr>
              <a:t>AVANTAGE PREFERENCE </a:t>
            </a:r>
          </a:p>
          <a:p>
            <a:r>
              <a:rPr lang="fr-FR" b="1" dirty="0" smtClean="0">
                <a:solidFill>
                  <a:srgbClr val="002060"/>
                </a:solidFill>
              </a:rPr>
              <a:t>Q</a:t>
            </a:r>
            <a:r>
              <a:rPr lang="x-none" b="1" smtClean="0">
                <a:solidFill>
                  <a:srgbClr val="002060"/>
                </a:solidFill>
              </a:rPr>
              <a:t>uand </a:t>
            </a:r>
            <a:r>
              <a:rPr lang="fr-FR" b="1" dirty="0" smtClean="0">
                <a:solidFill>
                  <a:srgbClr val="002060"/>
                </a:solidFill>
              </a:rPr>
              <a:t>les clients </a:t>
            </a:r>
            <a:r>
              <a:rPr lang="x-none" b="1" smtClean="0">
                <a:solidFill>
                  <a:srgbClr val="002060"/>
                </a:solidFill>
              </a:rPr>
              <a:t>voyage</a:t>
            </a:r>
            <a:r>
              <a:rPr lang="fr-FR" b="1" dirty="0" smtClean="0">
                <a:solidFill>
                  <a:srgbClr val="002060"/>
                </a:solidFill>
              </a:rPr>
              <a:t>nt </a:t>
            </a:r>
            <a:r>
              <a:rPr lang="x-none" b="1" smtClean="0">
                <a:solidFill>
                  <a:srgbClr val="002060"/>
                </a:solidFill>
              </a:rPr>
              <a:t>avec un billet Air Caraïbes sur </a:t>
            </a:r>
            <a:r>
              <a:rPr lang="fr-FR" b="1" dirty="0" smtClean="0">
                <a:solidFill>
                  <a:srgbClr val="002060"/>
                </a:solidFill>
              </a:rPr>
              <a:t> </a:t>
            </a:r>
            <a:r>
              <a:rPr lang="x-none" b="1" smtClean="0">
                <a:solidFill>
                  <a:srgbClr val="002060"/>
                </a:solidFill>
              </a:rPr>
              <a:t>un vol opéré en code share par French b</a:t>
            </a:r>
            <a:r>
              <a:rPr lang="fr-FR" b="1" dirty="0" smtClean="0">
                <a:solidFill>
                  <a:srgbClr val="002060"/>
                </a:solidFill>
              </a:rPr>
              <a:t>e</a:t>
            </a:r>
            <a:r>
              <a:rPr lang="x-none" b="1" smtClean="0">
                <a:solidFill>
                  <a:srgbClr val="002060"/>
                </a:solidFill>
              </a:rPr>
              <a:t>e, </a:t>
            </a:r>
            <a:r>
              <a:rPr lang="fr-FR" b="1" dirty="0" smtClean="0">
                <a:solidFill>
                  <a:srgbClr val="002060"/>
                </a:solidFill>
              </a:rPr>
              <a:t>ils peuvent </a:t>
            </a:r>
            <a:r>
              <a:rPr lang="x-none" b="1" smtClean="0">
                <a:solidFill>
                  <a:srgbClr val="002060"/>
                </a:solidFill>
              </a:rPr>
              <a:t>cumuler des miles.</a:t>
            </a:r>
            <a:endParaRPr lang="fr-FR" b="1" dirty="0" smtClean="0">
              <a:solidFill>
                <a:srgbClr val="002060"/>
              </a:solidFill>
            </a:endParaRPr>
          </a:p>
          <a:p>
            <a:pPr>
              <a:buSzPct val="180000"/>
              <a:defRPr/>
            </a:pPr>
            <a:endParaRPr lang="fr-FR" sz="1600" dirty="0" smtClean="0">
              <a:solidFill>
                <a:srgbClr val="002060"/>
              </a:solidFill>
              <a:latin typeface="Ubuntu Light"/>
            </a:endParaRPr>
          </a:p>
          <a:p>
            <a:pPr>
              <a:buBlip>
                <a:blip r:embed="rId5"/>
              </a:buBlip>
              <a:defRPr/>
            </a:pPr>
            <a:endParaRPr lang="fr-FR" dirty="0" smtClean="0">
              <a:solidFill>
                <a:srgbClr val="002060"/>
              </a:solidFill>
              <a:latin typeface="Ubuntu Light"/>
            </a:endParaRPr>
          </a:p>
          <a:p>
            <a:pPr>
              <a:buBlip>
                <a:blip r:embed="rId5"/>
              </a:buBlip>
              <a:defRPr/>
            </a:pPr>
            <a:endParaRPr lang="fr-FR" sz="1600" dirty="0">
              <a:solidFill>
                <a:srgbClr val="002060"/>
              </a:solidFill>
              <a:latin typeface="Ubuntu Light"/>
            </a:endParaRPr>
          </a:p>
        </p:txBody>
      </p:sp>
      <p:pic>
        <p:nvPicPr>
          <p:cNvPr id="12290" name="Picture 2"/>
          <p:cNvPicPr>
            <a:picLocks noChangeAspect="1" noChangeArrowheads="1"/>
          </p:cNvPicPr>
          <p:nvPr/>
        </p:nvPicPr>
        <p:blipFill>
          <a:blip r:embed="rId6" cstate="email"/>
          <a:srcRect/>
          <a:stretch>
            <a:fillRect/>
          </a:stretch>
        </p:blipFill>
        <p:spPr bwMode="auto">
          <a:xfrm rot="20690137">
            <a:off x="275586" y="5307804"/>
            <a:ext cx="1336580" cy="838484"/>
          </a:xfrm>
          <a:prstGeom prst="rect">
            <a:avLst/>
          </a:prstGeom>
          <a:noFill/>
          <a:ln w="9525">
            <a:noFill/>
            <a:miter lim="800000"/>
            <a:headEnd/>
            <a:tailEnd/>
          </a:ln>
          <a:effectLst/>
        </p:spPr>
      </p:pic>
      <p:sp>
        <p:nvSpPr>
          <p:cNvPr id="9" name="ZoneTexte 8"/>
          <p:cNvSpPr txBox="1"/>
          <p:nvPr/>
        </p:nvSpPr>
        <p:spPr>
          <a:xfrm>
            <a:off x="0" y="252249"/>
            <a:ext cx="6621517" cy="954107"/>
          </a:xfrm>
          <a:prstGeom prst="rect">
            <a:avLst/>
          </a:prstGeom>
          <a:noFill/>
        </p:spPr>
        <p:txBody>
          <a:bodyPr wrap="square" rtlCol="0">
            <a:spAutoFit/>
          </a:bodyPr>
          <a:lstStyle/>
          <a:p>
            <a:r>
              <a:rPr lang="fr-FR" sz="2800" b="1" dirty="0" smtClean="0">
                <a:solidFill>
                  <a:schemeClr val="bg1"/>
                </a:solidFill>
                <a:latin typeface="Ubuntu"/>
              </a:rPr>
              <a:t>FREQUENCES LONG-COURRIER</a:t>
            </a:r>
          </a:p>
          <a:p>
            <a:r>
              <a:rPr lang="fr-FR" sz="2800" b="1" dirty="0" smtClean="0">
                <a:solidFill>
                  <a:schemeClr val="bg1"/>
                </a:solidFill>
                <a:latin typeface="Ubuntu"/>
              </a:rPr>
              <a:t>Au départ de Paris Orly Sud</a:t>
            </a:r>
            <a:endParaRPr lang="fr-FR" sz="2800" b="1" dirty="0">
              <a:solidFill>
                <a:schemeClr val="bg1"/>
              </a:solidFill>
              <a:latin typeface="Ubuntu"/>
            </a:endParaRPr>
          </a:p>
        </p:txBody>
      </p:sp>
      <p:pic>
        <p:nvPicPr>
          <p:cNvPr id="2" name="Picture 2"/>
          <p:cNvPicPr>
            <a:picLocks noChangeAspect="1" noChangeArrowheads="1"/>
          </p:cNvPicPr>
          <p:nvPr/>
        </p:nvPicPr>
        <p:blipFill>
          <a:blip r:embed="rId7" cstate="email"/>
          <a:srcRect/>
          <a:stretch>
            <a:fillRect/>
          </a:stretch>
        </p:blipFill>
        <p:spPr bwMode="auto">
          <a:xfrm rot="21029652">
            <a:off x="378982" y="2263582"/>
            <a:ext cx="1991711" cy="2464104"/>
          </a:xfrm>
          <a:prstGeom prst="rect">
            <a:avLst/>
          </a:prstGeom>
          <a:noFill/>
          <a:ln w="9525">
            <a:noFill/>
            <a:miter lim="800000"/>
            <a:headEnd/>
            <a:tailEnd/>
          </a:ln>
          <a:effectLst/>
        </p:spPr>
      </p:pic>
      <p:pic>
        <p:nvPicPr>
          <p:cNvPr id="10" name="Image 9" descr="NOUVEAUTE.png"/>
          <p:cNvPicPr>
            <a:picLocks noChangeAspect="1"/>
          </p:cNvPicPr>
          <p:nvPr/>
        </p:nvPicPr>
        <p:blipFill>
          <a:blip r:embed="rId8" cstate="email">
            <a:extLst>
              <a:ext uri="{28A0092B-C50C-407E-A947-70E740481C1C}">
                <a14:useLocalDpi xmlns:a14="http://schemas.microsoft.com/office/drawing/2010/main" xmlns="" val="0"/>
              </a:ext>
            </a:extLst>
          </a:blip>
          <a:stretch>
            <a:fillRect/>
          </a:stretch>
        </p:blipFill>
        <p:spPr>
          <a:xfrm rot="1206636">
            <a:off x="7429807" y="582972"/>
            <a:ext cx="1673582" cy="532988"/>
          </a:xfrm>
          <a:prstGeom prst="rect">
            <a:avLst/>
          </a:prstGeom>
        </p:spPr>
      </p:pic>
      <p:graphicFrame>
        <p:nvGraphicFramePr>
          <p:cNvPr id="13" name="Tableau 12"/>
          <p:cNvGraphicFramePr>
            <a:graphicFrameLocks noGrp="1"/>
          </p:cNvGraphicFramePr>
          <p:nvPr/>
        </p:nvGraphicFramePr>
        <p:xfrm>
          <a:off x="2916620" y="1648372"/>
          <a:ext cx="5833242" cy="3169920"/>
        </p:xfrm>
        <a:graphic>
          <a:graphicData uri="http://schemas.openxmlformats.org/drawingml/2006/table">
            <a:tbl>
              <a:tblPr firstRow="1" bandRow="1">
                <a:tableStyleId>{5C22544A-7EE6-4342-B048-85BDC9FD1C3A}</a:tableStyleId>
              </a:tblPr>
              <a:tblGrid>
                <a:gridCol w="1340069"/>
                <a:gridCol w="4493173"/>
              </a:tblGrid>
              <a:tr h="254351">
                <a:tc>
                  <a:txBody>
                    <a:bodyPr/>
                    <a:lstStyle/>
                    <a:p>
                      <a:endParaRPr lang="fr-FR" sz="800" b="1" dirty="0" smtClean="0">
                        <a:solidFill>
                          <a:srgbClr val="002060"/>
                        </a:solidFill>
                        <a:latin typeface="Ubuntu"/>
                      </a:endParaRPr>
                    </a:p>
                    <a:p>
                      <a:endParaRPr lang="fr-FR" sz="1600" b="1" dirty="0" smtClean="0">
                        <a:solidFill>
                          <a:srgbClr val="002060"/>
                        </a:solidFill>
                        <a:latin typeface="Ubuntu"/>
                      </a:endParaRPr>
                    </a:p>
                    <a:p>
                      <a:r>
                        <a:rPr lang="fr-FR" sz="1600" b="1" dirty="0" smtClean="0">
                          <a:solidFill>
                            <a:srgbClr val="002060"/>
                          </a:solidFill>
                          <a:latin typeface="Ubuntu"/>
                        </a:rPr>
                        <a:t>Desserte</a:t>
                      </a:r>
                      <a:r>
                        <a:rPr lang="fr-FR" sz="1600" b="1" baseline="0" dirty="0" smtClean="0">
                          <a:solidFill>
                            <a:srgbClr val="002060"/>
                          </a:solidFill>
                          <a:latin typeface="Ubuntu"/>
                        </a:rPr>
                        <a:t> </a:t>
                      </a:r>
                      <a:endParaRPr lang="fr-FR" sz="1600" b="1" dirty="0">
                        <a:solidFill>
                          <a:srgbClr val="002060"/>
                        </a:solidFill>
                        <a:latin typeface="Ubuntu"/>
                      </a:endParaRPr>
                    </a:p>
                  </a:txBody>
                  <a:tcPr>
                    <a:solidFill>
                      <a:schemeClr val="accent1">
                        <a:lumMod val="20000"/>
                        <a:lumOff val="80000"/>
                      </a:schemeClr>
                    </a:solidFill>
                  </a:tcPr>
                </a:tc>
                <a:tc>
                  <a:txBody>
                    <a:bodyPr/>
                    <a:lstStyle/>
                    <a:p>
                      <a:pPr marL="0" marR="0" lvl="1" indent="0" algn="l" defTabSz="914400" rtl="0" eaLnBrk="1" fontAlgn="auto" latinLnBrk="0" hangingPunct="1">
                        <a:lnSpc>
                          <a:spcPct val="100000"/>
                        </a:lnSpc>
                        <a:spcBef>
                          <a:spcPts val="0"/>
                        </a:spcBef>
                        <a:spcAft>
                          <a:spcPts val="0"/>
                        </a:spcAft>
                        <a:buClrTx/>
                        <a:buSzTx/>
                        <a:buFont typeface="Wingdings" pitchFamily="2" charset="2"/>
                        <a:buChar char="ü"/>
                        <a:tabLst/>
                        <a:defRPr/>
                      </a:pPr>
                      <a:r>
                        <a:rPr lang="fr-FR" sz="1600" b="0" dirty="0" smtClean="0">
                          <a:solidFill>
                            <a:srgbClr val="002060"/>
                          </a:solidFill>
                          <a:latin typeface="Ubuntu"/>
                          <a:sym typeface="Wingdings"/>
                        </a:rPr>
                        <a:t>Jusqu’à 3 vols par semaine en haute saison via San Francisco aller et retour.</a:t>
                      </a:r>
                    </a:p>
                    <a:p>
                      <a:pPr marL="0" marR="0" lvl="1" indent="0" algn="l" defTabSz="914400" rtl="0" eaLnBrk="1" fontAlgn="auto" latinLnBrk="0" hangingPunct="1">
                        <a:lnSpc>
                          <a:spcPct val="100000"/>
                        </a:lnSpc>
                        <a:spcBef>
                          <a:spcPts val="0"/>
                        </a:spcBef>
                        <a:spcAft>
                          <a:spcPts val="0"/>
                        </a:spcAft>
                        <a:buClrTx/>
                        <a:buSzTx/>
                        <a:buFont typeface="Wingdings" pitchFamily="2" charset="2"/>
                        <a:buChar char="ü"/>
                        <a:tabLst/>
                        <a:defRPr/>
                      </a:pPr>
                      <a:r>
                        <a:rPr lang="fr-FR" sz="1600" b="0" dirty="0" smtClean="0">
                          <a:solidFill>
                            <a:srgbClr val="002060"/>
                          </a:solidFill>
                          <a:latin typeface="Ubuntu"/>
                        </a:rPr>
                        <a:t>Desserte opérée en code </a:t>
                      </a:r>
                      <a:r>
                        <a:rPr lang="fr-FR" sz="1600" b="0" dirty="0" err="1" smtClean="0">
                          <a:solidFill>
                            <a:srgbClr val="002060"/>
                          </a:solidFill>
                          <a:latin typeface="Ubuntu"/>
                        </a:rPr>
                        <a:t>share</a:t>
                      </a:r>
                      <a:r>
                        <a:rPr lang="fr-FR" sz="1600" b="0" dirty="0" smtClean="0">
                          <a:solidFill>
                            <a:srgbClr val="002060"/>
                          </a:solidFill>
                          <a:latin typeface="Ubuntu"/>
                        </a:rPr>
                        <a:t> par French </a:t>
                      </a:r>
                      <a:r>
                        <a:rPr lang="fr-FR" sz="1600" b="0" dirty="0" err="1" smtClean="0">
                          <a:solidFill>
                            <a:srgbClr val="002060"/>
                          </a:solidFill>
                          <a:latin typeface="Ubuntu"/>
                        </a:rPr>
                        <a:t>bee</a:t>
                      </a:r>
                      <a:r>
                        <a:rPr lang="fr-FR" sz="1600" b="0" dirty="0" smtClean="0">
                          <a:solidFill>
                            <a:srgbClr val="002060"/>
                          </a:solidFill>
                          <a:latin typeface="Ubuntu"/>
                        </a:rPr>
                        <a:t> à partir du 11/05/2018. </a:t>
                      </a:r>
                    </a:p>
                  </a:txBody>
                  <a:tcPr>
                    <a:solidFill>
                      <a:schemeClr val="accent1">
                        <a:lumMod val="20000"/>
                        <a:lumOff val="80000"/>
                      </a:schemeClr>
                    </a:solidFill>
                  </a:tcPr>
                </a:tc>
              </a:tr>
              <a:tr h="370840">
                <a:tc>
                  <a:txBody>
                    <a:bodyPr/>
                    <a:lstStyle/>
                    <a:p>
                      <a:endParaRPr lang="fr-FR" sz="800" b="1" dirty="0" smtClean="0">
                        <a:solidFill>
                          <a:srgbClr val="002060"/>
                        </a:solidFill>
                        <a:latin typeface="Ubuntu"/>
                      </a:endParaRPr>
                    </a:p>
                    <a:p>
                      <a:r>
                        <a:rPr lang="fr-FR" sz="1600" b="1" dirty="0" smtClean="0">
                          <a:solidFill>
                            <a:srgbClr val="002060"/>
                          </a:solidFill>
                          <a:latin typeface="Ubuntu"/>
                        </a:rPr>
                        <a:t>Type d’appareil</a:t>
                      </a:r>
                      <a:endParaRPr lang="fr-FR" sz="1600" b="1" dirty="0">
                        <a:solidFill>
                          <a:srgbClr val="002060"/>
                        </a:solidFill>
                        <a:latin typeface="Ubuntu"/>
                      </a:endParaRPr>
                    </a:p>
                  </a:txBody>
                  <a:tcPr/>
                </a:tc>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fr-FR" sz="1600" b="0" dirty="0" smtClean="0">
                          <a:solidFill>
                            <a:srgbClr val="002060"/>
                          </a:solidFill>
                          <a:latin typeface="Ubuntu"/>
                        </a:rPr>
                        <a:t>E</a:t>
                      </a:r>
                      <a:r>
                        <a:rPr lang="x-none" sz="1600" b="0" smtClean="0">
                          <a:solidFill>
                            <a:srgbClr val="002060"/>
                          </a:solidFill>
                          <a:latin typeface="Ubuntu"/>
                        </a:rPr>
                        <a:t>n A350</a:t>
                      </a:r>
                      <a:r>
                        <a:rPr lang="fr-FR" sz="1600" b="0" dirty="0" smtClean="0">
                          <a:solidFill>
                            <a:srgbClr val="002060"/>
                          </a:solidFill>
                          <a:latin typeface="Ubuntu"/>
                        </a:rPr>
                        <a:t>-900</a:t>
                      </a:r>
                      <a:r>
                        <a:rPr lang="x-none" sz="1600" b="0" smtClean="0">
                          <a:solidFill>
                            <a:srgbClr val="002060"/>
                          </a:solidFill>
                          <a:latin typeface="Ubuntu"/>
                        </a:rPr>
                        <a:t> (écran</a:t>
                      </a:r>
                      <a:r>
                        <a:rPr lang="fr-FR" sz="1600" b="0" dirty="0" smtClean="0">
                          <a:solidFill>
                            <a:srgbClr val="002060"/>
                          </a:solidFill>
                          <a:latin typeface="Ubuntu"/>
                        </a:rPr>
                        <a:t>s</a:t>
                      </a:r>
                      <a:r>
                        <a:rPr lang="x-none" sz="1600" b="0" smtClean="0">
                          <a:solidFill>
                            <a:srgbClr val="002060"/>
                          </a:solidFill>
                          <a:latin typeface="Ubuntu"/>
                        </a:rPr>
                        <a:t> individuel</a:t>
                      </a:r>
                      <a:r>
                        <a:rPr lang="fr-FR" sz="1600" b="0" dirty="0" smtClean="0">
                          <a:solidFill>
                            <a:srgbClr val="002060"/>
                          </a:solidFill>
                          <a:latin typeface="Ubuntu"/>
                        </a:rPr>
                        <a:t>s</a:t>
                      </a:r>
                      <a:r>
                        <a:rPr lang="x-none" sz="1600" b="0" smtClean="0">
                          <a:solidFill>
                            <a:srgbClr val="002060"/>
                          </a:solidFill>
                          <a:latin typeface="Ubuntu"/>
                        </a:rPr>
                        <a:t> de dernière génération, prises PC et USB</a:t>
                      </a:r>
                      <a:r>
                        <a:rPr lang="fr-FR" sz="1600" b="0" dirty="0" smtClean="0">
                          <a:solidFill>
                            <a:srgbClr val="002060"/>
                          </a:solidFill>
                          <a:latin typeface="Ubuntu"/>
                        </a:rPr>
                        <a:t>, wifi en option…</a:t>
                      </a:r>
                      <a:r>
                        <a:rPr lang="x-none" sz="1600" b="0" smtClean="0">
                          <a:solidFill>
                            <a:srgbClr val="002060"/>
                          </a:solidFill>
                          <a:latin typeface="Ubuntu"/>
                        </a:rPr>
                        <a:t>).</a:t>
                      </a:r>
                      <a:endParaRPr lang="fr-FR" sz="1600" b="0" dirty="0" smtClean="0">
                        <a:solidFill>
                          <a:srgbClr val="002060"/>
                        </a:solidFill>
                        <a:latin typeface="Ubuntu"/>
                      </a:endParaRPr>
                    </a:p>
                  </a:txBody>
                  <a:tcPr/>
                </a:tc>
              </a:tr>
              <a:tr h="370840">
                <a:tc>
                  <a:txBody>
                    <a:bodyPr/>
                    <a:lstStyle/>
                    <a:p>
                      <a:endParaRPr lang="fr-FR" sz="800" b="1" dirty="0" smtClean="0">
                        <a:solidFill>
                          <a:srgbClr val="002060"/>
                        </a:solidFill>
                        <a:latin typeface="Ubuntu"/>
                      </a:endParaRPr>
                    </a:p>
                    <a:p>
                      <a:r>
                        <a:rPr lang="fr-FR" sz="1600" b="1" dirty="0" smtClean="0">
                          <a:solidFill>
                            <a:srgbClr val="002060"/>
                          </a:solidFill>
                          <a:latin typeface="Ubuntu"/>
                        </a:rPr>
                        <a:t>Classes proposées</a:t>
                      </a:r>
                      <a:endParaRPr lang="fr-FR" sz="1600" b="1" dirty="0">
                        <a:solidFill>
                          <a:srgbClr val="002060"/>
                        </a:solidFill>
                        <a:latin typeface="Ubuntu"/>
                      </a:endParaRPr>
                    </a:p>
                  </a:txBody>
                  <a:tcPr/>
                </a:tc>
                <a:tc>
                  <a:txBody>
                    <a:bodyPr/>
                    <a:lstStyle/>
                    <a:p>
                      <a:pPr marL="0" marR="0" lvl="1" indent="0" algn="l" defTabSz="914400" rtl="0" eaLnBrk="1" fontAlgn="auto" latinLnBrk="0" hangingPunct="1">
                        <a:lnSpc>
                          <a:spcPct val="100000"/>
                        </a:lnSpc>
                        <a:spcBef>
                          <a:spcPts val="0"/>
                        </a:spcBef>
                        <a:spcAft>
                          <a:spcPts val="0"/>
                        </a:spcAft>
                        <a:buClrTx/>
                        <a:buSzTx/>
                        <a:buFont typeface="Wingdings" pitchFamily="2" charset="2"/>
                        <a:buNone/>
                        <a:tabLst/>
                        <a:defRPr/>
                      </a:pPr>
                      <a:r>
                        <a:rPr lang="fr-FR" sz="1600" b="0" dirty="0" smtClean="0">
                          <a:solidFill>
                            <a:srgbClr val="002060"/>
                          </a:solidFill>
                          <a:latin typeface="Ubuntu"/>
                        </a:rPr>
                        <a:t>2  classes de réservation proposées : </a:t>
                      </a:r>
                    </a:p>
                    <a:p>
                      <a:pPr marL="0" marR="0" lvl="1" indent="0" algn="l" defTabSz="914400" rtl="0" eaLnBrk="1" fontAlgn="auto" latinLnBrk="0" hangingPunct="1">
                        <a:lnSpc>
                          <a:spcPct val="100000"/>
                        </a:lnSpc>
                        <a:spcBef>
                          <a:spcPts val="0"/>
                        </a:spcBef>
                        <a:spcAft>
                          <a:spcPts val="0"/>
                        </a:spcAft>
                        <a:buClrTx/>
                        <a:buSzTx/>
                        <a:buFont typeface="Wingdings" pitchFamily="2" charset="2"/>
                        <a:buChar char="ü"/>
                        <a:tabLst/>
                        <a:defRPr/>
                      </a:pPr>
                      <a:r>
                        <a:rPr lang="fr-FR" sz="1600" b="0" dirty="0" smtClean="0">
                          <a:solidFill>
                            <a:srgbClr val="002060"/>
                          </a:solidFill>
                          <a:latin typeface="Ubuntu"/>
                        </a:rPr>
                        <a:t>Economique (Eco Blue).</a:t>
                      </a:r>
                    </a:p>
                    <a:p>
                      <a:pPr marL="0" marR="0" lvl="1" indent="0" algn="l" defTabSz="914400" rtl="0" eaLnBrk="1" fontAlgn="auto" latinLnBrk="0" hangingPunct="1">
                        <a:lnSpc>
                          <a:spcPct val="100000"/>
                        </a:lnSpc>
                        <a:spcBef>
                          <a:spcPts val="0"/>
                        </a:spcBef>
                        <a:spcAft>
                          <a:spcPts val="0"/>
                        </a:spcAft>
                        <a:buClrTx/>
                        <a:buSzTx/>
                        <a:buFont typeface="Wingdings" pitchFamily="2" charset="2"/>
                        <a:buChar char="ü"/>
                        <a:tabLst/>
                        <a:defRPr/>
                      </a:pPr>
                      <a:r>
                        <a:rPr lang="fr-FR" sz="1600" b="0" dirty="0" smtClean="0">
                          <a:solidFill>
                            <a:srgbClr val="002060"/>
                          </a:solidFill>
                          <a:latin typeface="Ubuntu"/>
                        </a:rPr>
                        <a:t>Premium </a:t>
                      </a:r>
                      <a:r>
                        <a:rPr lang="fr-FR" sz="1600" b="0" dirty="0" err="1" smtClean="0">
                          <a:solidFill>
                            <a:srgbClr val="002060"/>
                          </a:solidFill>
                          <a:latin typeface="Ubuntu"/>
                        </a:rPr>
                        <a:t>Economy</a:t>
                      </a:r>
                      <a:r>
                        <a:rPr lang="fr-FR" sz="1600" b="0" dirty="0" smtClean="0">
                          <a:solidFill>
                            <a:srgbClr val="002060"/>
                          </a:solidFill>
                          <a:latin typeface="Ubuntu"/>
                        </a:rPr>
                        <a:t> (Premium Blue). </a:t>
                      </a:r>
                    </a:p>
                  </a:txBody>
                  <a:tcPr/>
                </a:tc>
              </a:tr>
              <a:tr h="370840">
                <a:tc>
                  <a:txBody>
                    <a:bodyPr/>
                    <a:lstStyle/>
                    <a:p>
                      <a:r>
                        <a:rPr lang="fr-FR" sz="1600" b="1" dirty="0" smtClean="0">
                          <a:solidFill>
                            <a:srgbClr val="002060"/>
                          </a:solidFill>
                          <a:latin typeface="Ubuntu"/>
                        </a:rPr>
                        <a:t>Jours de rotation</a:t>
                      </a:r>
                      <a:endParaRPr lang="fr-FR" sz="1600" b="1" dirty="0">
                        <a:solidFill>
                          <a:srgbClr val="002060"/>
                        </a:solidFill>
                        <a:latin typeface="Ubuntu"/>
                      </a:endParaRPr>
                    </a:p>
                  </a:txBody>
                  <a:tcPr/>
                </a:tc>
                <a:tc>
                  <a:txBody>
                    <a:bodyPr/>
                    <a:lstStyle/>
                    <a:p>
                      <a:pPr marL="0" indent="0"/>
                      <a:r>
                        <a:rPr lang="fr-FR" sz="1600" b="0" dirty="0" smtClean="0">
                          <a:solidFill>
                            <a:srgbClr val="002060"/>
                          </a:solidFill>
                          <a:latin typeface="Ubuntu"/>
                          <a:sym typeface="Wingdings"/>
                        </a:rPr>
                        <a:t>Départ : mercredi – vendredi – dimanche.</a:t>
                      </a:r>
                    </a:p>
                    <a:p>
                      <a:pPr marL="0" indent="0"/>
                      <a:r>
                        <a:rPr lang="fr-FR" sz="1600" b="0" dirty="0" smtClean="0">
                          <a:solidFill>
                            <a:srgbClr val="002060"/>
                          </a:solidFill>
                          <a:latin typeface="Ubuntu"/>
                          <a:sym typeface="Wingdings"/>
                        </a:rPr>
                        <a:t>Retour : lundi – jeudi – samedi.</a:t>
                      </a:r>
                    </a:p>
                  </a:txBody>
                  <a:tcPr/>
                </a:tc>
              </a:tr>
            </a:tbl>
          </a:graphicData>
        </a:graphic>
      </p:graphicFrame>
      <p:pic>
        <p:nvPicPr>
          <p:cNvPr id="14" name="Picture 2"/>
          <p:cNvPicPr>
            <a:picLocks noChangeAspect="1" noChangeArrowheads="1"/>
          </p:cNvPicPr>
          <p:nvPr/>
        </p:nvPicPr>
        <p:blipFill>
          <a:blip r:embed="rId9" cstate="print"/>
          <a:srcRect/>
          <a:stretch>
            <a:fillRect/>
          </a:stretch>
        </p:blipFill>
        <p:spPr bwMode="auto">
          <a:xfrm>
            <a:off x="1129863" y="1213946"/>
            <a:ext cx="1463780" cy="1466193"/>
          </a:xfrm>
          <a:prstGeom prst="rect">
            <a:avLst/>
          </a:prstGeom>
          <a:noFill/>
          <a:ln w="9525">
            <a:noFill/>
            <a:miter lim="800000"/>
            <a:headEnd/>
            <a:tailEnd/>
          </a:ln>
          <a:effectLst/>
        </p:spPr>
      </p:pic>
    </p:spTree>
    <p:extLst>
      <p:ext uri="{BB962C8B-B14F-4D97-AF65-F5344CB8AC3E}">
        <p14:creationId xmlns:p14="http://schemas.microsoft.com/office/powerpoint/2010/main" xmlns="" val="358167030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pic>
        <p:nvPicPr>
          <p:cNvPr id="12" name="Picture 5"/>
          <p:cNvPicPr>
            <a:picLocks noChangeAspect="1" noChangeArrowheads="1"/>
          </p:cNvPicPr>
          <p:nvPr/>
        </p:nvPicPr>
        <p:blipFill>
          <a:blip r:embed="rId3" cstate="email"/>
          <a:srcRect/>
          <a:stretch>
            <a:fillRect/>
          </a:stretch>
        </p:blipFill>
        <p:spPr bwMode="auto">
          <a:xfrm>
            <a:off x="0" y="0"/>
            <a:ext cx="9144000" cy="6877050"/>
          </a:xfrm>
          <a:prstGeom prst="rect">
            <a:avLst/>
          </a:prstGeom>
          <a:noFill/>
          <a:ln w="9525">
            <a:noFill/>
            <a:miter lim="800000"/>
            <a:headEnd/>
            <a:tailEnd/>
          </a:ln>
          <a:effectLst/>
        </p:spPr>
      </p:pic>
      <p:sp>
        <p:nvSpPr>
          <p:cNvPr id="7" name="Rectangle 6"/>
          <p:cNvSpPr/>
          <p:nvPr/>
        </p:nvSpPr>
        <p:spPr>
          <a:xfrm>
            <a:off x="2900856" y="1213707"/>
            <a:ext cx="6053958" cy="1015663"/>
          </a:xfrm>
          <a:prstGeom prst="rect">
            <a:avLst/>
          </a:prstGeom>
        </p:spPr>
        <p:txBody>
          <a:bodyPr wrap="square">
            <a:spAutoFit/>
          </a:bodyPr>
          <a:lstStyle/>
          <a:p>
            <a:pPr>
              <a:buSzPct val="100000"/>
              <a:buBlip>
                <a:blip r:embed="rId4"/>
              </a:buBlip>
            </a:pPr>
            <a:r>
              <a:rPr lang="fr-FR" sz="2400" b="1" dirty="0" smtClean="0">
                <a:solidFill>
                  <a:srgbClr val="FF0000"/>
                </a:solidFill>
                <a:latin typeface="Ubuntu"/>
              </a:rPr>
              <a:t>San Francisco - Californie :</a:t>
            </a:r>
            <a:endParaRPr lang="fr-FR" b="1" dirty="0" smtClean="0">
              <a:solidFill>
                <a:srgbClr val="FF0000"/>
              </a:solidFill>
              <a:latin typeface="Ubuntu"/>
            </a:endParaRPr>
          </a:p>
          <a:p>
            <a:pPr marL="0" lvl="1"/>
            <a:endParaRPr lang="fr-FR" dirty="0" smtClean="0">
              <a:solidFill>
                <a:schemeClr val="bg2">
                  <a:lumMod val="50000"/>
                </a:schemeClr>
              </a:solidFill>
              <a:latin typeface="Ubuntu"/>
            </a:endParaRPr>
          </a:p>
          <a:p>
            <a:endParaRPr lang="fr-FR" dirty="0" smtClean="0">
              <a:solidFill>
                <a:schemeClr val="bg2">
                  <a:lumMod val="50000"/>
                </a:schemeClr>
              </a:solidFill>
              <a:latin typeface="Ubuntu"/>
            </a:endParaRPr>
          </a:p>
        </p:txBody>
      </p:sp>
      <p:sp>
        <p:nvSpPr>
          <p:cNvPr id="11" name="Rectangle 10"/>
          <p:cNvSpPr/>
          <p:nvPr/>
        </p:nvSpPr>
        <p:spPr>
          <a:xfrm>
            <a:off x="1712558" y="5262082"/>
            <a:ext cx="6673755" cy="1785104"/>
          </a:xfrm>
          <a:prstGeom prst="rect">
            <a:avLst/>
          </a:prstGeom>
        </p:spPr>
        <p:txBody>
          <a:bodyPr wrap="square">
            <a:spAutoFit/>
          </a:bodyPr>
          <a:lstStyle/>
          <a:p>
            <a:r>
              <a:rPr lang="fr-FR" sz="2400" b="1" dirty="0" smtClean="0">
                <a:solidFill>
                  <a:schemeClr val="bg1"/>
                </a:solidFill>
              </a:rPr>
              <a:t>AVANTAGE PREFERENCE </a:t>
            </a:r>
          </a:p>
          <a:p>
            <a:r>
              <a:rPr lang="fr-FR" b="1" dirty="0" smtClean="0">
                <a:solidFill>
                  <a:srgbClr val="002060"/>
                </a:solidFill>
              </a:rPr>
              <a:t>Q</a:t>
            </a:r>
            <a:r>
              <a:rPr lang="x-none" b="1" smtClean="0">
                <a:solidFill>
                  <a:srgbClr val="002060"/>
                </a:solidFill>
              </a:rPr>
              <a:t>uand </a:t>
            </a:r>
            <a:r>
              <a:rPr lang="fr-FR" b="1" dirty="0" smtClean="0">
                <a:solidFill>
                  <a:srgbClr val="002060"/>
                </a:solidFill>
              </a:rPr>
              <a:t>les clients </a:t>
            </a:r>
            <a:r>
              <a:rPr lang="x-none" b="1" smtClean="0">
                <a:solidFill>
                  <a:srgbClr val="002060"/>
                </a:solidFill>
              </a:rPr>
              <a:t>voyage</a:t>
            </a:r>
            <a:r>
              <a:rPr lang="fr-FR" b="1" dirty="0" smtClean="0">
                <a:solidFill>
                  <a:srgbClr val="002060"/>
                </a:solidFill>
              </a:rPr>
              <a:t>nt </a:t>
            </a:r>
            <a:r>
              <a:rPr lang="x-none" b="1" smtClean="0">
                <a:solidFill>
                  <a:srgbClr val="002060"/>
                </a:solidFill>
              </a:rPr>
              <a:t>avec un billet Air Caraïbes sur </a:t>
            </a:r>
            <a:r>
              <a:rPr lang="fr-FR" b="1" dirty="0" smtClean="0">
                <a:solidFill>
                  <a:srgbClr val="002060"/>
                </a:solidFill>
              </a:rPr>
              <a:t> </a:t>
            </a:r>
            <a:r>
              <a:rPr lang="x-none" b="1" smtClean="0">
                <a:solidFill>
                  <a:srgbClr val="002060"/>
                </a:solidFill>
              </a:rPr>
              <a:t>un vol opéré en code share par French b</a:t>
            </a:r>
            <a:r>
              <a:rPr lang="fr-FR" b="1" dirty="0" smtClean="0">
                <a:solidFill>
                  <a:srgbClr val="002060"/>
                </a:solidFill>
              </a:rPr>
              <a:t>e</a:t>
            </a:r>
            <a:r>
              <a:rPr lang="x-none" b="1" smtClean="0">
                <a:solidFill>
                  <a:srgbClr val="002060"/>
                </a:solidFill>
              </a:rPr>
              <a:t>e, </a:t>
            </a:r>
            <a:r>
              <a:rPr lang="fr-FR" b="1" dirty="0" smtClean="0">
                <a:solidFill>
                  <a:srgbClr val="002060"/>
                </a:solidFill>
              </a:rPr>
              <a:t>ils peuvent </a:t>
            </a:r>
            <a:r>
              <a:rPr lang="x-none" b="1" smtClean="0">
                <a:solidFill>
                  <a:srgbClr val="002060"/>
                </a:solidFill>
              </a:rPr>
              <a:t>cumuler des miles.</a:t>
            </a:r>
            <a:endParaRPr lang="fr-FR" b="1" dirty="0" smtClean="0">
              <a:solidFill>
                <a:srgbClr val="002060"/>
              </a:solidFill>
            </a:endParaRPr>
          </a:p>
          <a:p>
            <a:pPr>
              <a:buSzPct val="180000"/>
              <a:defRPr/>
            </a:pPr>
            <a:endParaRPr lang="fr-FR" sz="1600" dirty="0" smtClean="0">
              <a:solidFill>
                <a:srgbClr val="002060"/>
              </a:solidFill>
              <a:latin typeface="Ubuntu Light"/>
            </a:endParaRPr>
          </a:p>
          <a:p>
            <a:pPr>
              <a:buBlip>
                <a:blip r:embed="rId5"/>
              </a:buBlip>
              <a:defRPr/>
            </a:pPr>
            <a:endParaRPr lang="fr-FR" dirty="0" smtClean="0">
              <a:solidFill>
                <a:srgbClr val="002060"/>
              </a:solidFill>
              <a:latin typeface="Ubuntu Light"/>
            </a:endParaRPr>
          </a:p>
          <a:p>
            <a:pPr>
              <a:buBlip>
                <a:blip r:embed="rId5"/>
              </a:buBlip>
              <a:defRPr/>
            </a:pPr>
            <a:endParaRPr lang="fr-FR" sz="1600" dirty="0">
              <a:solidFill>
                <a:srgbClr val="002060"/>
              </a:solidFill>
              <a:latin typeface="Ubuntu Light"/>
            </a:endParaRPr>
          </a:p>
        </p:txBody>
      </p:sp>
      <p:pic>
        <p:nvPicPr>
          <p:cNvPr id="12290" name="Picture 2"/>
          <p:cNvPicPr>
            <a:picLocks noChangeAspect="1" noChangeArrowheads="1"/>
          </p:cNvPicPr>
          <p:nvPr/>
        </p:nvPicPr>
        <p:blipFill>
          <a:blip r:embed="rId6" cstate="email"/>
          <a:srcRect/>
          <a:stretch>
            <a:fillRect/>
          </a:stretch>
        </p:blipFill>
        <p:spPr bwMode="auto">
          <a:xfrm rot="20690137">
            <a:off x="291351" y="5386631"/>
            <a:ext cx="1336580" cy="838484"/>
          </a:xfrm>
          <a:prstGeom prst="rect">
            <a:avLst/>
          </a:prstGeom>
          <a:noFill/>
          <a:ln w="9525">
            <a:noFill/>
            <a:miter lim="800000"/>
            <a:headEnd/>
            <a:tailEnd/>
          </a:ln>
          <a:effectLst/>
        </p:spPr>
      </p:pic>
      <p:sp>
        <p:nvSpPr>
          <p:cNvPr id="9" name="ZoneTexte 8"/>
          <p:cNvSpPr txBox="1"/>
          <p:nvPr/>
        </p:nvSpPr>
        <p:spPr>
          <a:xfrm>
            <a:off x="0" y="252249"/>
            <a:ext cx="6621517" cy="954107"/>
          </a:xfrm>
          <a:prstGeom prst="rect">
            <a:avLst/>
          </a:prstGeom>
          <a:noFill/>
        </p:spPr>
        <p:txBody>
          <a:bodyPr wrap="square" rtlCol="0">
            <a:spAutoFit/>
          </a:bodyPr>
          <a:lstStyle/>
          <a:p>
            <a:r>
              <a:rPr lang="fr-FR" sz="2800" b="1" dirty="0" smtClean="0">
                <a:solidFill>
                  <a:schemeClr val="bg1"/>
                </a:solidFill>
                <a:latin typeface="Ubuntu"/>
              </a:rPr>
              <a:t>FREQUENCES LONG-COURRIER</a:t>
            </a:r>
          </a:p>
          <a:p>
            <a:r>
              <a:rPr lang="fr-FR" sz="2800" b="1" dirty="0" smtClean="0">
                <a:solidFill>
                  <a:schemeClr val="bg1"/>
                </a:solidFill>
                <a:latin typeface="Ubuntu"/>
              </a:rPr>
              <a:t>Au départ de Paris Orly Sud</a:t>
            </a:r>
            <a:endParaRPr lang="fr-FR" sz="2800" b="1" dirty="0">
              <a:solidFill>
                <a:schemeClr val="bg1"/>
              </a:solidFill>
              <a:latin typeface="Ubuntu"/>
            </a:endParaRPr>
          </a:p>
        </p:txBody>
      </p:sp>
      <p:pic>
        <p:nvPicPr>
          <p:cNvPr id="4098" name="Picture 2"/>
          <p:cNvPicPr>
            <a:picLocks noChangeAspect="1" noChangeArrowheads="1"/>
          </p:cNvPicPr>
          <p:nvPr/>
        </p:nvPicPr>
        <p:blipFill>
          <a:blip r:embed="rId7" cstate="email"/>
          <a:srcRect/>
          <a:stretch>
            <a:fillRect/>
          </a:stretch>
        </p:blipFill>
        <p:spPr bwMode="auto">
          <a:xfrm rot="276951">
            <a:off x="814553" y="2420681"/>
            <a:ext cx="1897116" cy="2347073"/>
          </a:xfrm>
          <a:prstGeom prst="rect">
            <a:avLst/>
          </a:prstGeom>
          <a:noFill/>
          <a:ln w="9525">
            <a:noFill/>
            <a:miter lim="800000"/>
            <a:headEnd/>
            <a:tailEnd/>
          </a:ln>
          <a:effectLst/>
        </p:spPr>
      </p:pic>
      <p:pic>
        <p:nvPicPr>
          <p:cNvPr id="10" name="Image 9" descr="NOUVEAUTE.png"/>
          <p:cNvPicPr>
            <a:picLocks noChangeAspect="1"/>
          </p:cNvPicPr>
          <p:nvPr/>
        </p:nvPicPr>
        <p:blipFill>
          <a:blip r:embed="rId8" cstate="email">
            <a:extLst>
              <a:ext uri="{28A0092B-C50C-407E-A947-70E740481C1C}">
                <a14:useLocalDpi xmlns:a14="http://schemas.microsoft.com/office/drawing/2010/main" xmlns="" val="0"/>
              </a:ext>
            </a:extLst>
          </a:blip>
          <a:stretch>
            <a:fillRect/>
          </a:stretch>
        </p:blipFill>
        <p:spPr>
          <a:xfrm rot="1206636">
            <a:off x="7209089" y="929813"/>
            <a:ext cx="1673582" cy="532988"/>
          </a:xfrm>
          <a:prstGeom prst="rect">
            <a:avLst/>
          </a:prstGeom>
        </p:spPr>
      </p:pic>
      <p:graphicFrame>
        <p:nvGraphicFramePr>
          <p:cNvPr id="13" name="Tableau 12"/>
          <p:cNvGraphicFramePr>
            <a:graphicFrameLocks noGrp="1"/>
          </p:cNvGraphicFramePr>
          <p:nvPr/>
        </p:nvGraphicFramePr>
        <p:xfrm>
          <a:off x="2995447" y="1642767"/>
          <a:ext cx="5833242" cy="3413760"/>
        </p:xfrm>
        <a:graphic>
          <a:graphicData uri="http://schemas.openxmlformats.org/drawingml/2006/table">
            <a:tbl>
              <a:tblPr firstRow="1" bandRow="1">
                <a:tableStyleId>{5C22544A-7EE6-4342-B048-85BDC9FD1C3A}</a:tableStyleId>
              </a:tblPr>
              <a:tblGrid>
                <a:gridCol w="1340069"/>
                <a:gridCol w="4493173"/>
              </a:tblGrid>
              <a:tr h="254351">
                <a:tc>
                  <a:txBody>
                    <a:bodyPr/>
                    <a:lstStyle/>
                    <a:p>
                      <a:endParaRPr lang="fr-FR" sz="1600" b="1" dirty="0" smtClean="0">
                        <a:solidFill>
                          <a:srgbClr val="002060"/>
                        </a:solidFill>
                        <a:latin typeface="Ubuntu"/>
                      </a:endParaRPr>
                    </a:p>
                    <a:p>
                      <a:endParaRPr lang="fr-FR" sz="800" b="1" dirty="0" smtClean="0">
                        <a:solidFill>
                          <a:srgbClr val="002060"/>
                        </a:solidFill>
                        <a:latin typeface="Ubuntu"/>
                      </a:endParaRPr>
                    </a:p>
                    <a:p>
                      <a:r>
                        <a:rPr lang="fr-FR" sz="1600" b="1" dirty="0" smtClean="0">
                          <a:solidFill>
                            <a:srgbClr val="002060"/>
                          </a:solidFill>
                          <a:latin typeface="Ubuntu"/>
                        </a:rPr>
                        <a:t>Desserte</a:t>
                      </a:r>
                      <a:r>
                        <a:rPr lang="fr-FR" sz="1600" b="1" baseline="0" dirty="0" smtClean="0">
                          <a:solidFill>
                            <a:srgbClr val="002060"/>
                          </a:solidFill>
                          <a:latin typeface="Ubuntu"/>
                        </a:rPr>
                        <a:t> </a:t>
                      </a:r>
                      <a:endParaRPr lang="fr-FR" sz="1600" b="1" dirty="0">
                        <a:solidFill>
                          <a:srgbClr val="002060"/>
                        </a:solidFill>
                        <a:latin typeface="Ubuntu"/>
                      </a:endParaRPr>
                    </a:p>
                  </a:txBody>
                  <a:tcPr>
                    <a:solidFill>
                      <a:schemeClr val="accent1">
                        <a:lumMod val="20000"/>
                        <a:lumOff val="80000"/>
                      </a:schemeClr>
                    </a:solidFill>
                  </a:tcPr>
                </a:tc>
                <a:tc>
                  <a:txBody>
                    <a:bodyPr/>
                    <a:lstStyle/>
                    <a:p>
                      <a:pPr marL="0" marR="0" lvl="1" indent="0" algn="l" defTabSz="914400" rtl="0" eaLnBrk="1" fontAlgn="auto" latinLnBrk="0" hangingPunct="1">
                        <a:lnSpc>
                          <a:spcPct val="100000"/>
                        </a:lnSpc>
                        <a:spcBef>
                          <a:spcPts val="0"/>
                        </a:spcBef>
                        <a:spcAft>
                          <a:spcPts val="0"/>
                        </a:spcAft>
                        <a:buClrTx/>
                        <a:buSzTx/>
                        <a:buFont typeface="Wingdings" pitchFamily="2" charset="2"/>
                        <a:buChar char="ü"/>
                        <a:tabLst/>
                        <a:defRPr/>
                      </a:pPr>
                      <a:r>
                        <a:rPr lang="fr-FR" sz="1600" b="0" dirty="0" smtClean="0">
                          <a:solidFill>
                            <a:srgbClr val="002060"/>
                          </a:solidFill>
                          <a:latin typeface="Ubuntu Light"/>
                        </a:rPr>
                        <a:t>Lancement prévu courant 2018. </a:t>
                      </a:r>
                    </a:p>
                    <a:p>
                      <a:pPr marL="0" marR="0" lvl="1" indent="0" algn="l" defTabSz="914400" rtl="0" eaLnBrk="1" fontAlgn="auto" latinLnBrk="0" hangingPunct="1">
                        <a:lnSpc>
                          <a:spcPct val="100000"/>
                        </a:lnSpc>
                        <a:spcBef>
                          <a:spcPts val="0"/>
                        </a:spcBef>
                        <a:spcAft>
                          <a:spcPts val="0"/>
                        </a:spcAft>
                        <a:buClrTx/>
                        <a:buSzTx/>
                        <a:buFont typeface="Wingdings" pitchFamily="2" charset="2"/>
                        <a:buChar char="ü"/>
                        <a:tabLst/>
                        <a:defRPr/>
                      </a:pPr>
                      <a:r>
                        <a:rPr lang="fr-FR" sz="1600" b="0" dirty="0" smtClean="0">
                          <a:solidFill>
                            <a:srgbClr val="002060"/>
                          </a:solidFill>
                          <a:latin typeface="Ubuntu"/>
                          <a:sym typeface="Wingdings"/>
                        </a:rPr>
                        <a:t>Jusqu’à 3 vols A/R par semaine en haute saison.</a:t>
                      </a:r>
                    </a:p>
                    <a:p>
                      <a:pPr marL="0" marR="0" lvl="1" indent="0" algn="l" defTabSz="914400" rtl="0" eaLnBrk="1" fontAlgn="auto" latinLnBrk="0" hangingPunct="1">
                        <a:lnSpc>
                          <a:spcPct val="100000"/>
                        </a:lnSpc>
                        <a:spcBef>
                          <a:spcPts val="0"/>
                        </a:spcBef>
                        <a:spcAft>
                          <a:spcPts val="0"/>
                        </a:spcAft>
                        <a:buClrTx/>
                        <a:buSzTx/>
                        <a:buFont typeface="Wingdings" pitchFamily="2" charset="2"/>
                        <a:buChar char="ü"/>
                        <a:tabLst/>
                        <a:defRPr/>
                      </a:pPr>
                      <a:r>
                        <a:rPr lang="fr-FR" sz="1600" b="0" dirty="0" smtClean="0">
                          <a:solidFill>
                            <a:srgbClr val="002060"/>
                          </a:solidFill>
                          <a:latin typeface="Ubuntu"/>
                        </a:rPr>
                        <a:t>Desserte opérée en code </a:t>
                      </a:r>
                      <a:r>
                        <a:rPr lang="fr-FR" sz="1600" b="0" dirty="0" err="1" smtClean="0">
                          <a:solidFill>
                            <a:srgbClr val="002060"/>
                          </a:solidFill>
                          <a:latin typeface="Ubuntu"/>
                        </a:rPr>
                        <a:t>share</a:t>
                      </a:r>
                      <a:r>
                        <a:rPr lang="fr-FR" sz="1600" b="0" dirty="0" smtClean="0">
                          <a:solidFill>
                            <a:srgbClr val="002060"/>
                          </a:solidFill>
                          <a:latin typeface="Ubuntu"/>
                        </a:rPr>
                        <a:t> par French </a:t>
                      </a:r>
                      <a:r>
                        <a:rPr lang="fr-FR" sz="1600" b="0" dirty="0" err="1" smtClean="0">
                          <a:solidFill>
                            <a:srgbClr val="002060"/>
                          </a:solidFill>
                          <a:latin typeface="Ubuntu"/>
                        </a:rPr>
                        <a:t>bee</a:t>
                      </a:r>
                      <a:r>
                        <a:rPr lang="fr-FR" sz="1600" b="0" dirty="0" smtClean="0">
                          <a:solidFill>
                            <a:srgbClr val="002060"/>
                          </a:solidFill>
                          <a:latin typeface="Ubuntu"/>
                        </a:rPr>
                        <a:t> à partir du 11/05/2018. </a:t>
                      </a:r>
                    </a:p>
                  </a:txBody>
                  <a:tcPr>
                    <a:solidFill>
                      <a:schemeClr val="accent1">
                        <a:lumMod val="20000"/>
                        <a:lumOff val="80000"/>
                      </a:schemeClr>
                    </a:solidFill>
                  </a:tcPr>
                </a:tc>
              </a:tr>
              <a:tr h="370840">
                <a:tc>
                  <a:txBody>
                    <a:bodyPr/>
                    <a:lstStyle/>
                    <a:p>
                      <a:endParaRPr lang="fr-FR" sz="800" b="1" dirty="0" smtClean="0">
                        <a:solidFill>
                          <a:srgbClr val="002060"/>
                        </a:solidFill>
                        <a:latin typeface="Ubuntu"/>
                      </a:endParaRPr>
                    </a:p>
                    <a:p>
                      <a:r>
                        <a:rPr lang="fr-FR" sz="1600" b="1" dirty="0" smtClean="0">
                          <a:solidFill>
                            <a:srgbClr val="002060"/>
                          </a:solidFill>
                          <a:latin typeface="Ubuntu"/>
                        </a:rPr>
                        <a:t>Type d’appareil</a:t>
                      </a:r>
                      <a:endParaRPr lang="fr-FR" sz="1600" b="1" dirty="0">
                        <a:solidFill>
                          <a:srgbClr val="002060"/>
                        </a:solidFill>
                        <a:latin typeface="Ubuntu"/>
                      </a:endParaRPr>
                    </a:p>
                  </a:txBody>
                  <a:tcPr/>
                </a:tc>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fr-FR" sz="1600" b="0" dirty="0" smtClean="0">
                          <a:solidFill>
                            <a:srgbClr val="002060"/>
                          </a:solidFill>
                          <a:latin typeface="Ubuntu"/>
                        </a:rPr>
                        <a:t>E</a:t>
                      </a:r>
                      <a:r>
                        <a:rPr lang="x-none" sz="1600" b="0" smtClean="0">
                          <a:solidFill>
                            <a:srgbClr val="002060"/>
                          </a:solidFill>
                          <a:latin typeface="Ubuntu"/>
                        </a:rPr>
                        <a:t>n A350</a:t>
                      </a:r>
                      <a:r>
                        <a:rPr lang="fr-FR" sz="1600" b="0" dirty="0" smtClean="0">
                          <a:solidFill>
                            <a:srgbClr val="002060"/>
                          </a:solidFill>
                          <a:latin typeface="Ubuntu"/>
                        </a:rPr>
                        <a:t>-900</a:t>
                      </a:r>
                      <a:r>
                        <a:rPr lang="x-none" sz="1600" b="0" smtClean="0">
                          <a:solidFill>
                            <a:srgbClr val="002060"/>
                          </a:solidFill>
                          <a:latin typeface="Ubuntu"/>
                        </a:rPr>
                        <a:t> (écran</a:t>
                      </a:r>
                      <a:r>
                        <a:rPr lang="fr-FR" sz="1600" b="0" dirty="0" smtClean="0">
                          <a:solidFill>
                            <a:srgbClr val="002060"/>
                          </a:solidFill>
                          <a:latin typeface="Ubuntu"/>
                        </a:rPr>
                        <a:t>s</a:t>
                      </a:r>
                      <a:r>
                        <a:rPr lang="x-none" sz="1600" b="0" smtClean="0">
                          <a:solidFill>
                            <a:srgbClr val="002060"/>
                          </a:solidFill>
                          <a:latin typeface="Ubuntu"/>
                        </a:rPr>
                        <a:t> individuel</a:t>
                      </a:r>
                      <a:r>
                        <a:rPr lang="fr-FR" sz="1600" b="0" dirty="0" smtClean="0">
                          <a:solidFill>
                            <a:srgbClr val="002060"/>
                          </a:solidFill>
                          <a:latin typeface="Ubuntu"/>
                        </a:rPr>
                        <a:t>s</a:t>
                      </a:r>
                      <a:r>
                        <a:rPr lang="x-none" sz="1600" b="0" smtClean="0">
                          <a:solidFill>
                            <a:srgbClr val="002060"/>
                          </a:solidFill>
                          <a:latin typeface="Ubuntu"/>
                        </a:rPr>
                        <a:t> de dernière génération, prises PC et USB</a:t>
                      </a:r>
                      <a:r>
                        <a:rPr lang="fr-FR" sz="1600" b="0" dirty="0" smtClean="0">
                          <a:solidFill>
                            <a:srgbClr val="002060"/>
                          </a:solidFill>
                          <a:latin typeface="Ubuntu"/>
                        </a:rPr>
                        <a:t>, wifi en option…</a:t>
                      </a:r>
                      <a:r>
                        <a:rPr lang="x-none" sz="1600" b="0" smtClean="0">
                          <a:solidFill>
                            <a:srgbClr val="002060"/>
                          </a:solidFill>
                          <a:latin typeface="Ubuntu"/>
                        </a:rPr>
                        <a:t>).</a:t>
                      </a:r>
                      <a:endParaRPr lang="fr-FR" sz="1600" b="0" dirty="0" smtClean="0">
                        <a:solidFill>
                          <a:srgbClr val="002060"/>
                        </a:solidFill>
                        <a:latin typeface="Ubuntu"/>
                      </a:endParaRPr>
                    </a:p>
                  </a:txBody>
                  <a:tcPr/>
                </a:tc>
              </a:tr>
              <a:tr h="370840">
                <a:tc>
                  <a:txBody>
                    <a:bodyPr/>
                    <a:lstStyle/>
                    <a:p>
                      <a:endParaRPr lang="fr-FR" sz="800" b="1" dirty="0" smtClean="0">
                        <a:solidFill>
                          <a:srgbClr val="002060"/>
                        </a:solidFill>
                        <a:latin typeface="Ubuntu"/>
                      </a:endParaRPr>
                    </a:p>
                    <a:p>
                      <a:r>
                        <a:rPr lang="fr-FR" sz="1600" b="1" dirty="0" smtClean="0">
                          <a:solidFill>
                            <a:srgbClr val="002060"/>
                          </a:solidFill>
                          <a:latin typeface="Ubuntu"/>
                        </a:rPr>
                        <a:t>Classes proposées</a:t>
                      </a:r>
                      <a:endParaRPr lang="fr-FR" sz="1600" b="1" dirty="0">
                        <a:solidFill>
                          <a:srgbClr val="002060"/>
                        </a:solidFill>
                        <a:latin typeface="Ubuntu"/>
                      </a:endParaRPr>
                    </a:p>
                  </a:txBody>
                  <a:tcPr/>
                </a:tc>
                <a:tc>
                  <a:txBody>
                    <a:bodyPr/>
                    <a:lstStyle/>
                    <a:p>
                      <a:pPr marL="0" marR="0" lvl="1" indent="0" algn="l" defTabSz="914400" rtl="0" eaLnBrk="1" fontAlgn="auto" latinLnBrk="0" hangingPunct="1">
                        <a:lnSpc>
                          <a:spcPct val="100000"/>
                        </a:lnSpc>
                        <a:spcBef>
                          <a:spcPts val="0"/>
                        </a:spcBef>
                        <a:spcAft>
                          <a:spcPts val="0"/>
                        </a:spcAft>
                        <a:buClrTx/>
                        <a:buSzTx/>
                        <a:buFont typeface="Wingdings" pitchFamily="2" charset="2"/>
                        <a:buNone/>
                        <a:tabLst/>
                        <a:defRPr/>
                      </a:pPr>
                      <a:r>
                        <a:rPr lang="fr-FR" sz="1600" b="0" dirty="0" smtClean="0">
                          <a:solidFill>
                            <a:srgbClr val="002060"/>
                          </a:solidFill>
                          <a:latin typeface="Ubuntu"/>
                        </a:rPr>
                        <a:t>2  classes de réservation proposées : </a:t>
                      </a:r>
                    </a:p>
                    <a:p>
                      <a:pPr marL="0" marR="0" lvl="1" indent="0" algn="l" defTabSz="914400" rtl="0" eaLnBrk="1" fontAlgn="auto" latinLnBrk="0" hangingPunct="1">
                        <a:lnSpc>
                          <a:spcPct val="100000"/>
                        </a:lnSpc>
                        <a:spcBef>
                          <a:spcPts val="0"/>
                        </a:spcBef>
                        <a:spcAft>
                          <a:spcPts val="0"/>
                        </a:spcAft>
                        <a:buClrTx/>
                        <a:buSzTx/>
                        <a:buFont typeface="Wingdings" pitchFamily="2" charset="2"/>
                        <a:buChar char="ü"/>
                        <a:tabLst/>
                        <a:defRPr/>
                      </a:pPr>
                      <a:r>
                        <a:rPr lang="fr-FR" sz="1600" b="0" dirty="0" smtClean="0">
                          <a:solidFill>
                            <a:srgbClr val="002060"/>
                          </a:solidFill>
                          <a:latin typeface="Ubuntu"/>
                        </a:rPr>
                        <a:t>Economique (Eco Blue).</a:t>
                      </a:r>
                    </a:p>
                    <a:p>
                      <a:pPr marL="0" marR="0" lvl="1" indent="0" algn="l" defTabSz="914400" rtl="0" eaLnBrk="1" fontAlgn="auto" latinLnBrk="0" hangingPunct="1">
                        <a:lnSpc>
                          <a:spcPct val="100000"/>
                        </a:lnSpc>
                        <a:spcBef>
                          <a:spcPts val="0"/>
                        </a:spcBef>
                        <a:spcAft>
                          <a:spcPts val="0"/>
                        </a:spcAft>
                        <a:buClrTx/>
                        <a:buSzTx/>
                        <a:buFont typeface="Wingdings" pitchFamily="2" charset="2"/>
                        <a:buChar char="ü"/>
                        <a:tabLst/>
                        <a:defRPr/>
                      </a:pPr>
                      <a:r>
                        <a:rPr lang="fr-FR" sz="1600" b="0" dirty="0" smtClean="0">
                          <a:solidFill>
                            <a:srgbClr val="002060"/>
                          </a:solidFill>
                          <a:latin typeface="Ubuntu"/>
                        </a:rPr>
                        <a:t>Premium </a:t>
                      </a:r>
                      <a:r>
                        <a:rPr lang="fr-FR" sz="1600" b="0" dirty="0" err="1" smtClean="0">
                          <a:solidFill>
                            <a:srgbClr val="002060"/>
                          </a:solidFill>
                          <a:latin typeface="Ubuntu"/>
                        </a:rPr>
                        <a:t>Economy</a:t>
                      </a:r>
                      <a:r>
                        <a:rPr lang="fr-FR" sz="1600" b="0" dirty="0" smtClean="0">
                          <a:solidFill>
                            <a:srgbClr val="002060"/>
                          </a:solidFill>
                          <a:latin typeface="Ubuntu"/>
                        </a:rPr>
                        <a:t> (Premium Blue). </a:t>
                      </a:r>
                    </a:p>
                  </a:txBody>
                  <a:tcPr/>
                </a:tc>
              </a:tr>
              <a:tr h="370840">
                <a:tc>
                  <a:txBody>
                    <a:bodyPr/>
                    <a:lstStyle/>
                    <a:p>
                      <a:r>
                        <a:rPr lang="fr-FR" sz="1600" b="1" dirty="0" smtClean="0">
                          <a:solidFill>
                            <a:srgbClr val="002060"/>
                          </a:solidFill>
                          <a:latin typeface="Ubuntu"/>
                        </a:rPr>
                        <a:t>Jours de rotation</a:t>
                      </a:r>
                      <a:endParaRPr lang="fr-FR" sz="1600" b="1" dirty="0">
                        <a:solidFill>
                          <a:srgbClr val="002060"/>
                        </a:solidFill>
                        <a:latin typeface="Ubuntu"/>
                      </a:endParaRPr>
                    </a:p>
                  </a:txBody>
                  <a:tcPr/>
                </a:tc>
                <a:tc>
                  <a:txBody>
                    <a:bodyPr/>
                    <a:lstStyle/>
                    <a:p>
                      <a:pPr marL="0" indent="0"/>
                      <a:r>
                        <a:rPr lang="fr-FR" sz="1600" b="0" dirty="0" smtClean="0">
                          <a:solidFill>
                            <a:srgbClr val="002060"/>
                          </a:solidFill>
                          <a:latin typeface="Ubuntu"/>
                          <a:sym typeface="Wingdings"/>
                        </a:rPr>
                        <a:t>Départ : mercredi – vendredi – dimanche.</a:t>
                      </a:r>
                    </a:p>
                    <a:p>
                      <a:pPr marL="0" indent="0"/>
                      <a:r>
                        <a:rPr lang="fr-FR" sz="1600" b="0" dirty="0" smtClean="0">
                          <a:solidFill>
                            <a:srgbClr val="002060"/>
                          </a:solidFill>
                          <a:latin typeface="Ubuntu"/>
                          <a:sym typeface="Wingdings"/>
                        </a:rPr>
                        <a:t>Retour : lundi – jeudi – samedi.</a:t>
                      </a:r>
                    </a:p>
                  </a:txBody>
                  <a:tcPr/>
                </a:tc>
              </a:tr>
            </a:tbl>
          </a:graphicData>
        </a:graphic>
      </p:graphicFrame>
      <p:pic>
        <p:nvPicPr>
          <p:cNvPr id="14" name="Picture 2"/>
          <p:cNvPicPr>
            <a:picLocks noChangeAspect="1" noChangeArrowheads="1"/>
          </p:cNvPicPr>
          <p:nvPr/>
        </p:nvPicPr>
        <p:blipFill>
          <a:blip r:embed="rId9" cstate="print"/>
          <a:srcRect/>
          <a:stretch>
            <a:fillRect/>
          </a:stretch>
        </p:blipFill>
        <p:spPr bwMode="auto">
          <a:xfrm>
            <a:off x="262760" y="1418898"/>
            <a:ext cx="1463780" cy="1466193"/>
          </a:xfrm>
          <a:prstGeom prst="rect">
            <a:avLst/>
          </a:prstGeom>
          <a:noFill/>
          <a:ln w="9525">
            <a:noFill/>
            <a:miter lim="800000"/>
            <a:headEnd/>
            <a:tailEnd/>
          </a:ln>
          <a:effectLst/>
        </p:spPr>
      </p:pic>
    </p:spTree>
    <p:extLst>
      <p:ext uri="{BB962C8B-B14F-4D97-AF65-F5344CB8AC3E}">
        <p14:creationId xmlns:p14="http://schemas.microsoft.com/office/powerpoint/2010/main" xmlns="" val="358167030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3" cstate="print"/>
          <a:srcRect/>
          <a:stretch>
            <a:fillRect/>
          </a:stretch>
        </p:blipFill>
        <p:spPr bwMode="auto">
          <a:xfrm>
            <a:off x="0" y="0"/>
            <a:ext cx="9144000" cy="6877050"/>
          </a:xfrm>
          <a:prstGeom prst="rect">
            <a:avLst/>
          </a:prstGeom>
          <a:noFill/>
          <a:ln w="9525">
            <a:noFill/>
            <a:miter lim="800000"/>
            <a:headEnd/>
            <a:tailEnd/>
          </a:ln>
          <a:effectLst/>
        </p:spPr>
      </p:pic>
    </p:spTree>
    <p:extLst>
      <p:ext uri="{BB962C8B-B14F-4D97-AF65-F5344CB8AC3E}">
        <p14:creationId xmlns:p14="http://schemas.microsoft.com/office/powerpoint/2010/main" xmlns="" val="358167030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email"/>
          <a:srcRect/>
          <a:stretch>
            <a:fillRect/>
          </a:stretch>
        </p:blipFill>
        <p:spPr bwMode="auto">
          <a:xfrm>
            <a:off x="0" y="0"/>
            <a:ext cx="9144000" cy="6877050"/>
          </a:xfrm>
          <a:prstGeom prst="rect">
            <a:avLst/>
          </a:prstGeom>
          <a:noFill/>
          <a:ln w="9525">
            <a:noFill/>
            <a:miter lim="800000"/>
            <a:headEnd/>
            <a:tailEnd/>
          </a:ln>
          <a:effectLst/>
        </p:spPr>
      </p:pic>
      <p:sp>
        <p:nvSpPr>
          <p:cNvPr id="7" name="ZoneTexte 6"/>
          <p:cNvSpPr txBox="1"/>
          <p:nvPr/>
        </p:nvSpPr>
        <p:spPr>
          <a:xfrm>
            <a:off x="394138" y="3742385"/>
            <a:ext cx="8749861" cy="1877437"/>
          </a:xfrm>
          <a:prstGeom prst="rect">
            <a:avLst/>
          </a:prstGeom>
          <a:noFill/>
        </p:spPr>
        <p:txBody>
          <a:bodyPr wrap="square" rtlCol="0">
            <a:spAutoFit/>
          </a:bodyPr>
          <a:lstStyle/>
          <a:p>
            <a:r>
              <a:rPr lang="fr-FR" sz="2400" b="1" u="sng" dirty="0" smtClean="0">
                <a:solidFill>
                  <a:srgbClr val="002060"/>
                </a:solidFill>
                <a:latin typeface="Ubuntu"/>
                <a:sym typeface="Wingdings"/>
              </a:rPr>
              <a:t>TENDANCE SIMPLY 2017 :</a:t>
            </a:r>
          </a:p>
          <a:p>
            <a:endParaRPr lang="fr-FR" sz="800" b="1" dirty="0" smtClean="0">
              <a:solidFill>
                <a:srgbClr val="002060"/>
              </a:solidFill>
              <a:latin typeface="Ubuntu"/>
              <a:sym typeface="Wingdings"/>
            </a:endParaRPr>
          </a:p>
          <a:p>
            <a:endParaRPr lang="fr-FR" sz="800" b="1" dirty="0" smtClean="0">
              <a:solidFill>
                <a:srgbClr val="002060"/>
              </a:solidFill>
              <a:latin typeface="Ubuntu"/>
            </a:endParaRPr>
          </a:p>
          <a:p>
            <a:r>
              <a:rPr lang="fr-FR" sz="2000" b="1" dirty="0" smtClean="0">
                <a:solidFill>
                  <a:srgbClr val="002060"/>
                </a:solidFill>
                <a:latin typeface="Ubuntu"/>
                <a:sym typeface="Wingdings"/>
              </a:rPr>
              <a:t> Un d</a:t>
            </a:r>
            <a:r>
              <a:rPr lang="fr-FR" sz="2000" b="1" dirty="0" smtClean="0">
                <a:solidFill>
                  <a:srgbClr val="002060"/>
                </a:solidFill>
                <a:latin typeface="Ubuntu"/>
              </a:rPr>
              <a:t>éveloppement du trafic sur ces lignes.</a:t>
            </a:r>
          </a:p>
          <a:p>
            <a:endParaRPr lang="fr-FR" sz="800" b="1" dirty="0" smtClean="0">
              <a:solidFill>
                <a:srgbClr val="002060"/>
              </a:solidFill>
              <a:latin typeface="Ubuntu"/>
            </a:endParaRPr>
          </a:p>
          <a:p>
            <a:pPr>
              <a:buFont typeface="Wingdings"/>
              <a:buChar char="è"/>
            </a:pPr>
            <a:r>
              <a:rPr lang="fr-FR" sz="2000" b="1" dirty="0" smtClean="0">
                <a:solidFill>
                  <a:srgbClr val="002060"/>
                </a:solidFill>
                <a:latin typeface="Ubuntu"/>
              </a:rPr>
              <a:t>Une croissance des passagers transportés sur les principales lignes Pointe-à-Pitre &lt;&gt; Fort-de-France et Pointe-à-Pitre &lt;&gt; Saint-Martin.</a:t>
            </a:r>
          </a:p>
          <a:p>
            <a:endParaRPr lang="fr-FR" sz="800" b="1" dirty="0" smtClean="0">
              <a:solidFill>
                <a:srgbClr val="002060"/>
              </a:solidFill>
              <a:latin typeface="Ubuntu"/>
            </a:endParaRPr>
          </a:p>
        </p:txBody>
      </p:sp>
      <p:sp>
        <p:nvSpPr>
          <p:cNvPr id="8" name="ZoneTexte 7"/>
          <p:cNvSpPr txBox="1"/>
          <p:nvPr/>
        </p:nvSpPr>
        <p:spPr>
          <a:xfrm>
            <a:off x="346841" y="3058510"/>
            <a:ext cx="8592207" cy="1077218"/>
          </a:xfrm>
          <a:prstGeom prst="rect">
            <a:avLst/>
          </a:prstGeom>
          <a:noFill/>
        </p:spPr>
        <p:txBody>
          <a:bodyPr wrap="square" rtlCol="0">
            <a:spAutoFit/>
          </a:bodyPr>
          <a:lstStyle/>
          <a:p>
            <a:r>
              <a:rPr lang="fr-FR" sz="3200" b="1" dirty="0" smtClean="0">
                <a:solidFill>
                  <a:srgbClr val="FF3300"/>
                </a:solidFill>
                <a:latin typeface="Ubuntu Light"/>
              </a:rPr>
              <a:t>La marque dédiée à l’activité régionale </a:t>
            </a:r>
          </a:p>
          <a:p>
            <a:pPr algn="ctr"/>
            <a:endParaRPr lang="fr-FR" sz="3200" dirty="0"/>
          </a:p>
        </p:txBody>
      </p:sp>
    </p:spTree>
    <p:extLst>
      <p:ext uri="{BB962C8B-B14F-4D97-AF65-F5344CB8AC3E}">
        <p14:creationId xmlns="" xmlns:p14="http://schemas.microsoft.com/office/powerpoint/2010/main" val="358167030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pic>
        <p:nvPicPr>
          <p:cNvPr id="10" name="Picture 5"/>
          <p:cNvPicPr>
            <a:picLocks noChangeAspect="1" noChangeArrowheads="1"/>
          </p:cNvPicPr>
          <p:nvPr/>
        </p:nvPicPr>
        <p:blipFill>
          <a:blip r:embed="rId3" cstate="email"/>
          <a:srcRect/>
          <a:stretch>
            <a:fillRect/>
          </a:stretch>
        </p:blipFill>
        <p:spPr bwMode="auto">
          <a:xfrm>
            <a:off x="0" y="0"/>
            <a:ext cx="9144000" cy="6877050"/>
          </a:xfrm>
          <a:prstGeom prst="rect">
            <a:avLst/>
          </a:prstGeom>
          <a:noFill/>
          <a:ln w="9525">
            <a:noFill/>
            <a:miter lim="800000"/>
            <a:headEnd/>
            <a:tailEnd/>
          </a:ln>
          <a:effectLst/>
        </p:spPr>
      </p:pic>
      <p:sp>
        <p:nvSpPr>
          <p:cNvPr id="7" name="ZoneTexte 6"/>
          <p:cNvSpPr txBox="1"/>
          <p:nvPr/>
        </p:nvSpPr>
        <p:spPr>
          <a:xfrm>
            <a:off x="0" y="252249"/>
            <a:ext cx="8544910" cy="954107"/>
          </a:xfrm>
          <a:prstGeom prst="rect">
            <a:avLst/>
          </a:prstGeom>
          <a:noFill/>
        </p:spPr>
        <p:txBody>
          <a:bodyPr wrap="square" rtlCol="0">
            <a:spAutoFit/>
          </a:bodyPr>
          <a:lstStyle/>
          <a:p>
            <a:r>
              <a:rPr lang="fr-FR" sz="2800" b="1" dirty="0" smtClean="0">
                <a:solidFill>
                  <a:schemeClr val="bg1"/>
                </a:solidFill>
                <a:latin typeface="Ubuntu"/>
              </a:rPr>
              <a:t>FREQUENCES REGIONALES</a:t>
            </a:r>
          </a:p>
          <a:p>
            <a:r>
              <a:rPr lang="fr-FR" sz="2800" b="1" dirty="0" smtClean="0">
                <a:solidFill>
                  <a:schemeClr val="bg1"/>
                </a:solidFill>
                <a:latin typeface="Ubuntu"/>
              </a:rPr>
              <a:t>Au départ de Pointe-à-Pitre et Fort-de-France</a:t>
            </a:r>
          </a:p>
        </p:txBody>
      </p:sp>
      <p:graphicFrame>
        <p:nvGraphicFramePr>
          <p:cNvPr id="8" name="Tableau 7"/>
          <p:cNvGraphicFramePr>
            <a:graphicFrameLocks noGrp="1"/>
          </p:cNvGraphicFramePr>
          <p:nvPr/>
        </p:nvGraphicFramePr>
        <p:xfrm>
          <a:off x="394139" y="1507360"/>
          <a:ext cx="8513379" cy="4196605"/>
        </p:xfrm>
        <a:graphic>
          <a:graphicData uri="http://schemas.openxmlformats.org/drawingml/2006/table">
            <a:tbl>
              <a:tblPr firstRow="1" bandRow="1">
                <a:tableStyleId>{284E427A-3D55-4303-BF80-6455036E1DE7}</a:tableStyleId>
              </a:tblPr>
              <a:tblGrid>
                <a:gridCol w="3279227"/>
                <a:gridCol w="5234152"/>
              </a:tblGrid>
              <a:tr h="510627">
                <a:tc>
                  <a:txBody>
                    <a:bodyPr/>
                    <a:lstStyle/>
                    <a:p>
                      <a:pPr algn="ctr"/>
                      <a:r>
                        <a:rPr lang="fr-FR" sz="2400" dirty="0" smtClean="0">
                          <a:latin typeface="Ubuntu"/>
                        </a:rPr>
                        <a:t>DESTINATIONS</a:t>
                      </a:r>
                      <a:endParaRPr lang="fr-FR" sz="2400" dirty="0">
                        <a:solidFill>
                          <a:srgbClr val="002060"/>
                        </a:solidFill>
                        <a:latin typeface="Ubuntu"/>
                      </a:endParaRPr>
                    </a:p>
                  </a:txBody>
                  <a:tcPr/>
                </a:tc>
                <a:tc>
                  <a:txBody>
                    <a:bodyPr/>
                    <a:lstStyle/>
                    <a:p>
                      <a:pPr algn="ctr"/>
                      <a:r>
                        <a:rPr lang="fr-FR" sz="2400" dirty="0" smtClean="0">
                          <a:latin typeface="Ubuntu"/>
                        </a:rPr>
                        <a:t>FREQUENCES</a:t>
                      </a:r>
                      <a:endParaRPr lang="fr-FR" sz="2400" dirty="0">
                        <a:solidFill>
                          <a:srgbClr val="002060"/>
                        </a:solidFill>
                        <a:latin typeface="Ubuntu"/>
                      </a:endParaRPr>
                    </a:p>
                  </a:txBody>
                  <a:tcPr/>
                </a:tc>
              </a:tr>
              <a:tr h="441434">
                <a:tc>
                  <a:txBody>
                    <a:bodyPr/>
                    <a:lstStyle/>
                    <a:p>
                      <a:r>
                        <a:rPr lang="fr-FR" b="1" dirty="0" smtClean="0">
                          <a:solidFill>
                            <a:srgbClr val="002060"/>
                          </a:solidFill>
                          <a:latin typeface="Ubuntu"/>
                        </a:rPr>
                        <a:t>Pointe-à-Pitre</a:t>
                      </a:r>
                      <a:endParaRPr lang="fr-FR" b="1" dirty="0">
                        <a:solidFill>
                          <a:srgbClr val="002060"/>
                        </a:solidFill>
                        <a:latin typeface="Ubuntu"/>
                      </a:endParaRPr>
                    </a:p>
                  </a:txBody>
                  <a:tcPr>
                    <a:solidFill>
                      <a:schemeClr val="accent2">
                        <a:lumMod val="20000"/>
                        <a:lumOff val="80000"/>
                        <a:alpha val="40000"/>
                      </a:schemeClr>
                    </a:solidFill>
                  </a:tcPr>
                </a:tc>
                <a:tc>
                  <a:txBody>
                    <a:bodyPr/>
                    <a:lstStyle/>
                    <a:p>
                      <a:r>
                        <a:rPr lang="fr-FR" b="0" dirty="0" smtClean="0">
                          <a:solidFill>
                            <a:srgbClr val="002060"/>
                          </a:solidFill>
                          <a:latin typeface="Ubuntu"/>
                        </a:rPr>
                        <a:t>Jusqu’à</a:t>
                      </a:r>
                      <a:r>
                        <a:rPr lang="fr-FR" b="0" baseline="0" dirty="0" smtClean="0">
                          <a:solidFill>
                            <a:srgbClr val="002060"/>
                          </a:solidFill>
                          <a:latin typeface="Ubuntu"/>
                        </a:rPr>
                        <a:t> 9 vols A/R quotidiens</a:t>
                      </a:r>
                      <a:endParaRPr lang="fr-FR" b="0" dirty="0">
                        <a:solidFill>
                          <a:srgbClr val="002060"/>
                        </a:solidFill>
                        <a:latin typeface="Ubuntu"/>
                      </a:endParaRPr>
                    </a:p>
                  </a:txBody>
                  <a:tcPr>
                    <a:solidFill>
                      <a:schemeClr val="accent2">
                        <a:lumMod val="20000"/>
                        <a:lumOff val="80000"/>
                        <a:alpha val="40000"/>
                      </a:schemeClr>
                    </a:solidFill>
                  </a:tcPr>
                </a:tc>
              </a:tr>
              <a:tr h="409904">
                <a:tc>
                  <a:txBody>
                    <a:bodyPr/>
                    <a:lstStyle/>
                    <a:p>
                      <a:r>
                        <a:rPr lang="fr-FR" b="1" dirty="0" smtClean="0">
                          <a:solidFill>
                            <a:srgbClr val="002060"/>
                          </a:solidFill>
                          <a:latin typeface="Ubuntu"/>
                        </a:rPr>
                        <a:t>Fort-de-France</a:t>
                      </a:r>
                      <a:endParaRPr lang="fr-FR" b="1" dirty="0">
                        <a:solidFill>
                          <a:srgbClr val="002060"/>
                        </a:solidFill>
                        <a:latin typeface="Ubuntu"/>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b="0" dirty="0" smtClean="0">
                          <a:solidFill>
                            <a:srgbClr val="002060"/>
                          </a:solidFill>
                          <a:latin typeface="Ubuntu"/>
                        </a:rPr>
                        <a:t>Jusqu’à</a:t>
                      </a:r>
                      <a:r>
                        <a:rPr lang="fr-FR" b="0" baseline="0" dirty="0" smtClean="0">
                          <a:solidFill>
                            <a:srgbClr val="002060"/>
                          </a:solidFill>
                          <a:latin typeface="Ubuntu"/>
                        </a:rPr>
                        <a:t> 9 vols A/R quotidiens</a:t>
                      </a:r>
                      <a:endParaRPr lang="fr-FR" b="0" dirty="0" smtClean="0">
                        <a:solidFill>
                          <a:srgbClr val="002060"/>
                        </a:solidFill>
                        <a:latin typeface="Ubuntu"/>
                      </a:endParaRPr>
                    </a:p>
                  </a:txBody>
                  <a:tcPr/>
                </a:tc>
              </a:tr>
              <a:tr h="370840">
                <a:tc>
                  <a:txBody>
                    <a:bodyPr/>
                    <a:lstStyle/>
                    <a:p>
                      <a:endParaRPr lang="fr-FR" sz="800" b="1" dirty="0" smtClean="0">
                        <a:solidFill>
                          <a:srgbClr val="002060"/>
                        </a:solidFill>
                        <a:latin typeface="Ubuntu"/>
                      </a:endParaRPr>
                    </a:p>
                    <a:p>
                      <a:r>
                        <a:rPr lang="fr-FR" b="1" dirty="0" smtClean="0">
                          <a:solidFill>
                            <a:srgbClr val="002060"/>
                          </a:solidFill>
                          <a:latin typeface="Ubuntu"/>
                        </a:rPr>
                        <a:t>Saint-Martin</a:t>
                      </a:r>
                      <a:r>
                        <a:rPr lang="fr-FR" b="1" baseline="0" dirty="0" smtClean="0">
                          <a:solidFill>
                            <a:srgbClr val="002060"/>
                          </a:solidFill>
                          <a:latin typeface="Ubuntu"/>
                        </a:rPr>
                        <a:t>  Grand Case</a:t>
                      </a:r>
                      <a:endParaRPr lang="fr-FR" b="1" dirty="0">
                        <a:solidFill>
                          <a:srgbClr val="002060"/>
                        </a:solidFill>
                        <a:latin typeface="Ubuntu"/>
                      </a:endParaRPr>
                    </a:p>
                  </a:txBody>
                  <a:tcPr>
                    <a:solidFill>
                      <a:schemeClr val="accent2">
                        <a:lumMod val="20000"/>
                        <a:lumOff val="80000"/>
                        <a:alpha val="4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b="0" dirty="0" smtClean="0">
                          <a:solidFill>
                            <a:srgbClr val="002060"/>
                          </a:solidFill>
                          <a:latin typeface="Ubuntu"/>
                        </a:rPr>
                        <a:t>Jusqu’à</a:t>
                      </a:r>
                      <a:r>
                        <a:rPr lang="fr-FR" b="0" baseline="0" dirty="0" smtClean="0">
                          <a:solidFill>
                            <a:srgbClr val="002060"/>
                          </a:solidFill>
                          <a:latin typeface="Ubuntu"/>
                        </a:rPr>
                        <a:t> 5 vols A/R quotidiens</a:t>
                      </a:r>
                    </a:p>
                    <a:p>
                      <a:pPr marL="0" marR="0" indent="0" algn="l" defTabSz="914400" rtl="0" eaLnBrk="1" fontAlgn="auto" latinLnBrk="0" hangingPunct="1">
                        <a:lnSpc>
                          <a:spcPct val="100000"/>
                        </a:lnSpc>
                        <a:spcBef>
                          <a:spcPts val="0"/>
                        </a:spcBef>
                        <a:spcAft>
                          <a:spcPts val="0"/>
                        </a:spcAft>
                        <a:buClrTx/>
                        <a:buSzTx/>
                        <a:buFontTx/>
                        <a:buNone/>
                        <a:tabLst/>
                        <a:defRPr/>
                      </a:pPr>
                      <a:r>
                        <a:rPr lang="fr-FR" b="0" baseline="0" dirty="0" smtClean="0">
                          <a:solidFill>
                            <a:srgbClr val="002060"/>
                          </a:solidFill>
                          <a:latin typeface="Ubuntu"/>
                        </a:rPr>
                        <a:t>Au départ de Pointe-à-Pitre</a:t>
                      </a:r>
                      <a:endParaRPr lang="fr-FR" b="0" dirty="0" smtClean="0">
                        <a:solidFill>
                          <a:srgbClr val="002060"/>
                        </a:solidFill>
                        <a:latin typeface="Ubuntu"/>
                      </a:endParaRPr>
                    </a:p>
                  </a:txBody>
                  <a:tcPr>
                    <a:solidFill>
                      <a:schemeClr val="accent2">
                        <a:lumMod val="20000"/>
                        <a:lumOff val="80000"/>
                        <a:alpha val="40000"/>
                      </a:schemeClr>
                    </a:solidFill>
                  </a:tcPr>
                </a:tc>
              </a:tr>
              <a:tr h="370840">
                <a:tc>
                  <a:txBody>
                    <a:bodyPr/>
                    <a:lstStyle/>
                    <a:p>
                      <a:endParaRPr lang="fr-FR" sz="800" b="1" dirty="0" smtClean="0">
                        <a:solidFill>
                          <a:srgbClr val="002060"/>
                        </a:solidFill>
                        <a:latin typeface="Ubuntu"/>
                      </a:endParaRPr>
                    </a:p>
                    <a:p>
                      <a:r>
                        <a:rPr lang="fr-FR" b="1" dirty="0" smtClean="0">
                          <a:solidFill>
                            <a:srgbClr val="002060"/>
                          </a:solidFill>
                          <a:latin typeface="Ubuntu"/>
                        </a:rPr>
                        <a:t>Sainte-Lucie</a:t>
                      </a:r>
                      <a:endParaRPr lang="fr-FR" b="1" dirty="0">
                        <a:solidFill>
                          <a:srgbClr val="002060"/>
                        </a:solidFill>
                        <a:latin typeface="Ubuntu"/>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b="0" dirty="0" smtClean="0">
                          <a:solidFill>
                            <a:srgbClr val="002060"/>
                          </a:solidFill>
                          <a:latin typeface="Ubuntu"/>
                        </a:rPr>
                        <a:t>Jusqu’à</a:t>
                      </a:r>
                      <a:r>
                        <a:rPr lang="fr-FR" b="0" baseline="0" dirty="0" smtClean="0">
                          <a:solidFill>
                            <a:srgbClr val="002060"/>
                          </a:solidFill>
                          <a:latin typeface="Ubuntu"/>
                        </a:rPr>
                        <a:t> 3 vols A/R par semaine</a:t>
                      </a:r>
                    </a:p>
                    <a:p>
                      <a:pPr marL="0" marR="0" indent="0" algn="l" defTabSz="914400" rtl="0" eaLnBrk="1" fontAlgn="auto" latinLnBrk="0" hangingPunct="1">
                        <a:lnSpc>
                          <a:spcPct val="100000"/>
                        </a:lnSpc>
                        <a:spcBef>
                          <a:spcPts val="0"/>
                        </a:spcBef>
                        <a:spcAft>
                          <a:spcPts val="0"/>
                        </a:spcAft>
                        <a:buClrTx/>
                        <a:buSzTx/>
                        <a:buFontTx/>
                        <a:buNone/>
                        <a:tabLst/>
                        <a:defRPr/>
                      </a:pPr>
                      <a:r>
                        <a:rPr lang="fr-FR" b="0" baseline="0" dirty="0" smtClean="0">
                          <a:solidFill>
                            <a:srgbClr val="002060"/>
                          </a:solidFill>
                          <a:latin typeface="Ubuntu"/>
                        </a:rPr>
                        <a:t>Au départ de Fort-de-France</a:t>
                      </a:r>
                      <a:endParaRPr lang="fr-FR" b="0" dirty="0" smtClean="0">
                        <a:solidFill>
                          <a:srgbClr val="002060"/>
                        </a:solidFill>
                        <a:latin typeface="Ubuntu"/>
                      </a:endParaRPr>
                    </a:p>
                  </a:txBody>
                  <a:tcPr/>
                </a:tc>
              </a:tr>
              <a:tr h="370840">
                <a:tc>
                  <a:txBody>
                    <a:bodyPr/>
                    <a:lstStyle/>
                    <a:p>
                      <a:endParaRPr lang="fr-FR" sz="800" b="1" dirty="0" smtClean="0">
                        <a:solidFill>
                          <a:srgbClr val="002060"/>
                        </a:solidFill>
                        <a:latin typeface="Ubuntu"/>
                      </a:endParaRPr>
                    </a:p>
                    <a:p>
                      <a:r>
                        <a:rPr lang="fr-FR" b="1" dirty="0" smtClean="0">
                          <a:solidFill>
                            <a:srgbClr val="002060"/>
                          </a:solidFill>
                          <a:latin typeface="Ubuntu"/>
                        </a:rPr>
                        <a:t>Saint-Domingue</a:t>
                      </a:r>
                      <a:endParaRPr lang="fr-FR" b="1" dirty="0">
                        <a:solidFill>
                          <a:srgbClr val="002060"/>
                        </a:solidFill>
                        <a:latin typeface="Ubuntu"/>
                      </a:endParaRPr>
                    </a:p>
                  </a:txBody>
                  <a:tcPr>
                    <a:solidFill>
                      <a:schemeClr val="accent2">
                        <a:lumMod val="20000"/>
                        <a:lumOff val="80000"/>
                        <a:alpha val="4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b="0" dirty="0" smtClean="0">
                          <a:solidFill>
                            <a:srgbClr val="002060"/>
                          </a:solidFill>
                          <a:latin typeface="Ubuntu"/>
                        </a:rPr>
                        <a:t>Jusqu’à</a:t>
                      </a:r>
                      <a:r>
                        <a:rPr lang="fr-FR" b="0" baseline="0" dirty="0" smtClean="0">
                          <a:solidFill>
                            <a:srgbClr val="002060"/>
                          </a:solidFill>
                          <a:latin typeface="Ubuntu"/>
                        </a:rPr>
                        <a:t> 2 vols A/R par semaine</a:t>
                      </a:r>
                      <a:endParaRPr lang="fr-FR" b="0" dirty="0" smtClean="0">
                        <a:solidFill>
                          <a:srgbClr val="002060"/>
                        </a:solidFill>
                        <a:latin typeface="Ubuntu"/>
                      </a:endParaRPr>
                    </a:p>
                    <a:p>
                      <a:r>
                        <a:rPr lang="fr-FR" b="0" dirty="0" smtClean="0">
                          <a:solidFill>
                            <a:srgbClr val="002060"/>
                          </a:solidFill>
                          <a:latin typeface="Ubuntu"/>
                        </a:rPr>
                        <a:t>Au départ de Pointe-à-Pitre</a:t>
                      </a:r>
                      <a:endParaRPr lang="fr-FR" b="0" dirty="0">
                        <a:solidFill>
                          <a:srgbClr val="002060"/>
                        </a:solidFill>
                        <a:latin typeface="Ubuntu"/>
                      </a:endParaRPr>
                    </a:p>
                  </a:txBody>
                  <a:tcPr>
                    <a:solidFill>
                      <a:schemeClr val="accent2">
                        <a:lumMod val="20000"/>
                        <a:lumOff val="80000"/>
                        <a:alpha val="40000"/>
                      </a:schemeClr>
                    </a:solidFill>
                  </a:tcPr>
                </a:tc>
              </a:tr>
              <a:tr h="370840">
                <a:tc>
                  <a:txBody>
                    <a:bodyPr/>
                    <a:lstStyle/>
                    <a:p>
                      <a:endParaRPr lang="fr-FR" b="1" dirty="0" smtClean="0">
                        <a:solidFill>
                          <a:srgbClr val="002060"/>
                        </a:solidFill>
                        <a:latin typeface="Ubuntu"/>
                      </a:endParaRPr>
                    </a:p>
                    <a:p>
                      <a:r>
                        <a:rPr lang="fr-FR" b="1" dirty="0" smtClean="0">
                          <a:solidFill>
                            <a:srgbClr val="002060"/>
                          </a:solidFill>
                          <a:latin typeface="Ubuntu"/>
                        </a:rPr>
                        <a:t>Saint-Barthélemy</a:t>
                      </a:r>
                      <a:endParaRPr lang="fr-FR" b="1" dirty="0">
                        <a:solidFill>
                          <a:srgbClr val="002060"/>
                        </a:solidFill>
                        <a:latin typeface="Ubuntu"/>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b="0" dirty="0" smtClean="0">
                          <a:solidFill>
                            <a:srgbClr val="002060"/>
                          </a:solidFill>
                          <a:latin typeface="Ubuntu"/>
                        </a:rPr>
                        <a:t>Jusqu’à</a:t>
                      </a:r>
                      <a:r>
                        <a:rPr lang="fr-FR" b="0" baseline="0" dirty="0" smtClean="0">
                          <a:solidFill>
                            <a:srgbClr val="002060"/>
                          </a:solidFill>
                          <a:latin typeface="Ubuntu"/>
                        </a:rPr>
                        <a:t> 4 vols A/R par semaine</a:t>
                      </a:r>
                      <a:endParaRPr lang="fr-FR" b="0" dirty="0" smtClean="0">
                        <a:solidFill>
                          <a:srgbClr val="002060"/>
                        </a:solidFill>
                        <a:latin typeface="Ubuntu"/>
                      </a:endParaRPr>
                    </a:p>
                    <a:p>
                      <a:r>
                        <a:rPr lang="fr-FR" b="0" dirty="0" smtClean="0">
                          <a:solidFill>
                            <a:srgbClr val="002060"/>
                          </a:solidFill>
                          <a:latin typeface="Ubuntu"/>
                        </a:rPr>
                        <a:t>Au départ de Saint-Martin</a:t>
                      </a:r>
                      <a:r>
                        <a:rPr lang="fr-FR" b="0" baseline="0" dirty="0" smtClean="0">
                          <a:solidFill>
                            <a:srgbClr val="002060"/>
                          </a:solidFill>
                          <a:latin typeface="Ubuntu"/>
                        </a:rPr>
                        <a:t> </a:t>
                      </a:r>
                      <a:r>
                        <a:rPr lang="fr-FR" b="0" baseline="0" dirty="0" err="1" smtClean="0">
                          <a:solidFill>
                            <a:srgbClr val="002060"/>
                          </a:solidFill>
                          <a:latin typeface="Ubuntu"/>
                        </a:rPr>
                        <a:t>Princess</a:t>
                      </a:r>
                      <a:r>
                        <a:rPr lang="fr-FR" b="0" baseline="0" dirty="0" smtClean="0">
                          <a:solidFill>
                            <a:srgbClr val="002060"/>
                          </a:solidFill>
                          <a:latin typeface="Ubuntu"/>
                        </a:rPr>
                        <a:t> Juliana</a:t>
                      </a:r>
                    </a:p>
                    <a:p>
                      <a:r>
                        <a:rPr lang="fr-FR" b="0" baseline="0" dirty="0" smtClean="0">
                          <a:solidFill>
                            <a:srgbClr val="002060"/>
                          </a:solidFill>
                          <a:latin typeface="Ubuntu"/>
                        </a:rPr>
                        <a:t>Desserte opérée par Saint-Barth Commuter</a:t>
                      </a:r>
                      <a:endParaRPr lang="fr-FR" b="0" dirty="0">
                        <a:solidFill>
                          <a:srgbClr val="002060"/>
                        </a:solidFill>
                        <a:latin typeface="Ubuntu"/>
                      </a:endParaRPr>
                    </a:p>
                  </a:txBody>
                  <a:tcPr/>
                </a:tc>
              </a:tr>
            </a:tbl>
          </a:graphicData>
        </a:graphic>
      </p:graphicFrame>
    </p:spTree>
    <p:extLst>
      <p:ext uri="{BB962C8B-B14F-4D97-AF65-F5344CB8AC3E}">
        <p14:creationId xmlns:p14="http://schemas.microsoft.com/office/powerpoint/2010/main" xmlns="" val="358167030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cstate="email"/>
          <a:srcRect/>
          <a:stretch>
            <a:fillRect/>
          </a:stretch>
        </p:blipFill>
        <p:spPr bwMode="auto">
          <a:xfrm>
            <a:off x="0" y="0"/>
            <a:ext cx="9144000" cy="6877050"/>
          </a:xfrm>
          <a:prstGeom prst="rect">
            <a:avLst/>
          </a:prstGeom>
          <a:noFill/>
          <a:ln w="9525">
            <a:noFill/>
            <a:miter lim="800000"/>
            <a:headEnd/>
            <a:tailEnd/>
          </a:ln>
          <a:effectLst/>
        </p:spPr>
      </p:pic>
    </p:spTree>
    <p:extLst>
      <p:ext uri="{BB962C8B-B14F-4D97-AF65-F5344CB8AC3E}">
        <p14:creationId xmlns:p14="http://schemas.microsoft.com/office/powerpoint/2010/main" xmlns="" val="358167030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sp>
        <p:nvSpPr>
          <p:cNvPr id="10" name="TextBox 4"/>
          <p:cNvSpPr txBox="1"/>
          <p:nvPr/>
        </p:nvSpPr>
        <p:spPr>
          <a:xfrm>
            <a:off x="3184634" y="220717"/>
            <a:ext cx="5959366" cy="6340197"/>
          </a:xfrm>
          <a:prstGeom prst="rect">
            <a:avLst/>
          </a:prstGeom>
          <a:noFill/>
        </p:spPr>
        <p:txBody>
          <a:bodyPr wrap="square" rtlCol="0">
            <a:spAutoFit/>
          </a:bodyPr>
          <a:lstStyle/>
          <a:p>
            <a:r>
              <a:rPr lang="x-none" sz="2000" smtClean="0">
                <a:solidFill>
                  <a:schemeClr val="accent5">
                    <a:lumMod val="50000"/>
                  </a:schemeClr>
                </a:solidFill>
                <a:latin typeface="Ubuntu"/>
              </a:rPr>
              <a:t>Situé dans l’ouest de la France, </a:t>
            </a:r>
            <a:r>
              <a:rPr lang="x-none" sz="2000" b="1" smtClean="0">
                <a:solidFill>
                  <a:schemeClr val="accent5">
                    <a:lumMod val="50000"/>
                  </a:schemeClr>
                </a:solidFill>
                <a:latin typeface="Ubuntu"/>
              </a:rPr>
              <a:t>le Groupe Dubreuil </a:t>
            </a:r>
            <a:r>
              <a:rPr lang="x-none" sz="2000" smtClean="0">
                <a:solidFill>
                  <a:schemeClr val="accent5">
                    <a:lumMod val="50000"/>
                  </a:schemeClr>
                </a:solidFill>
                <a:latin typeface="Ubuntu"/>
              </a:rPr>
              <a:t>c’est </a:t>
            </a:r>
            <a:r>
              <a:rPr lang="x-none" sz="1700" smtClean="0">
                <a:solidFill>
                  <a:schemeClr val="accent5">
                    <a:lumMod val="50000"/>
                  </a:schemeClr>
                </a:solidFill>
                <a:latin typeface="Ubuntu"/>
              </a:rPr>
              <a:t>: </a:t>
            </a:r>
            <a:endParaRPr lang="fr-FR" sz="1700" dirty="0" smtClean="0">
              <a:solidFill>
                <a:schemeClr val="accent5">
                  <a:lumMod val="50000"/>
                </a:schemeClr>
              </a:solidFill>
              <a:latin typeface="Ubuntu"/>
            </a:endParaRPr>
          </a:p>
          <a:p>
            <a:endParaRPr lang="fr-FR" sz="800" dirty="0" smtClean="0">
              <a:solidFill>
                <a:schemeClr val="accent5">
                  <a:lumMod val="50000"/>
                </a:schemeClr>
              </a:solidFill>
              <a:latin typeface="Ubuntu"/>
            </a:endParaRPr>
          </a:p>
          <a:p>
            <a:pPr>
              <a:buBlip>
                <a:blip r:embed="rId3"/>
              </a:buBlip>
            </a:pPr>
            <a:r>
              <a:rPr lang="fr-FR" sz="1700" b="1" dirty="0" smtClean="0">
                <a:solidFill>
                  <a:schemeClr val="accent5">
                    <a:lumMod val="50000"/>
                  </a:schemeClr>
                </a:solidFill>
                <a:latin typeface="Ubuntu"/>
              </a:rPr>
              <a:t>4 000</a:t>
            </a:r>
            <a:r>
              <a:rPr lang="x-none" sz="1700" b="1" smtClean="0">
                <a:solidFill>
                  <a:schemeClr val="accent5">
                    <a:lumMod val="50000"/>
                  </a:schemeClr>
                </a:solidFill>
                <a:latin typeface="Ubuntu"/>
              </a:rPr>
              <a:t> collaborateurs. </a:t>
            </a:r>
            <a:endParaRPr lang="fr-FR" sz="1700" dirty="0" smtClean="0">
              <a:solidFill>
                <a:schemeClr val="accent5">
                  <a:lumMod val="50000"/>
                </a:schemeClr>
              </a:solidFill>
              <a:latin typeface="Ubuntu"/>
            </a:endParaRPr>
          </a:p>
          <a:p>
            <a:pPr>
              <a:buBlip>
                <a:blip r:embed="rId3"/>
              </a:buBlip>
            </a:pPr>
            <a:r>
              <a:rPr lang="x-none" sz="1700" b="1" smtClean="0">
                <a:solidFill>
                  <a:schemeClr val="accent5">
                    <a:lumMod val="50000"/>
                  </a:schemeClr>
                </a:solidFill>
                <a:latin typeface="Ubuntu"/>
              </a:rPr>
              <a:t>120 établissements. </a:t>
            </a:r>
            <a:endParaRPr lang="fr-FR" sz="1700" dirty="0" smtClean="0">
              <a:solidFill>
                <a:schemeClr val="accent5">
                  <a:lumMod val="50000"/>
                </a:schemeClr>
              </a:solidFill>
              <a:latin typeface="Ubuntu"/>
            </a:endParaRPr>
          </a:p>
          <a:p>
            <a:pPr>
              <a:buBlip>
                <a:blip r:embed="rId3"/>
              </a:buBlip>
            </a:pPr>
            <a:r>
              <a:rPr lang="x-none" sz="1700" smtClean="0">
                <a:solidFill>
                  <a:schemeClr val="accent5">
                    <a:lumMod val="50000"/>
                  </a:schemeClr>
                </a:solidFill>
                <a:latin typeface="Ubuntu"/>
              </a:rPr>
              <a:t>Plus de </a:t>
            </a:r>
            <a:r>
              <a:rPr lang="x-none" sz="1700" b="1" smtClean="0">
                <a:solidFill>
                  <a:schemeClr val="accent5">
                    <a:lumMod val="50000"/>
                  </a:schemeClr>
                </a:solidFill>
                <a:latin typeface="Ubuntu"/>
              </a:rPr>
              <a:t>26 marques </a:t>
            </a:r>
            <a:r>
              <a:rPr lang="x-none" sz="1700" smtClean="0">
                <a:solidFill>
                  <a:schemeClr val="accent5">
                    <a:lumMod val="50000"/>
                  </a:schemeClr>
                </a:solidFill>
                <a:latin typeface="Ubuntu"/>
              </a:rPr>
              <a:t>représentées en Métropole et aux Antilles. </a:t>
            </a:r>
            <a:endParaRPr lang="fr-FR" sz="1700" dirty="0" smtClean="0">
              <a:solidFill>
                <a:schemeClr val="accent5">
                  <a:lumMod val="50000"/>
                </a:schemeClr>
              </a:solidFill>
              <a:latin typeface="Ubuntu"/>
            </a:endParaRPr>
          </a:p>
          <a:p>
            <a:pPr>
              <a:buBlip>
                <a:blip r:embed="rId3"/>
              </a:buBlip>
            </a:pPr>
            <a:r>
              <a:rPr lang="x-none" sz="1700" smtClean="0">
                <a:solidFill>
                  <a:schemeClr val="accent5">
                    <a:lumMod val="50000"/>
                  </a:schemeClr>
                </a:solidFill>
                <a:latin typeface="Ubuntu"/>
              </a:rPr>
              <a:t>Un groupe investi dans </a:t>
            </a:r>
            <a:r>
              <a:rPr lang="fr-FR" sz="1700" b="1" dirty="0" smtClean="0">
                <a:solidFill>
                  <a:schemeClr val="accent5">
                    <a:lumMod val="50000"/>
                  </a:schemeClr>
                </a:solidFill>
                <a:latin typeface="Ubuntu"/>
              </a:rPr>
              <a:t>6 </a:t>
            </a:r>
            <a:r>
              <a:rPr lang="x-none" sz="1700" b="1" smtClean="0">
                <a:solidFill>
                  <a:schemeClr val="accent5">
                    <a:lumMod val="50000"/>
                  </a:schemeClr>
                </a:solidFill>
                <a:latin typeface="Ubuntu"/>
              </a:rPr>
              <a:t>métiers </a:t>
            </a:r>
            <a:r>
              <a:rPr lang="x-none" sz="1700" smtClean="0">
                <a:solidFill>
                  <a:schemeClr val="accent5">
                    <a:lumMod val="50000"/>
                  </a:schemeClr>
                </a:solidFill>
                <a:latin typeface="Ubuntu"/>
              </a:rPr>
              <a:t>principalement dans la distribution - distribution automobile, distribution de produits pétroliers</a:t>
            </a:r>
            <a:r>
              <a:rPr lang="fr-FR" sz="1700" dirty="0" smtClean="0">
                <a:solidFill>
                  <a:schemeClr val="accent5">
                    <a:lumMod val="50000"/>
                  </a:schemeClr>
                </a:solidFill>
                <a:latin typeface="Ubuntu"/>
              </a:rPr>
              <a:t> et d’énergies</a:t>
            </a:r>
            <a:r>
              <a:rPr lang="x-none" sz="1700" smtClean="0">
                <a:solidFill>
                  <a:schemeClr val="accent5">
                    <a:lumMod val="50000"/>
                  </a:schemeClr>
                </a:solidFill>
                <a:latin typeface="Ubuntu"/>
              </a:rPr>
              <a:t>, distribution et location de matériels de travaux publics, distribution de matériels agricoles</a:t>
            </a:r>
            <a:r>
              <a:rPr lang="fr-FR" sz="1700" dirty="0" smtClean="0">
                <a:solidFill>
                  <a:schemeClr val="accent5">
                    <a:lumMod val="50000"/>
                  </a:schemeClr>
                </a:solidFill>
                <a:latin typeface="Ubuntu"/>
              </a:rPr>
              <a:t>, </a:t>
            </a:r>
            <a:r>
              <a:rPr lang="x-none" sz="1700" smtClean="0">
                <a:solidFill>
                  <a:schemeClr val="accent5">
                    <a:lumMod val="50000"/>
                  </a:schemeClr>
                </a:solidFill>
                <a:latin typeface="Ubuntu"/>
              </a:rPr>
              <a:t>mais </a:t>
            </a:r>
            <a:r>
              <a:rPr lang="fr-FR" sz="1700" dirty="0" smtClean="0">
                <a:solidFill>
                  <a:schemeClr val="accent5">
                    <a:lumMod val="50000"/>
                  </a:schemeClr>
                </a:solidFill>
                <a:latin typeface="Ubuntu"/>
              </a:rPr>
              <a:t>aussi </a:t>
            </a:r>
            <a:r>
              <a:rPr lang="x-none" sz="1700" smtClean="0">
                <a:solidFill>
                  <a:schemeClr val="accent5">
                    <a:lumMod val="50000"/>
                  </a:schemeClr>
                </a:solidFill>
                <a:latin typeface="Ubuntu"/>
              </a:rPr>
              <a:t>l’hôtellerie. </a:t>
            </a:r>
            <a:endParaRPr lang="fr-FR" sz="1700" dirty="0" smtClean="0">
              <a:solidFill>
                <a:schemeClr val="accent5">
                  <a:lumMod val="50000"/>
                </a:schemeClr>
              </a:solidFill>
              <a:latin typeface="Ubuntu"/>
            </a:endParaRPr>
          </a:p>
          <a:p>
            <a:pPr>
              <a:buBlip>
                <a:blip r:embed="rId3"/>
              </a:buBlip>
            </a:pPr>
            <a:r>
              <a:rPr lang="x-none" sz="1700" smtClean="0">
                <a:solidFill>
                  <a:schemeClr val="accent5">
                    <a:lumMod val="50000"/>
                  </a:schemeClr>
                </a:solidFill>
                <a:latin typeface="Ubuntu"/>
              </a:rPr>
              <a:t>Ce groupe familial justifiait déjà d’une </a:t>
            </a:r>
            <a:r>
              <a:rPr lang="fr-FR" sz="1700" dirty="0" smtClean="0">
                <a:solidFill>
                  <a:schemeClr val="accent5">
                    <a:lumMod val="50000"/>
                  </a:schemeClr>
                </a:solidFill>
                <a:latin typeface="Ubuntu"/>
              </a:rPr>
              <a:t>longue </a:t>
            </a:r>
            <a:r>
              <a:rPr lang="x-none" sz="1700" smtClean="0">
                <a:solidFill>
                  <a:schemeClr val="accent5">
                    <a:lumMod val="50000"/>
                  </a:schemeClr>
                </a:solidFill>
                <a:latin typeface="Ubuntu"/>
              </a:rPr>
              <a:t>expérience dans le transport aérien à travers sa compagnie </a:t>
            </a:r>
            <a:r>
              <a:rPr lang="fr-FR" sz="1700" dirty="0" smtClean="0">
                <a:solidFill>
                  <a:schemeClr val="accent5">
                    <a:lumMod val="50000"/>
                  </a:schemeClr>
                </a:solidFill>
                <a:latin typeface="Ubuntu"/>
              </a:rPr>
              <a:t>Air Vendée devenue </a:t>
            </a:r>
            <a:r>
              <a:rPr lang="x-none" sz="1700" smtClean="0">
                <a:solidFill>
                  <a:schemeClr val="accent5">
                    <a:lumMod val="50000"/>
                  </a:schemeClr>
                </a:solidFill>
                <a:latin typeface="Ubuntu"/>
              </a:rPr>
              <a:t>Régional Airlines - une entreprise opérant sur des dessertes transversales métropolitaines et européennes, </a:t>
            </a:r>
            <a:r>
              <a:rPr lang="fr-FR" sz="1700" dirty="0" smtClean="0">
                <a:solidFill>
                  <a:schemeClr val="accent5">
                    <a:lumMod val="50000"/>
                  </a:schemeClr>
                </a:solidFill>
                <a:latin typeface="Ubuntu"/>
              </a:rPr>
              <a:t>et </a:t>
            </a:r>
            <a:r>
              <a:rPr lang="x-none" sz="1700" smtClean="0">
                <a:solidFill>
                  <a:schemeClr val="accent5">
                    <a:lumMod val="50000"/>
                  </a:schemeClr>
                </a:solidFill>
                <a:latin typeface="Ubuntu"/>
              </a:rPr>
              <a:t>cédée à Air France en 2000. </a:t>
            </a:r>
            <a:endParaRPr lang="fr-FR" sz="1700" dirty="0" smtClean="0">
              <a:solidFill>
                <a:schemeClr val="accent5">
                  <a:lumMod val="50000"/>
                </a:schemeClr>
              </a:solidFill>
              <a:latin typeface="Ubuntu"/>
            </a:endParaRPr>
          </a:p>
          <a:p>
            <a:pPr>
              <a:buBlip>
                <a:blip r:embed="rId3"/>
              </a:buBlip>
            </a:pPr>
            <a:r>
              <a:rPr lang="fr-FR" sz="1700" dirty="0" smtClean="0">
                <a:solidFill>
                  <a:schemeClr val="accent5">
                    <a:lumMod val="50000"/>
                  </a:schemeClr>
                </a:solidFill>
                <a:latin typeface="Ubuntu"/>
              </a:rPr>
              <a:t>En 2016, le Groupe Dubreuil a ajouté une nouvelle compagnie à son pôle de transport aérien :  French </a:t>
            </a:r>
            <a:r>
              <a:rPr lang="fr-FR" sz="1700" dirty="0" err="1" smtClean="0">
                <a:solidFill>
                  <a:schemeClr val="accent5">
                    <a:lumMod val="50000"/>
                  </a:schemeClr>
                </a:solidFill>
                <a:latin typeface="Ubuntu"/>
              </a:rPr>
              <a:t>bee</a:t>
            </a:r>
            <a:r>
              <a:rPr lang="fr-FR" sz="1700" dirty="0" smtClean="0">
                <a:solidFill>
                  <a:schemeClr val="accent5">
                    <a:lumMod val="50000"/>
                  </a:schemeClr>
                </a:solidFill>
                <a:latin typeface="Ubuntu"/>
              </a:rPr>
              <a:t>. Compagnie sœur d’Air Caraïbes, elle est la première compagnie française </a:t>
            </a:r>
            <a:r>
              <a:rPr lang="fr-FR" sz="1700" dirty="0" err="1" smtClean="0">
                <a:solidFill>
                  <a:schemeClr val="accent5">
                    <a:lumMod val="50000"/>
                  </a:schemeClr>
                </a:solidFill>
                <a:latin typeface="Ubuntu"/>
              </a:rPr>
              <a:t>low</a:t>
            </a:r>
            <a:r>
              <a:rPr lang="fr-FR" sz="1700" dirty="0" smtClean="0">
                <a:solidFill>
                  <a:schemeClr val="accent5">
                    <a:lumMod val="50000"/>
                  </a:schemeClr>
                </a:solidFill>
                <a:latin typeface="Ubuntu"/>
              </a:rPr>
              <a:t>-</a:t>
            </a:r>
            <a:r>
              <a:rPr lang="fr-FR" sz="1700" dirty="0" err="1" smtClean="0">
                <a:solidFill>
                  <a:schemeClr val="accent5">
                    <a:lumMod val="50000"/>
                  </a:schemeClr>
                </a:solidFill>
                <a:latin typeface="Ubuntu"/>
              </a:rPr>
              <a:t>cost</a:t>
            </a:r>
            <a:r>
              <a:rPr lang="fr-FR" sz="1700" dirty="0" smtClean="0">
                <a:solidFill>
                  <a:schemeClr val="accent5">
                    <a:lumMod val="50000"/>
                  </a:schemeClr>
                </a:solidFill>
                <a:latin typeface="Ubuntu"/>
              </a:rPr>
              <a:t> long-courrier.</a:t>
            </a:r>
          </a:p>
          <a:p>
            <a:pPr>
              <a:buBlip>
                <a:blip r:embed="rId3"/>
              </a:buBlip>
            </a:pPr>
            <a:r>
              <a:rPr lang="x-none" sz="1700" b="1" smtClean="0">
                <a:solidFill>
                  <a:schemeClr val="accent5">
                    <a:lumMod val="50000"/>
                  </a:schemeClr>
                </a:solidFill>
                <a:latin typeface="Ubuntu"/>
              </a:rPr>
              <a:t>1,</a:t>
            </a:r>
            <a:r>
              <a:rPr lang="fr-FR" sz="1700" b="1" dirty="0" smtClean="0">
                <a:solidFill>
                  <a:schemeClr val="accent5">
                    <a:lumMod val="50000"/>
                  </a:schemeClr>
                </a:solidFill>
                <a:latin typeface="Ubuntu"/>
              </a:rPr>
              <a:t>66 </a:t>
            </a:r>
            <a:r>
              <a:rPr lang="x-none" sz="1700" b="1" smtClean="0">
                <a:solidFill>
                  <a:schemeClr val="accent5">
                    <a:lumMod val="50000"/>
                  </a:schemeClr>
                </a:solidFill>
                <a:latin typeface="Ubuntu"/>
              </a:rPr>
              <a:t>milliard d’euros de chiffre d’affaires </a:t>
            </a:r>
            <a:r>
              <a:rPr lang="fr-FR" sz="1700" b="1" dirty="0" smtClean="0">
                <a:solidFill>
                  <a:schemeClr val="accent5">
                    <a:lumMod val="50000"/>
                  </a:schemeClr>
                </a:solidFill>
                <a:latin typeface="Ubuntu"/>
              </a:rPr>
              <a:t>consolidé </a:t>
            </a:r>
            <a:r>
              <a:rPr lang="x-none" sz="1700" smtClean="0">
                <a:solidFill>
                  <a:schemeClr val="accent5">
                    <a:lumMod val="50000"/>
                  </a:schemeClr>
                </a:solidFill>
                <a:latin typeface="Ubuntu"/>
              </a:rPr>
              <a:t>prévu en 201</a:t>
            </a:r>
            <a:r>
              <a:rPr lang="fr-FR" sz="1700" dirty="0" smtClean="0">
                <a:solidFill>
                  <a:schemeClr val="accent5">
                    <a:lumMod val="50000"/>
                  </a:schemeClr>
                </a:solidFill>
                <a:latin typeface="Ubuntu"/>
              </a:rPr>
              <a:t>7</a:t>
            </a:r>
            <a:r>
              <a:rPr lang="x-none" sz="1700" smtClean="0">
                <a:solidFill>
                  <a:schemeClr val="accent5">
                    <a:lumMod val="50000"/>
                  </a:schemeClr>
                </a:solidFill>
                <a:latin typeface="Ubuntu"/>
              </a:rPr>
              <a:t>. </a:t>
            </a:r>
            <a:endParaRPr lang="fr-FR" sz="1700" dirty="0" smtClean="0">
              <a:solidFill>
                <a:schemeClr val="accent5">
                  <a:lumMod val="50000"/>
                </a:schemeClr>
              </a:solidFill>
              <a:latin typeface="Ubuntu"/>
            </a:endParaRPr>
          </a:p>
          <a:p>
            <a:pPr>
              <a:buSzPct val="180000"/>
            </a:pPr>
            <a:endParaRPr lang="fr-FR" dirty="0" smtClean="0">
              <a:solidFill>
                <a:schemeClr val="accent5">
                  <a:lumMod val="50000"/>
                </a:schemeClr>
              </a:solidFill>
              <a:latin typeface="Ubuntu Light"/>
            </a:endParaRPr>
          </a:p>
        </p:txBody>
      </p:sp>
      <p:pic>
        <p:nvPicPr>
          <p:cNvPr id="11" name="Picture 3" descr="10-GDUBREUIL-05---LOGO-ENT-GD_WEB-1.png"/>
          <p:cNvPicPr/>
          <p:nvPr/>
        </p:nvPicPr>
        <p:blipFill>
          <a:blip r:embed="rId4" cstate="email">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wpc="http://schemas.microsoft.com/office/word/2010/wordprocessingCanvas" xmlns="" val="0"/>
              </a:ext>
            </a:extLst>
          </a:blip>
          <a:srcRect/>
          <a:stretch>
            <a:fillRect/>
          </a:stretch>
        </p:blipFill>
        <p:spPr bwMode="auto">
          <a:xfrm>
            <a:off x="599089" y="3436881"/>
            <a:ext cx="2033752" cy="2065284"/>
          </a:xfrm>
          <a:prstGeom prst="rect">
            <a:avLst/>
          </a:prstGeom>
          <a:noFill/>
          <a:ln>
            <a:noFill/>
          </a:ln>
        </p:spPr>
      </p:pic>
      <p:pic>
        <p:nvPicPr>
          <p:cNvPr id="12" name="Picture 2"/>
          <p:cNvPicPr>
            <a:picLocks noChangeAspect="1" noChangeArrowheads="1"/>
          </p:cNvPicPr>
          <p:nvPr/>
        </p:nvPicPr>
        <p:blipFill>
          <a:blip r:embed="rId5" cstate="email"/>
          <a:srcRect/>
          <a:stretch>
            <a:fillRect/>
          </a:stretch>
        </p:blipFill>
        <p:spPr bwMode="auto">
          <a:xfrm>
            <a:off x="1" y="583324"/>
            <a:ext cx="3199606" cy="2504976"/>
          </a:xfrm>
          <a:prstGeom prst="rect">
            <a:avLst/>
          </a:prstGeom>
          <a:noFill/>
          <a:ln w="9525">
            <a:noFill/>
            <a:miter lim="800000"/>
            <a:headEnd/>
            <a:tailEnd/>
          </a:ln>
          <a:effectLst/>
        </p:spPr>
      </p:pic>
    </p:spTree>
    <p:extLst>
      <p:ext uri="{BB962C8B-B14F-4D97-AF65-F5344CB8AC3E}">
        <p14:creationId xmlns:p14="http://schemas.microsoft.com/office/powerpoint/2010/main" xmlns="" val="358167030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Shape 122"/>
          <p:cNvPicPr preferRelativeResize="0"/>
          <p:nvPr/>
        </p:nvPicPr>
        <p:blipFill rotWithShape="1">
          <a:blip r:embed="rId2" cstate="email">
            <a:alphaModFix/>
          </a:blip>
          <a:srcRect/>
          <a:stretch/>
        </p:blipFill>
        <p:spPr>
          <a:xfrm>
            <a:off x="-17172" y="-12878"/>
            <a:ext cx="9161172" cy="6870878"/>
          </a:xfrm>
          <a:prstGeom prst="rect">
            <a:avLst/>
          </a:prstGeom>
          <a:noFill/>
          <a:ln>
            <a:noFill/>
          </a:ln>
        </p:spPr>
      </p:pic>
      <p:sp>
        <p:nvSpPr>
          <p:cNvPr id="6" name="TextBox 3"/>
          <p:cNvSpPr txBox="1"/>
          <p:nvPr/>
        </p:nvSpPr>
        <p:spPr>
          <a:xfrm>
            <a:off x="0" y="209939"/>
            <a:ext cx="3256020" cy="523220"/>
          </a:xfrm>
          <a:prstGeom prst="rect">
            <a:avLst/>
          </a:prstGeom>
          <a:noFill/>
        </p:spPr>
        <p:txBody>
          <a:bodyPr wrap="none" rtlCol="0">
            <a:spAutoFit/>
          </a:bodyPr>
          <a:lstStyle/>
          <a:p>
            <a:r>
              <a:rPr lang="en-US" sz="2800" b="1" dirty="0" smtClean="0">
                <a:solidFill>
                  <a:srgbClr val="002060"/>
                </a:solidFill>
                <a:effectLst>
                  <a:outerShdw blurRad="38100" dist="38100" dir="2700000" algn="tl">
                    <a:srgbClr val="000000">
                      <a:alpha val="43137"/>
                    </a:srgbClr>
                  </a:outerShdw>
                </a:effectLst>
                <a:latin typeface="Ubuntu" panose="020B0504030602030204" pitchFamily="34" charset="0"/>
              </a:rPr>
              <a:t>PLAN DE FLOTTE</a:t>
            </a:r>
            <a:endParaRPr lang="es-DO" sz="2800" b="1" dirty="0">
              <a:solidFill>
                <a:srgbClr val="002060"/>
              </a:solidFill>
              <a:effectLst>
                <a:outerShdw blurRad="38100" dist="38100" dir="2700000" algn="tl">
                  <a:srgbClr val="000000">
                    <a:alpha val="43137"/>
                  </a:srgbClr>
                </a:outerShdw>
              </a:effectLst>
              <a:latin typeface="Ubuntu" panose="020B0504030602030204" pitchFamily="34" charset="0"/>
            </a:endParaRPr>
          </a:p>
        </p:txBody>
      </p:sp>
      <p:graphicFrame>
        <p:nvGraphicFramePr>
          <p:cNvPr id="10" name="Tableau 9"/>
          <p:cNvGraphicFramePr>
            <a:graphicFrameLocks noGrp="1"/>
          </p:cNvGraphicFramePr>
          <p:nvPr/>
        </p:nvGraphicFramePr>
        <p:xfrm>
          <a:off x="0" y="721907"/>
          <a:ext cx="9144000" cy="5514827"/>
        </p:xfrm>
        <a:graphic>
          <a:graphicData uri="http://schemas.openxmlformats.org/drawingml/2006/table">
            <a:tbl>
              <a:tblPr/>
              <a:tblGrid>
                <a:gridCol w="1466335"/>
                <a:gridCol w="375765"/>
                <a:gridCol w="349599"/>
                <a:gridCol w="246700"/>
                <a:gridCol w="774357"/>
                <a:gridCol w="1120346"/>
                <a:gridCol w="461319"/>
                <a:gridCol w="534172"/>
                <a:gridCol w="264013"/>
                <a:gridCol w="964711"/>
                <a:gridCol w="1041662"/>
                <a:gridCol w="611726"/>
                <a:gridCol w="93034"/>
                <a:gridCol w="840261"/>
              </a:tblGrid>
              <a:tr h="363743">
                <a:tc>
                  <a:txBody>
                    <a:bodyPr/>
                    <a:lstStyle/>
                    <a:p>
                      <a:pPr algn="ctr">
                        <a:lnSpc>
                          <a:spcPct val="115000"/>
                        </a:lnSpc>
                        <a:spcAft>
                          <a:spcPts val="0"/>
                        </a:spcAft>
                      </a:pPr>
                      <a:r>
                        <a:rPr lang="fr-FR" sz="1200" b="1" dirty="0">
                          <a:latin typeface="Ubuntu"/>
                          <a:ea typeface="Times New Roman"/>
                          <a:cs typeface="Times New Roman"/>
                        </a:rPr>
                        <a:t>TYPES </a:t>
                      </a:r>
                      <a:r>
                        <a:rPr lang="fr-FR" sz="1200" b="1" dirty="0" smtClean="0">
                          <a:latin typeface="Ubuntu"/>
                          <a:ea typeface="Times New Roman"/>
                          <a:cs typeface="Times New Roman"/>
                        </a:rPr>
                        <a:t>D’APPAREILS</a:t>
                      </a:r>
                      <a:endParaRPr lang="fr-FR" sz="1200" dirty="0">
                        <a:latin typeface="Ubuntu"/>
                        <a:ea typeface="Times New Roman"/>
                        <a:cs typeface="Times New Roman"/>
                      </a:endParaRPr>
                    </a:p>
                  </a:txBody>
                  <a:tcPr marL="57777" marR="57777" marT="28889" marB="28889">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D7D31"/>
                    </a:solidFill>
                  </a:tcPr>
                </a:tc>
                <a:tc gridSpan="3">
                  <a:txBody>
                    <a:bodyPr/>
                    <a:lstStyle/>
                    <a:p>
                      <a:pPr algn="ctr">
                        <a:lnSpc>
                          <a:spcPct val="115000"/>
                        </a:lnSpc>
                        <a:spcAft>
                          <a:spcPts val="0"/>
                        </a:spcAft>
                      </a:pPr>
                      <a:r>
                        <a:rPr lang="fr-FR" sz="1200" b="1" dirty="0">
                          <a:latin typeface="Ubuntu"/>
                          <a:ea typeface="Times New Roman"/>
                          <a:cs typeface="Times New Roman"/>
                        </a:rPr>
                        <a:t>A350-900</a:t>
                      </a:r>
                      <a:endParaRPr lang="fr-FR" sz="1200" dirty="0">
                        <a:latin typeface="Ubuntu"/>
                        <a:ea typeface="Times New Roman"/>
                        <a:cs typeface="Times New Roman"/>
                      </a:endParaRPr>
                    </a:p>
                  </a:txBody>
                  <a:tcPr marL="57777" marR="57777" marT="28889" marB="28889">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D7D31"/>
                    </a:solidFill>
                  </a:tcPr>
                </a:tc>
                <a:tc hMerge="1">
                  <a:txBody>
                    <a:bodyPr/>
                    <a:lstStyle/>
                    <a:p>
                      <a:endParaRPr lang="fr-FR"/>
                    </a:p>
                  </a:txBody>
                  <a:tcPr/>
                </a:tc>
                <a:tc hMerge="1">
                  <a:txBody>
                    <a:bodyPr/>
                    <a:lstStyle/>
                    <a:p>
                      <a:endParaRPr lang="fr-FR"/>
                    </a:p>
                  </a:txBody>
                  <a:tcPr/>
                </a:tc>
                <a:tc gridSpan="4">
                  <a:txBody>
                    <a:bodyPr/>
                    <a:lstStyle/>
                    <a:p>
                      <a:pPr algn="ctr">
                        <a:lnSpc>
                          <a:spcPct val="115000"/>
                        </a:lnSpc>
                        <a:spcAft>
                          <a:spcPts val="0"/>
                        </a:spcAft>
                      </a:pPr>
                      <a:r>
                        <a:rPr lang="fr-FR" sz="1200" b="1" dirty="0">
                          <a:latin typeface="Ubuntu"/>
                          <a:ea typeface="Times New Roman"/>
                          <a:cs typeface="Times New Roman"/>
                        </a:rPr>
                        <a:t>A330-300</a:t>
                      </a:r>
                      <a:endParaRPr lang="fr-FR" sz="1200" dirty="0">
                        <a:latin typeface="Ubuntu"/>
                        <a:ea typeface="Times New Roman"/>
                        <a:cs typeface="Times New Roman"/>
                      </a:endParaRPr>
                    </a:p>
                  </a:txBody>
                  <a:tcPr marL="57777" marR="57777" marT="28889" marB="28889">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D7D31"/>
                    </a:solidFill>
                  </a:tcPr>
                </a:tc>
                <a:tc hMerge="1">
                  <a:txBody>
                    <a:bodyPr/>
                    <a:lstStyle/>
                    <a:p>
                      <a:endParaRPr lang="fr-FR"/>
                    </a:p>
                  </a:txBody>
                  <a:tcPr/>
                </a:tc>
                <a:tc hMerge="1">
                  <a:txBody>
                    <a:bodyPr/>
                    <a:lstStyle/>
                    <a:p>
                      <a:endParaRPr lang="fr-FR"/>
                    </a:p>
                  </a:txBody>
                  <a:tcPr/>
                </a:tc>
                <a:tc hMerge="1">
                  <a:txBody>
                    <a:bodyPr/>
                    <a:lstStyle/>
                    <a:p>
                      <a:endParaRPr lang="fr-FR"/>
                    </a:p>
                  </a:txBody>
                  <a:tcPr/>
                </a:tc>
                <a:tc gridSpan="3">
                  <a:txBody>
                    <a:bodyPr/>
                    <a:lstStyle/>
                    <a:p>
                      <a:pPr algn="ctr">
                        <a:lnSpc>
                          <a:spcPct val="115000"/>
                        </a:lnSpc>
                        <a:spcAft>
                          <a:spcPts val="0"/>
                        </a:spcAft>
                      </a:pPr>
                      <a:r>
                        <a:rPr lang="fr-FR" sz="1200" b="1" dirty="0">
                          <a:latin typeface="Ubuntu"/>
                          <a:ea typeface="Times New Roman"/>
                          <a:cs typeface="Times New Roman"/>
                        </a:rPr>
                        <a:t>A330-200</a:t>
                      </a:r>
                      <a:endParaRPr lang="fr-FR" sz="1200" dirty="0">
                        <a:latin typeface="Ubuntu"/>
                        <a:ea typeface="Times New Roman"/>
                        <a:cs typeface="Times New Roman"/>
                      </a:endParaRPr>
                    </a:p>
                  </a:txBody>
                  <a:tcPr marL="57777" marR="57777" marT="28889" marB="28889">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D7D31"/>
                    </a:solidFill>
                  </a:tcPr>
                </a:tc>
                <a:tc hMerge="1">
                  <a:txBody>
                    <a:bodyPr/>
                    <a:lstStyle/>
                    <a:p>
                      <a:pPr algn="ctr">
                        <a:lnSpc>
                          <a:spcPct val="115000"/>
                        </a:lnSpc>
                        <a:spcAft>
                          <a:spcPts val="0"/>
                        </a:spcAft>
                      </a:pPr>
                      <a:endParaRPr lang="fr-FR" sz="1200" dirty="0">
                        <a:latin typeface="Ubuntu"/>
                        <a:ea typeface="Times New Roman"/>
                        <a:cs typeface="Times New Roman"/>
                      </a:endParaRPr>
                    </a:p>
                  </a:txBody>
                  <a:tcPr marL="57777" marR="57777" marT="28889" marB="28889">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D7D31"/>
                    </a:solidFill>
                  </a:tcPr>
                </a:tc>
                <a:tc hMerge="1">
                  <a:txBody>
                    <a:bodyPr/>
                    <a:lstStyle/>
                    <a:p>
                      <a:endParaRPr lang="fr-FR"/>
                    </a:p>
                  </a:txBody>
                  <a:tcPr/>
                </a:tc>
                <a:tc gridSpan="2">
                  <a:txBody>
                    <a:bodyPr/>
                    <a:lstStyle/>
                    <a:p>
                      <a:pPr algn="ctr">
                        <a:lnSpc>
                          <a:spcPct val="115000"/>
                        </a:lnSpc>
                        <a:spcAft>
                          <a:spcPts val="0"/>
                        </a:spcAft>
                      </a:pPr>
                      <a:r>
                        <a:rPr lang="fr-FR" sz="1200" b="1" dirty="0" smtClean="0">
                          <a:latin typeface="Ubuntu"/>
                          <a:ea typeface="Times New Roman"/>
                          <a:cs typeface="Times New Roman"/>
                        </a:rPr>
                        <a:t>ATR </a:t>
                      </a:r>
                    </a:p>
                    <a:p>
                      <a:pPr algn="ctr">
                        <a:lnSpc>
                          <a:spcPct val="115000"/>
                        </a:lnSpc>
                        <a:spcAft>
                          <a:spcPts val="0"/>
                        </a:spcAft>
                      </a:pPr>
                      <a:r>
                        <a:rPr lang="fr-FR" sz="1200" b="1" dirty="0" smtClean="0">
                          <a:latin typeface="Ubuntu"/>
                          <a:ea typeface="Times New Roman"/>
                          <a:cs typeface="Times New Roman"/>
                        </a:rPr>
                        <a:t>72-500</a:t>
                      </a:r>
                      <a:endParaRPr lang="fr-FR" sz="1200" dirty="0">
                        <a:latin typeface="Ubuntu"/>
                        <a:ea typeface="Times New Roman"/>
                        <a:cs typeface="Times New Roman"/>
                      </a:endParaRPr>
                    </a:p>
                  </a:txBody>
                  <a:tcPr marL="57777" marR="57777" marT="28889" marB="28889">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D7D31"/>
                    </a:solidFill>
                  </a:tcPr>
                </a:tc>
                <a:tc hMerge="1">
                  <a:txBody>
                    <a:bodyPr/>
                    <a:lstStyle/>
                    <a:p>
                      <a:pPr algn="ctr">
                        <a:lnSpc>
                          <a:spcPct val="115000"/>
                        </a:lnSpc>
                        <a:spcAft>
                          <a:spcPts val="0"/>
                        </a:spcAft>
                      </a:pPr>
                      <a:endParaRPr lang="fr-FR" sz="1200" dirty="0">
                        <a:latin typeface="Ubuntu"/>
                        <a:ea typeface="Times New Roman"/>
                        <a:cs typeface="Times New Roman"/>
                      </a:endParaRPr>
                    </a:p>
                  </a:txBody>
                  <a:tcPr marL="57777" marR="57777" marT="28889" marB="28889">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D7D31"/>
                    </a:solidFill>
                  </a:tcPr>
                </a:tc>
                <a:tc>
                  <a:txBody>
                    <a:bodyPr/>
                    <a:lstStyle/>
                    <a:p>
                      <a:pPr algn="ctr">
                        <a:lnSpc>
                          <a:spcPct val="115000"/>
                        </a:lnSpc>
                        <a:spcAft>
                          <a:spcPts val="0"/>
                        </a:spcAft>
                      </a:pPr>
                      <a:r>
                        <a:rPr lang="fr-FR" sz="1200" b="1" dirty="0" smtClean="0">
                          <a:latin typeface="Ubuntu"/>
                          <a:ea typeface="Times New Roman"/>
                          <a:cs typeface="Times New Roman"/>
                        </a:rPr>
                        <a:t>ATR</a:t>
                      </a:r>
                    </a:p>
                    <a:p>
                      <a:pPr algn="ctr">
                        <a:lnSpc>
                          <a:spcPct val="115000"/>
                        </a:lnSpc>
                        <a:spcAft>
                          <a:spcPts val="0"/>
                        </a:spcAft>
                      </a:pPr>
                      <a:r>
                        <a:rPr lang="fr-FR" sz="1200" b="1" dirty="0" smtClean="0">
                          <a:latin typeface="Ubuntu"/>
                          <a:ea typeface="Times New Roman"/>
                          <a:cs typeface="Times New Roman"/>
                        </a:rPr>
                        <a:t> 72-600</a:t>
                      </a:r>
                      <a:endParaRPr lang="fr-FR" sz="1200" dirty="0">
                        <a:latin typeface="Ubuntu"/>
                        <a:ea typeface="Times New Roman"/>
                        <a:cs typeface="Times New Roman"/>
                      </a:endParaRPr>
                    </a:p>
                  </a:txBody>
                  <a:tcPr marL="57777" marR="57777" marT="28889" marB="28889">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D7D31"/>
                    </a:solidFill>
                  </a:tcPr>
                </a:tc>
              </a:tr>
              <a:tr h="801123">
                <a:tc>
                  <a:txBody>
                    <a:bodyPr/>
                    <a:lstStyle/>
                    <a:p>
                      <a:pPr>
                        <a:lnSpc>
                          <a:spcPct val="115000"/>
                        </a:lnSpc>
                        <a:spcAft>
                          <a:spcPts val="0"/>
                        </a:spcAft>
                      </a:pPr>
                      <a:endParaRPr lang="fr-FR" sz="1200" b="1" dirty="0" smtClean="0">
                        <a:latin typeface="Ubuntu"/>
                        <a:ea typeface="Times New Roman"/>
                        <a:cs typeface="Times New Roman"/>
                      </a:endParaRPr>
                    </a:p>
                    <a:p>
                      <a:pPr>
                        <a:lnSpc>
                          <a:spcPct val="115000"/>
                        </a:lnSpc>
                        <a:spcAft>
                          <a:spcPts val="0"/>
                        </a:spcAft>
                      </a:pPr>
                      <a:r>
                        <a:rPr lang="fr-FR" sz="1200" b="1" dirty="0" smtClean="0">
                          <a:latin typeface="Ubuntu"/>
                          <a:ea typeface="Times New Roman"/>
                          <a:cs typeface="Times New Roman"/>
                        </a:rPr>
                        <a:t>Immatriculations</a:t>
                      </a:r>
                      <a:endParaRPr lang="fr-FR" sz="1200" dirty="0">
                        <a:latin typeface="Ubuntu"/>
                        <a:ea typeface="Times New Roman"/>
                        <a:cs typeface="Times New Roman"/>
                      </a:endParaRPr>
                    </a:p>
                  </a:txBody>
                  <a:tcPr marL="57777" marR="57777" marT="28889" marB="28889">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8D7CD"/>
                    </a:solidFill>
                  </a:tcPr>
                </a:tc>
                <a:tc>
                  <a:txBody>
                    <a:bodyPr/>
                    <a:lstStyle/>
                    <a:p>
                      <a:pPr algn="ctr">
                        <a:lnSpc>
                          <a:spcPct val="115000"/>
                        </a:lnSpc>
                        <a:spcAft>
                          <a:spcPts val="0"/>
                        </a:spcAft>
                      </a:pPr>
                      <a:r>
                        <a:rPr lang="fr-FR" sz="1200" dirty="0">
                          <a:latin typeface="Ubuntu"/>
                          <a:ea typeface="Times New Roman"/>
                          <a:cs typeface="Times New Roman"/>
                        </a:rPr>
                        <a:t>F-HHAV</a:t>
                      </a:r>
                    </a:p>
                  </a:txBody>
                  <a:tcPr marL="57777" marR="57777" marT="28889" marB="28889" vert="vert27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8D7CD"/>
                    </a:solidFill>
                  </a:tcPr>
                </a:tc>
                <a:tc gridSpan="2">
                  <a:txBody>
                    <a:bodyPr/>
                    <a:lstStyle/>
                    <a:p>
                      <a:pPr algn="ctr">
                        <a:lnSpc>
                          <a:spcPct val="115000"/>
                        </a:lnSpc>
                        <a:spcAft>
                          <a:spcPts val="0"/>
                        </a:spcAft>
                      </a:pPr>
                      <a:r>
                        <a:rPr lang="fr-FR" sz="1200" dirty="0">
                          <a:latin typeface="Ubuntu"/>
                          <a:ea typeface="Times New Roman"/>
                          <a:cs typeface="Times New Roman"/>
                        </a:rPr>
                        <a:t>F-HNET</a:t>
                      </a:r>
                    </a:p>
                  </a:txBody>
                  <a:tcPr marL="57777" marR="57777" marT="28889" marB="28889" vert="vert27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8D7CD"/>
                    </a:solidFill>
                  </a:tcPr>
                </a:tc>
                <a:tc hMerge="1">
                  <a:txBody>
                    <a:bodyPr/>
                    <a:lstStyle/>
                    <a:p>
                      <a:endParaRPr lang="fr-FR"/>
                    </a:p>
                  </a:txBody>
                  <a:tcPr/>
                </a:tc>
                <a:tc>
                  <a:txBody>
                    <a:bodyPr/>
                    <a:lstStyle/>
                    <a:p>
                      <a:pPr algn="ctr">
                        <a:lnSpc>
                          <a:spcPct val="115000"/>
                        </a:lnSpc>
                        <a:spcAft>
                          <a:spcPts val="0"/>
                        </a:spcAft>
                      </a:pPr>
                      <a:r>
                        <a:rPr lang="fr-FR" sz="1200" dirty="0">
                          <a:latin typeface="Ubuntu"/>
                          <a:ea typeface="Times New Roman"/>
                          <a:cs typeface="Times New Roman"/>
                        </a:rPr>
                        <a:t>F-OONE</a:t>
                      </a:r>
                    </a:p>
                  </a:txBody>
                  <a:tcPr marL="57777" marR="57777" marT="28889" marB="28889" vert="vert27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8D7CD"/>
                    </a:solidFill>
                  </a:tcPr>
                </a:tc>
                <a:tc>
                  <a:txBody>
                    <a:bodyPr/>
                    <a:lstStyle/>
                    <a:p>
                      <a:pPr algn="ctr">
                        <a:lnSpc>
                          <a:spcPct val="115000"/>
                        </a:lnSpc>
                        <a:spcAft>
                          <a:spcPts val="0"/>
                        </a:spcAft>
                      </a:pPr>
                      <a:r>
                        <a:rPr lang="fr-FR" sz="1200" dirty="0">
                          <a:latin typeface="Ubuntu"/>
                          <a:ea typeface="Times New Roman"/>
                          <a:cs typeface="Times New Roman"/>
                        </a:rPr>
                        <a:t>F-ORLY</a:t>
                      </a:r>
                    </a:p>
                  </a:txBody>
                  <a:tcPr marL="57777" marR="57777" marT="28889" marB="28889" vert="vert27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8D7CD"/>
                    </a:solidFill>
                  </a:tcPr>
                </a:tc>
                <a:tc>
                  <a:txBody>
                    <a:bodyPr/>
                    <a:lstStyle/>
                    <a:p>
                      <a:pPr algn="ctr">
                        <a:lnSpc>
                          <a:spcPct val="115000"/>
                        </a:lnSpc>
                        <a:spcAft>
                          <a:spcPts val="0"/>
                        </a:spcAft>
                      </a:pPr>
                      <a:r>
                        <a:rPr lang="fr-FR" sz="1200" dirty="0">
                          <a:latin typeface="Ubuntu"/>
                          <a:ea typeface="Times New Roman"/>
                          <a:cs typeface="Times New Roman"/>
                        </a:rPr>
                        <a:t>F-GOTO</a:t>
                      </a:r>
                    </a:p>
                  </a:txBody>
                  <a:tcPr marL="57777" marR="57777" marT="28889" marB="28889" vert="vert27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8D7CD"/>
                    </a:solidFill>
                  </a:tcPr>
                </a:tc>
                <a:tc>
                  <a:txBody>
                    <a:bodyPr/>
                    <a:lstStyle/>
                    <a:p>
                      <a:pPr algn="ctr">
                        <a:lnSpc>
                          <a:spcPct val="115000"/>
                        </a:lnSpc>
                        <a:spcAft>
                          <a:spcPts val="0"/>
                        </a:spcAft>
                      </a:pPr>
                      <a:r>
                        <a:rPr lang="fr-FR" sz="1200" dirty="0">
                          <a:latin typeface="Ubuntu"/>
                          <a:ea typeface="Times New Roman"/>
                          <a:cs typeface="Times New Roman"/>
                        </a:rPr>
                        <a:t>F-HPTP</a:t>
                      </a:r>
                    </a:p>
                  </a:txBody>
                  <a:tcPr marL="57777" marR="57777" marT="28889" marB="28889" vert="vert27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8D7CD"/>
                    </a:solidFill>
                  </a:tcPr>
                </a:tc>
                <a:tc gridSpan="2">
                  <a:txBody>
                    <a:bodyPr/>
                    <a:lstStyle/>
                    <a:p>
                      <a:pPr algn="ctr">
                        <a:lnSpc>
                          <a:spcPct val="115000"/>
                        </a:lnSpc>
                        <a:spcAft>
                          <a:spcPts val="0"/>
                        </a:spcAft>
                      </a:pPr>
                      <a:r>
                        <a:rPr lang="fr-FR" sz="1200" dirty="0">
                          <a:latin typeface="Ubuntu"/>
                          <a:ea typeface="Times New Roman"/>
                          <a:cs typeface="Times New Roman"/>
                        </a:rPr>
                        <a:t>F-OFDF</a:t>
                      </a:r>
                    </a:p>
                  </a:txBody>
                  <a:tcPr marL="57777" marR="57777" marT="28889" marB="28889" vert="vert27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8D7CD"/>
                    </a:solidFill>
                  </a:tcPr>
                </a:tc>
                <a:tc hMerge="1">
                  <a:txBody>
                    <a:bodyPr/>
                    <a:lstStyle/>
                    <a:p>
                      <a:pPr algn="ctr">
                        <a:lnSpc>
                          <a:spcPct val="115000"/>
                        </a:lnSpc>
                        <a:spcAft>
                          <a:spcPts val="0"/>
                        </a:spcAft>
                      </a:pPr>
                      <a:endParaRPr lang="fr-FR" sz="1200" dirty="0">
                        <a:latin typeface="Ubuntu"/>
                        <a:ea typeface="Times New Roman"/>
                        <a:cs typeface="Times New Roman"/>
                      </a:endParaRPr>
                    </a:p>
                  </a:txBody>
                  <a:tcPr marL="57777" marR="57777" marT="28889" marB="28889" vert="vert27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8D7CD"/>
                    </a:solidFill>
                  </a:tcPr>
                </a:tc>
                <a:tc>
                  <a:txBody>
                    <a:bodyPr/>
                    <a:lstStyle/>
                    <a:p>
                      <a:pPr algn="ctr">
                        <a:lnSpc>
                          <a:spcPct val="115000"/>
                        </a:lnSpc>
                        <a:spcAft>
                          <a:spcPts val="0"/>
                        </a:spcAft>
                      </a:pPr>
                      <a:r>
                        <a:rPr lang="fr-FR" sz="1200" dirty="0">
                          <a:latin typeface="Ubuntu"/>
                          <a:ea typeface="Times New Roman"/>
                          <a:cs typeface="Times New Roman"/>
                        </a:rPr>
                        <a:t>F-HHUB</a:t>
                      </a:r>
                    </a:p>
                  </a:txBody>
                  <a:tcPr marL="57777" marR="57777" marT="28889" marB="28889" vert="vert27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8D7CD"/>
                    </a:solidFill>
                  </a:tcPr>
                </a:tc>
                <a:tc gridSpan="2">
                  <a:txBody>
                    <a:bodyPr/>
                    <a:lstStyle/>
                    <a:p>
                      <a:pPr algn="ctr">
                        <a:lnSpc>
                          <a:spcPct val="115000"/>
                        </a:lnSpc>
                        <a:spcAft>
                          <a:spcPts val="0"/>
                        </a:spcAft>
                      </a:pPr>
                      <a:r>
                        <a:rPr lang="fr-FR" sz="1200" dirty="0">
                          <a:latin typeface="Ubuntu"/>
                          <a:ea typeface="Times New Roman"/>
                          <a:cs typeface="Times New Roman"/>
                        </a:rPr>
                        <a:t>F-OIJK</a:t>
                      </a:r>
                    </a:p>
                    <a:p>
                      <a:pPr algn="ctr">
                        <a:lnSpc>
                          <a:spcPct val="115000"/>
                        </a:lnSpc>
                        <a:spcAft>
                          <a:spcPts val="0"/>
                        </a:spcAft>
                      </a:pPr>
                      <a:r>
                        <a:rPr lang="fr-FR" sz="1200" dirty="0">
                          <a:latin typeface="Ubuntu"/>
                          <a:ea typeface="Times New Roman"/>
                          <a:cs typeface="Times New Roman"/>
                        </a:rPr>
                        <a:t>F-OIXL</a:t>
                      </a:r>
                    </a:p>
                  </a:txBody>
                  <a:tcPr marL="57777" marR="57777" marT="28889" marB="28889" vert="vert27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8D7CD"/>
                    </a:solidFill>
                  </a:tcPr>
                </a:tc>
                <a:tc hMerge="1">
                  <a:txBody>
                    <a:bodyPr/>
                    <a:lstStyle/>
                    <a:p>
                      <a:pPr algn="ctr">
                        <a:lnSpc>
                          <a:spcPct val="115000"/>
                        </a:lnSpc>
                        <a:spcAft>
                          <a:spcPts val="0"/>
                        </a:spcAft>
                      </a:pPr>
                      <a:endParaRPr lang="fr-FR" sz="1200" dirty="0">
                        <a:latin typeface="Ubuntu"/>
                        <a:ea typeface="Times New Roman"/>
                        <a:cs typeface="Times New Roman"/>
                      </a:endParaRPr>
                    </a:p>
                  </a:txBody>
                  <a:tcPr marL="57777" marR="57777" marT="28889" marB="28889" vert="vert27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8D7CD"/>
                    </a:solidFill>
                  </a:tcPr>
                </a:tc>
                <a:tc>
                  <a:txBody>
                    <a:bodyPr/>
                    <a:lstStyle/>
                    <a:p>
                      <a:pPr algn="ctr">
                        <a:lnSpc>
                          <a:spcPct val="115000"/>
                        </a:lnSpc>
                        <a:spcAft>
                          <a:spcPts val="0"/>
                        </a:spcAft>
                      </a:pPr>
                      <a:r>
                        <a:rPr lang="fr-FR" sz="1200" dirty="0">
                          <a:latin typeface="Ubuntu"/>
                          <a:ea typeface="Times New Roman"/>
                          <a:cs typeface="Times New Roman"/>
                        </a:rPr>
                        <a:t>F-OSIX</a:t>
                      </a:r>
                    </a:p>
                    <a:p>
                      <a:pPr algn="ctr">
                        <a:lnSpc>
                          <a:spcPct val="115000"/>
                        </a:lnSpc>
                        <a:spcAft>
                          <a:spcPts val="0"/>
                        </a:spcAft>
                      </a:pPr>
                      <a:r>
                        <a:rPr lang="fr-FR" sz="1200" dirty="0">
                          <a:latin typeface="Ubuntu"/>
                          <a:ea typeface="Times New Roman"/>
                          <a:cs typeface="Times New Roman"/>
                        </a:rPr>
                        <a:t>F-OSIV</a:t>
                      </a:r>
                    </a:p>
                  </a:txBody>
                  <a:tcPr marL="57777" marR="57777" marT="28889" marB="28889" vert="vert27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8D7CD"/>
                    </a:solidFill>
                  </a:tcPr>
                </a:tc>
              </a:tr>
              <a:tr h="363743">
                <a:tc>
                  <a:txBody>
                    <a:bodyPr/>
                    <a:lstStyle/>
                    <a:p>
                      <a:pPr>
                        <a:lnSpc>
                          <a:spcPct val="115000"/>
                        </a:lnSpc>
                        <a:spcAft>
                          <a:spcPts val="0"/>
                        </a:spcAft>
                      </a:pPr>
                      <a:r>
                        <a:rPr lang="fr-FR" sz="1200" b="1" dirty="0">
                          <a:latin typeface="Ubuntu"/>
                          <a:ea typeface="Times New Roman"/>
                          <a:cs typeface="Times New Roman"/>
                        </a:rPr>
                        <a:t>Nombre de sièges</a:t>
                      </a:r>
                      <a:endParaRPr lang="fr-FR" sz="1200" dirty="0">
                        <a:latin typeface="Ubuntu"/>
                        <a:ea typeface="Times New Roman"/>
                        <a:cs typeface="Times New Roman"/>
                      </a:endParaRPr>
                    </a:p>
                  </a:txBody>
                  <a:tcPr marL="57777" marR="57777" marT="28889" marB="28889">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CECE8"/>
                    </a:solidFill>
                  </a:tcPr>
                </a:tc>
                <a:tc gridSpan="3">
                  <a:txBody>
                    <a:bodyPr/>
                    <a:lstStyle/>
                    <a:p>
                      <a:pPr algn="ctr">
                        <a:lnSpc>
                          <a:spcPct val="115000"/>
                        </a:lnSpc>
                        <a:spcAft>
                          <a:spcPts val="0"/>
                        </a:spcAft>
                      </a:pPr>
                      <a:r>
                        <a:rPr lang="fr-FR" sz="1100" dirty="0">
                          <a:latin typeface="Ubuntu"/>
                          <a:ea typeface="Times New Roman"/>
                          <a:cs typeface="Times New Roman"/>
                        </a:rPr>
                        <a:t>389</a:t>
                      </a:r>
                    </a:p>
                  </a:txBody>
                  <a:tcPr marL="57777" marR="57777" marT="28889" marB="28889">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CECE8"/>
                    </a:solidFill>
                  </a:tcPr>
                </a:tc>
                <a:tc hMerge="1">
                  <a:txBody>
                    <a:bodyPr/>
                    <a:lstStyle/>
                    <a:p>
                      <a:endParaRPr lang="fr-FR"/>
                    </a:p>
                  </a:txBody>
                  <a:tcPr/>
                </a:tc>
                <a:tc hMerge="1">
                  <a:txBody>
                    <a:bodyPr/>
                    <a:lstStyle/>
                    <a:p>
                      <a:endParaRPr lang="fr-FR"/>
                    </a:p>
                  </a:txBody>
                  <a:tcPr/>
                </a:tc>
                <a:tc>
                  <a:txBody>
                    <a:bodyPr/>
                    <a:lstStyle/>
                    <a:p>
                      <a:pPr algn="ctr">
                        <a:lnSpc>
                          <a:spcPct val="115000"/>
                        </a:lnSpc>
                        <a:spcAft>
                          <a:spcPts val="0"/>
                        </a:spcAft>
                      </a:pPr>
                      <a:r>
                        <a:rPr lang="fr-FR" sz="1100" dirty="0">
                          <a:latin typeface="Ubuntu"/>
                          <a:ea typeface="Times New Roman"/>
                          <a:cs typeface="Times New Roman"/>
                        </a:rPr>
                        <a:t>378</a:t>
                      </a:r>
                    </a:p>
                  </a:txBody>
                  <a:tcPr marL="57777" marR="57777" marT="28889" marB="28889">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CECE8"/>
                    </a:solidFill>
                  </a:tcPr>
                </a:tc>
                <a:tc>
                  <a:txBody>
                    <a:bodyPr/>
                    <a:lstStyle/>
                    <a:p>
                      <a:pPr algn="ctr">
                        <a:lnSpc>
                          <a:spcPct val="115000"/>
                        </a:lnSpc>
                        <a:spcAft>
                          <a:spcPts val="0"/>
                        </a:spcAft>
                      </a:pPr>
                      <a:r>
                        <a:rPr lang="fr-FR" sz="1100" dirty="0">
                          <a:latin typeface="Ubuntu"/>
                          <a:ea typeface="Times New Roman"/>
                          <a:cs typeface="Times New Roman"/>
                        </a:rPr>
                        <a:t>355*</a:t>
                      </a:r>
                    </a:p>
                    <a:p>
                      <a:pPr algn="ctr">
                        <a:lnSpc>
                          <a:spcPct val="115000"/>
                        </a:lnSpc>
                        <a:spcAft>
                          <a:spcPts val="0"/>
                        </a:spcAft>
                      </a:pPr>
                      <a:r>
                        <a:rPr lang="fr-FR" sz="1100" dirty="0">
                          <a:latin typeface="Ubuntu"/>
                          <a:ea typeface="Times New Roman"/>
                          <a:cs typeface="Times New Roman"/>
                        </a:rPr>
                        <a:t>A venir : 354</a:t>
                      </a:r>
                    </a:p>
                  </a:txBody>
                  <a:tcPr marL="57777" marR="57777" marT="28889" marB="28889">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CECE8"/>
                    </a:solidFill>
                  </a:tcPr>
                </a:tc>
                <a:tc gridSpan="2">
                  <a:txBody>
                    <a:bodyPr/>
                    <a:lstStyle/>
                    <a:p>
                      <a:pPr algn="ctr">
                        <a:lnSpc>
                          <a:spcPct val="115000"/>
                        </a:lnSpc>
                        <a:spcAft>
                          <a:spcPts val="0"/>
                        </a:spcAft>
                      </a:pPr>
                      <a:r>
                        <a:rPr lang="fr-FR" sz="1100" dirty="0">
                          <a:latin typeface="Ubuntu"/>
                          <a:ea typeface="Times New Roman"/>
                          <a:cs typeface="Times New Roman"/>
                        </a:rPr>
                        <a:t>354</a:t>
                      </a:r>
                    </a:p>
                  </a:txBody>
                  <a:tcPr marL="57777" marR="57777" marT="28889" marB="28889">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CECE8"/>
                    </a:solidFill>
                  </a:tcPr>
                </a:tc>
                <a:tc hMerge="1">
                  <a:txBody>
                    <a:bodyPr/>
                    <a:lstStyle/>
                    <a:p>
                      <a:endParaRPr lang="fr-FR"/>
                    </a:p>
                  </a:txBody>
                  <a:tcPr/>
                </a:tc>
                <a:tc gridSpan="2">
                  <a:txBody>
                    <a:bodyPr/>
                    <a:lstStyle/>
                    <a:p>
                      <a:pPr algn="ctr">
                        <a:lnSpc>
                          <a:spcPct val="115000"/>
                        </a:lnSpc>
                        <a:spcAft>
                          <a:spcPts val="0"/>
                        </a:spcAft>
                      </a:pPr>
                      <a:r>
                        <a:rPr lang="fr-FR" sz="1100" dirty="0">
                          <a:latin typeface="Ubuntu"/>
                          <a:ea typeface="Times New Roman"/>
                          <a:cs typeface="Times New Roman"/>
                        </a:rPr>
                        <a:t>315*</a:t>
                      </a:r>
                    </a:p>
                    <a:p>
                      <a:pPr algn="ctr">
                        <a:lnSpc>
                          <a:spcPct val="115000"/>
                        </a:lnSpc>
                        <a:spcAft>
                          <a:spcPts val="0"/>
                        </a:spcAft>
                      </a:pPr>
                      <a:r>
                        <a:rPr lang="fr-FR" sz="1100" dirty="0">
                          <a:latin typeface="Ubuntu"/>
                          <a:ea typeface="Times New Roman"/>
                          <a:cs typeface="Times New Roman"/>
                        </a:rPr>
                        <a:t>A venir : 303</a:t>
                      </a:r>
                    </a:p>
                  </a:txBody>
                  <a:tcPr marL="57777" marR="57777" marT="28889" marB="28889">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CECE8"/>
                    </a:solidFill>
                  </a:tcPr>
                </a:tc>
                <a:tc hMerge="1">
                  <a:txBody>
                    <a:bodyPr/>
                    <a:lstStyle/>
                    <a:p>
                      <a:pPr algn="ctr">
                        <a:lnSpc>
                          <a:spcPct val="115000"/>
                        </a:lnSpc>
                        <a:spcAft>
                          <a:spcPts val="0"/>
                        </a:spcAft>
                      </a:pPr>
                      <a:endParaRPr lang="fr-FR" sz="1200">
                        <a:latin typeface="Ubuntu"/>
                        <a:ea typeface="Times New Roman"/>
                        <a:cs typeface="Times New Roman"/>
                      </a:endParaRPr>
                    </a:p>
                  </a:txBody>
                  <a:tcPr marL="57777" marR="57777" marT="28889" marB="28889">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CECE8"/>
                    </a:solidFill>
                  </a:tcPr>
                </a:tc>
                <a:tc>
                  <a:txBody>
                    <a:bodyPr/>
                    <a:lstStyle/>
                    <a:p>
                      <a:pPr algn="ctr">
                        <a:lnSpc>
                          <a:spcPct val="115000"/>
                        </a:lnSpc>
                        <a:spcAft>
                          <a:spcPts val="0"/>
                        </a:spcAft>
                      </a:pPr>
                      <a:r>
                        <a:rPr lang="fr-FR" sz="1100" dirty="0">
                          <a:latin typeface="Ubuntu"/>
                          <a:ea typeface="Times New Roman"/>
                          <a:cs typeface="Times New Roman"/>
                        </a:rPr>
                        <a:t>318</a:t>
                      </a:r>
                    </a:p>
                  </a:txBody>
                  <a:tcPr marL="57777" marR="57777" marT="28889" marB="28889">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CECE8"/>
                    </a:solidFill>
                  </a:tcPr>
                </a:tc>
                <a:tc gridSpan="2">
                  <a:txBody>
                    <a:bodyPr/>
                    <a:lstStyle/>
                    <a:p>
                      <a:pPr algn="ctr">
                        <a:lnSpc>
                          <a:spcPct val="115000"/>
                        </a:lnSpc>
                        <a:spcAft>
                          <a:spcPts val="0"/>
                        </a:spcAft>
                      </a:pPr>
                      <a:r>
                        <a:rPr lang="fr-FR" sz="1100" dirty="0">
                          <a:latin typeface="Ubuntu"/>
                          <a:ea typeface="Times New Roman"/>
                          <a:cs typeface="Times New Roman"/>
                        </a:rPr>
                        <a:t>70</a:t>
                      </a:r>
                    </a:p>
                  </a:txBody>
                  <a:tcPr marL="57777" marR="57777" marT="28889" marB="28889">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CECE8"/>
                    </a:solidFill>
                  </a:tcPr>
                </a:tc>
                <a:tc hMerge="1">
                  <a:txBody>
                    <a:bodyPr/>
                    <a:lstStyle/>
                    <a:p>
                      <a:pPr algn="ctr">
                        <a:lnSpc>
                          <a:spcPct val="115000"/>
                        </a:lnSpc>
                        <a:spcAft>
                          <a:spcPts val="0"/>
                        </a:spcAft>
                      </a:pPr>
                      <a:endParaRPr lang="fr-FR" sz="1100" dirty="0">
                        <a:latin typeface="Ubuntu"/>
                        <a:ea typeface="Times New Roman"/>
                        <a:cs typeface="Times New Roman"/>
                      </a:endParaRPr>
                    </a:p>
                  </a:txBody>
                  <a:tcPr marL="57777" marR="57777" marT="28889" marB="28889">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CECE8"/>
                    </a:solidFill>
                  </a:tcPr>
                </a:tc>
                <a:tc>
                  <a:txBody>
                    <a:bodyPr/>
                    <a:lstStyle/>
                    <a:p>
                      <a:pPr algn="ctr">
                        <a:lnSpc>
                          <a:spcPct val="115000"/>
                        </a:lnSpc>
                        <a:spcAft>
                          <a:spcPts val="0"/>
                        </a:spcAft>
                      </a:pPr>
                      <a:r>
                        <a:rPr lang="fr-FR" sz="1100" dirty="0">
                          <a:latin typeface="Ubuntu"/>
                          <a:ea typeface="Times New Roman"/>
                          <a:cs typeface="Times New Roman"/>
                        </a:rPr>
                        <a:t>74</a:t>
                      </a:r>
                    </a:p>
                  </a:txBody>
                  <a:tcPr marL="57777" marR="57777" marT="28889" marB="28889">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CECE8"/>
                    </a:solidFill>
                  </a:tcPr>
                </a:tc>
              </a:tr>
              <a:tr h="1394193">
                <a:tc>
                  <a:txBody>
                    <a:bodyPr/>
                    <a:lstStyle/>
                    <a:p>
                      <a:pPr>
                        <a:lnSpc>
                          <a:spcPct val="115000"/>
                        </a:lnSpc>
                        <a:spcAft>
                          <a:spcPts val="0"/>
                        </a:spcAft>
                      </a:pPr>
                      <a:endParaRPr lang="fr-FR" sz="1200" b="1" dirty="0" smtClean="0">
                        <a:latin typeface="Ubuntu"/>
                        <a:ea typeface="Times New Roman"/>
                        <a:cs typeface="Times New Roman"/>
                      </a:endParaRPr>
                    </a:p>
                    <a:p>
                      <a:pPr>
                        <a:lnSpc>
                          <a:spcPct val="115000"/>
                        </a:lnSpc>
                        <a:spcAft>
                          <a:spcPts val="0"/>
                        </a:spcAft>
                      </a:pPr>
                      <a:endParaRPr lang="fr-FR" sz="1200" b="1" dirty="0" smtClean="0">
                        <a:latin typeface="Ubuntu"/>
                        <a:ea typeface="Times New Roman"/>
                        <a:cs typeface="Times New Roman"/>
                      </a:endParaRPr>
                    </a:p>
                    <a:p>
                      <a:pPr>
                        <a:lnSpc>
                          <a:spcPct val="115000"/>
                        </a:lnSpc>
                        <a:spcAft>
                          <a:spcPts val="0"/>
                        </a:spcAft>
                      </a:pPr>
                      <a:r>
                        <a:rPr lang="fr-FR" sz="1200" b="1" dirty="0" smtClean="0">
                          <a:latin typeface="Ubuntu"/>
                          <a:ea typeface="Times New Roman"/>
                          <a:cs typeface="Times New Roman"/>
                        </a:rPr>
                        <a:t>Configuration </a:t>
                      </a:r>
                      <a:r>
                        <a:rPr lang="fr-FR" sz="1200" b="1" dirty="0">
                          <a:latin typeface="Ubuntu"/>
                          <a:ea typeface="Times New Roman"/>
                          <a:cs typeface="Times New Roman"/>
                        </a:rPr>
                        <a:t>cabine </a:t>
                      </a:r>
                      <a:endParaRPr lang="fr-FR" sz="1200" dirty="0">
                        <a:latin typeface="Ubuntu"/>
                        <a:ea typeface="Times New Roman"/>
                        <a:cs typeface="Times New Roman"/>
                      </a:endParaRPr>
                    </a:p>
                  </a:txBody>
                  <a:tcPr marL="57777" marR="57777" marT="28889" marB="28889">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8D7CD"/>
                    </a:solidFill>
                  </a:tcPr>
                </a:tc>
                <a:tc gridSpan="3">
                  <a:txBody>
                    <a:bodyPr/>
                    <a:lstStyle/>
                    <a:p>
                      <a:pPr algn="ctr">
                        <a:lnSpc>
                          <a:spcPct val="115000"/>
                        </a:lnSpc>
                        <a:spcAft>
                          <a:spcPts val="0"/>
                        </a:spcAft>
                      </a:pPr>
                      <a:endParaRPr lang="fr-FR" sz="1100" dirty="0" smtClean="0">
                        <a:latin typeface="Ubuntu"/>
                        <a:ea typeface="Times New Roman"/>
                        <a:cs typeface="Times New Roman"/>
                      </a:endParaRPr>
                    </a:p>
                    <a:p>
                      <a:pPr algn="ctr">
                        <a:lnSpc>
                          <a:spcPct val="115000"/>
                        </a:lnSpc>
                        <a:spcAft>
                          <a:spcPts val="0"/>
                        </a:spcAft>
                      </a:pPr>
                      <a:endParaRPr lang="fr-FR" sz="1100" dirty="0" smtClean="0">
                        <a:latin typeface="Ubuntu"/>
                        <a:ea typeface="Times New Roman"/>
                        <a:cs typeface="Times New Roman"/>
                      </a:endParaRPr>
                    </a:p>
                    <a:p>
                      <a:pPr algn="ctr">
                        <a:lnSpc>
                          <a:spcPct val="115000"/>
                        </a:lnSpc>
                        <a:spcAft>
                          <a:spcPts val="0"/>
                        </a:spcAft>
                      </a:pPr>
                      <a:r>
                        <a:rPr lang="fr-FR" sz="1100" dirty="0" smtClean="0">
                          <a:latin typeface="Ubuntu"/>
                          <a:ea typeface="Times New Roman"/>
                          <a:cs typeface="Times New Roman"/>
                        </a:rPr>
                        <a:t>18 </a:t>
                      </a:r>
                      <a:r>
                        <a:rPr lang="fr-FR" sz="1100" dirty="0">
                          <a:latin typeface="Ubuntu"/>
                          <a:ea typeface="Times New Roman"/>
                          <a:cs typeface="Times New Roman"/>
                        </a:rPr>
                        <a:t>Madras</a:t>
                      </a:r>
                    </a:p>
                    <a:p>
                      <a:pPr algn="ctr">
                        <a:lnSpc>
                          <a:spcPct val="115000"/>
                        </a:lnSpc>
                        <a:spcAft>
                          <a:spcPts val="0"/>
                        </a:spcAft>
                      </a:pPr>
                      <a:r>
                        <a:rPr lang="fr-FR" sz="1100" dirty="0">
                          <a:latin typeface="Ubuntu"/>
                          <a:ea typeface="Times New Roman"/>
                          <a:cs typeface="Times New Roman"/>
                        </a:rPr>
                        <a:t>45 Caraïbes</a:t>
                      </a:r>
                    </a:p>
                    <a:p>
                      <a:pPr algn="ctr">
                        <a:lnSpc>
                          <a:spcPct val="115000"/>
                        </a:lnSpc>
                        <a:spcAft>
                          <a:spcPts val="0"/>
                        </a:spcAft>
                      </a:pPr>
                      <a:r>
                        <a:rPr lang="fr-FR" sz="1100" dirty="0">
                          <a:latin typeface="Ubuntu"/>
                          <a:ea typeface="Times New Roman"/>
                          <a:cs typeface="Times New Roman"/>
                        </a:rPr>
                        <a:t>326 Soleil</a:t>
                      </a:r>
                    </a:p>
                  </a:txBody>
                  <a:tcPr marL="57777" marR="57777" marT="28889" marB="28889">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8D7CD"/>
                    </a:solidFill>
                  </a:tcPr>
                </a:tc>
                <a:tc hMerge="1">
                  <a:txBody>
                    <a:bodyPr/>
                    <a:lstStyle/>
                    <a:p>
                      <a:endParaRPr lang="fr-FR"/>
                    </a:p>
                  </a:txBody>
                  <a:tcPr/>
                </a:tc>
                <a:tc hMerge="1">
                  <a:txBody>
                    <a:bodyPr/>
                    <a:lstStyle/>
                    <a:p>
                      <a:endParaRPr lang="fr-FR"/>
                    </a:p>
                  </a:txBody>
                  <a:tcPr/>
                </a:tc>
                <a:tc>
                  <a:txBody>
                    <a:bodyPr/>
                    <a:lstStyle/>
                    <a:p>
                      <a:pPr algn="ctr">
                        <a:lnSpc>
                          <a:spcPct val="115000"/>
                        </a:lnSpc>
                        <a:spcAft>
                          <a:spcPts val="0"/>
                        </a:spcAft>
                      </a:pPr>
                      <a:endParaRPr lang="fr-FR" sz="1100" dirty="0" smtClean="0">
                        <a:latin typeface="Ubuntu"/>
                        <a:ea typeface="Times New Roman"/>
                        <a:cs typeface="Times New Roman"/>
                      </a:endParaRPr>
                    </a:p>
                    <a:p>
                      <a:pPr algn="ctr">
                        <a:lnSpc>
                          <a:spcPct val="115000"/>
                        </a:lnSpc>
                        <a:spcAft>
                          <a:spcPts val="0"/>
                        </a:spcAft>
                      </a:pPr>
                      <a:endParaRPr lang="fr-FR" sz="1100" dirty="0" smtClean="0">
                        <a:latin typeface="Ubuntu"/>
                        <a:ea typeface="Times New Roman"/>
                        <a:cs typeface="Times New Roman"/>
                      </a:endParaRPr>
                    </a:p>
                    <a:p>
                      <a:pPr algn="ctr">
                        <a:lnSpc>
                          <a:spcPct val="115000"/>
                        </a:lnSpc>
                        <a:spcAft>
                          <a:spcPts val="0"/>
                        </a:spcAft>
                      </a:pPr>
                      <a:r>
                        <a:rPr lang="fr-FR" sz="1100" dirty="0" smtClean="0">
                          <a:latin typeface="Ubuntu"/>
                          <a:ea typeface="Times New Roman"/>
                          <a:cs typeface="Times New Roman"/>
                        </a:rPr>
                        <a:t>28 </a:t>
                      </a:r>
                      <a:r>
                        <a:rPr lang="fr-FR" sz="1100" dirty="0">
                          <a:latin typeface="Ubuntu"/>
                          <a:ea typeface="Times New Roman"/>
                          <a:cs typeface="Times New Roman"/>
                        </a:rPr>
                        <a:t>Caraïbes 350 Soleil</a:t>
                      </a:r>
                    </a:p>
                  </a:txBody>
                  <a:tcPr marL="57777" marR="57777" marT="28889" marB="28889">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8D7CD"/>
                    </a:solidFill>
                  </a:tcPr>
                </a:tc>
                <a:tc>
                  <a:txBody>
                    <a:bodyPr/>
                    <a:lstStyle/>
                    <a:p>
                      <a:pPr algn="ctr">
                        <a:lnSpc>
                          <a:spcPct val="115000"/>
                        </a:lnSpc>
                        <a:spcAft>
                          <a:spcPts val="0"/>
                        </a:spcAft>
                      </a:pPr>
                      <a:r>
                        <a:rPr lang="fr-FR" sz="1100" dirty="0">
                          <a:latin typeface="Ubuntu"/>
                          <a:ea typeface="Times New Roman"/>
                          <a:cs typeface="Times New Roman"/>
                        </a:rPr>
                        <a:t>18 Madras</a:t>
                      </a:r>
                    </a:p>
                    <a:p>
                      <a:pPr algn="ctr">
                        <a:lnSpc>
                          <a:spcPct val="115000"/>
                        </a:lnSpc>
                        <a:spcAft>
                          <a:spcPts val="0"/>
                        </a:spcAft>
                      </a:pPr>
                      <a:r>
                        <a:rPr lang="fr-FR" sz="1100" dirty="0">
                          <a:latin typeface="Ubuntu"/>
                          <a:ea typeface="Times New Roman"/>
                          <a:cs typeface="Times New Roman"/>
                        </a:rPr>
                        <a:t>30 Caraïbes</a:t>
                      </a:r>
                    </a:p>
                    <a:p>
                      <a:pPr algn="ctr">
                        <a:lnSpc>
                          <a:spcPct val="115000"/>
                        </a:lnSpc>
                        <a:spcAft>
                          <a:spcPts val="0"/>
                        </a:spcAft>
                      </a:pPr>
                      <a:r>
                        <a:rPr lang="fr-FR" sz="1100" dirty="0">
                          <a:latin typeface="Ubuntu"/>
                          <a:ea typeface="Times New Roman"/>
                          <a:cs typeface="Times New Roman"/>
                        </a:rPr>
                        <a:t>307 </a:t>
                      </a:r>
                      <a:r>
                        <a:rPr lang="fr-FR" sz="1100" dirty="0" smtClean="0">
                          <a:latin typeface="Ubuntu"/>
                          <a:ea typeface="Times New Roman"/>
                          <a:cs typeface="Times New Roman"/>
                        </a:rPr>
                        <a:t>Soleil</a:t>
                      </a:r>
                    </a:p>
                    <a:p>
                      <a:pPr algn="ctr">
                        <a:lnSpc>
                          <a:spcPct val="115000"/>
                        </a:lnSpc>
                        <a:spcAft>
                          <a:spcPts val="0"/>
                        </a:spcAft>
                      </a:pPr>
                      <a:endParaRPr lang="fr-FR" sz="1100" dirty="0">
                        <a:latin typeface="Ubuntu"/>
                        <a:ea typeface="Times New Roman"/>
                        <a:cs typeface="Times New Roman"/>
                      </a:endParaRPr>
                    </a:p>
                    <a:p>
                      <a:pPr algn="ctr">
                        <a:lnSpc>
                          <a:spcPct val="115000"/>
                        </a:lnSpc>
                        <a:spcAft>
                          <a:spcPts val="0"/>
                        </a:spcAft>
                      </a:pPr>
                      <a:r>
                        <a:rPr lang="fr-FR" sz="1100" dirty="0">
                          <a:latin typeface="Ubuntu"/>
                          <a:ea typeface="Times New Roman"/>
                          <a:cs typeface="Times New Roman"/>
                        </a:rPr>
                        <a:t>Future configuration : </a:t>
                      </a:r>
                    </a:p>
                    <a:p>
                      <a:pPr algn="ctr">
                        <a:lnSpc>
                          <a:spcPct val="115000"/>
                        </a:lnSpc>
                        <a:spcAft>
                          <a:spcPts val="0"/>
                        </a:spcAft>
                      </a:pPr>
                      <a:r>
                        <a:rPr lang="fr-FR" sz="1100" dirty="0">
                          <a:latin typeface="Ubuntu"/>
                          <a:ea typeface="Times New Roman"/>
                          <a:cs typeface="Times New Roman"/>
                        </a:rPr>
                        <a:t>12 Madras</a:t>
                      </a:r>
                    </a:p>
                    <a:p>
                      <a:pPr algn="ctr">
                        <a:lnSpc>
                          <a:spcPct val="115000"/>
                        </a:lnSpc>
                        <a:spcAft>
                          <a:spcPts val="0"/>
                        </a:spcAft>
                      </a:pPr>
                      <a:r>
                        <a:rPr lang="fr-FR" sz="1100" dirty="0">
                          <a:latin typeface="Ubuntu"/>
                          <a:ea typeface="Times New Roman"/>
                          <a:cs typeface="Times New Roman"/>
                        </a:rPr>
                        <a:t>35 Caraïbes</a:t>
                      </a:r>
                    </a:p>
                    <a:p>
                      <a:pPr algn="ctr">
                        <a:lnSpc>
                          <a:spcPct val="115000"/>
                        </a:lnSpc>
                        <a:spcAft>
                          <a:spcPts val="0"/>
                        </a:spcAft>
                      </a:pPr>
                      <a:r>
                        <a:rPr lang="fr-FR" sz="1100" dirty="0">
                          <a:latin typeface="Ubuntu"/>
                          <a:ea typeface="Times New Roman"/>
                          <a:cs typeface="Times New Roman"/>
                        </a:rPr>
                        <a:t>307 Soleil</a:t>
                      </a:r>
                    </a:p>
                  </a:txBody>
                  <a:tcPr marL="57777" marR="57777" marT="28889" marB="28889">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8D7CD"/>
                    </a:solidFill>
                  </a:tcPr>
                </a:tc>
                <a:tc gridSpan="2">
                  <a:txBody>
                    <a:bodyPr/>
                    <a:lstStyle/>
                    <a:p>
                      <a:pPr algn="ctr">
                        <a:lnSpc>
                          <a:spcPct val="115000"/>
                        </a:lnSpc>
                        <a:spcAft>
                          <a:spcPts val="0"/>
                        </a:spcAft>
                      </a:pPr>
                      <a:endParaRPr lang="fr-FR" sz="1100" dirty="0" smtClean="0">
                        <a:latin typeface="Ubuntu"/>
                        <a:ea typeface="Times New Roman"/>
                        <a:cs typeface="Times New Roman"/>
                      </a:endParaRPr>
                    </a:p>
                    <a:p>
                      <a:pPr algn="ctr">
                        <a:lnSpc>
                          <a:spcPct val="115000"/>
                        </a:lnSpc>
                        <a:spcAft>
                          <a:spcPts val="0"/>
                        </a:spcAft>
                      </a:pPr>
                      <a:endParaRPr lang="fr-FR" sz="1100" dirty="0" smtClean="0">
                        <a:latin typeface="Ubuntu"/>
                        <a:ea typeface="Times New Roman"/>
                        <a:cs typeface="Times New Roman"/>
                      </a:endParaRPr>
                    </a:p>
                    <a:p>
                      <a:pPr algn="ctr">
                        <a:lnSpc>
                          <a:spcPct val="115000"/>
                        </a:lnSpc>
                        <a:spcAft>
                          <a:spcPts val="0"/>
                        </a:spcAft>
                      </a:pPr>
                      <a:r>
                        <a:rPr lang="fr-FR" sz="1100" dirty="0" smtClean="0">
                          <a:latin typeface="Ubuntu"/>
                          <a:ea typeface="Times New Roman"/>
                          <a:cs typeface="Times New Roman"/>
                        </a:rPr>
                        <a:t>12 </a:t>
                      </a:r>
                      <a:r>
                        <a:rPr lang="fr-FR" sz="1100" dirty="0">
                          <a:latin typeface="Ubuntu"/>
                          <a:ea typeface="Times New Roman"/>
                          <a:cs typeface="Times New Roman"/>
                        </a:rPr>
                        <a:t>Madras</a:t>
                      </a:r>
                    </a:p>
                    <a:p>
                      <a:pPr algn="ctr">
                        <a:lnSpc>
                          <a:spcPct val="115000"/>
                        </a:lnSpc>
                        <a:spcAft>
                          <a:spcPts val="0"/>
                        </a:spcAft>
                      </a:pPr>
                      <a:r>
                        <a:rPr lang="fr-FR" sz="1100" dirty="0">
                          <a:latin typeface="Ubuntu"/>
                          <a:ea typeface="Times New Roman"/>
                          <a:cs typeface="Times New Roman"/>
                        </a:rPr>
                        <a:t>35 Caraïbes</a:t>
                      </a:r>
                    </a:p>
                    <a:p>
                      <a:pPr algn="ctr">
                        <a:lnSpc>
                          <a:spcPct val="115000"/>
                        </a:lnSpc>
                        <a:spcAft>
                          <a:spcPts val="0"/>
                        </a:spcAft>
                      </a:pPr>
                      <a:r>
                        <a:rPr lang="fr-FR" sz="1100" dirty="0">
                          <a:latin typeface="Ubuntu"/>
                          <a:ea typeface="Times New Roman"/>
                          <a:cs typeface="Times New Roman"/>
                        </a:rPr>
                        <a:t>307 Soleil</a:t>
                      </a:r>
                    </a:p>
                  </a:txBody>
                  <a:tcPr marL="57777" marR="57777" marT="28889" marB="28889">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8D7CD"/>
                    </a:solidFill>
                  </a:tcPr>
                </a:tc>
                <a:tc hMerge="1">
                  <a:txBody>
                    <a:bodyPr/>
                    <a:lstStyle/>
                    <a:p>
                      <a:endParaRPr lang="fr-FR"/>
                    </a:p>
                  </a:txBody>
                  <a:tcPr/>
                </a:tc>
                <a:tc gridSpan="2">
                  <a:txBody>
                    <a:bodyPr/>
                    <a:lstStyle/>
                    <a:p>
                      <a:pPr algn="ctr">
                        <a:lnSpc>
                          <a:spcPct val="115000"/>
                        </a:lnSpc>
                        <a:spcAft>
                          <a:spcPts val="0"/>
                        </a:spcAft>
                      </a:pPr>
                      <a:r>
                        <a:rPr lang="fr-FR" sz="1100" dirty="0">
                          <a:latin typeface="Ubuntu"/>
                          <a:ea typeface="Times New Roman"/>
                          <a:cs typeface="Times New Roman"/>
                        </a:rPr>
                        <a:t>12 Madras </a:t>
                      </a:r>
                      <a:endParaRPr lang="fr-FR" sz="1100" dirty="0" smtClean="0">
                        <a:latin typeface="Ubuntu"/>
                        <a:ea typeface="Times New Roman"/>
                        <a:cs typeface="Times New Roman"/>
                      </a:endParaRPr>
                    </a:p>
                    <a:p>
                      <a:pPr algn="ctr">
                        <a:lnSpc>
                          <a:spcPct val="115000"/>
                        </a:lnSpc>
                        <a:spcAft>
                          <a:spcPts val="0"/>
                        </a:spcAft>
                      </a:pPr>
                      <a:r>
                        <a:rPr lang="fr-FR" sz="1100" dirty="0" smtClean="0">
                          <a:latin typeface="Ubuntu"/>
                          <a:ea typeface="Times New Roman"/>
                          <a:cs typeface="Times New Roman"/>
                        </a:rPr>
                        <a:t>303 </a:t>
                      </a:r>
                      <a:r>
                        <a:rPr lang="fr-FR" sz="1100" dirty="0">
                          <a:latin typeface="Ubuntu"/>
                          <a:ea typeface="Times New Roman"/>
                          <a:cs typeface="Times New Roman"/>
                        </a:rPr>
                        <a:t>Soleil</a:t>
                      </a:r>
                    </a:p>
                    <a:p>
                      <a:pPr algn="ctr">
                        <a:lnSpc>
                          <a:spcPct val="115000"/>
                        </a:lnSpc>
                        <a:spcAft>
                          <a:spcPts val="0"/>
                        </a:spcAft>
                      </a:pPr>
                      <a:endParaRPr lang="fr-FR" sz="1100" dirty="0" smtClean="0">
                        <a:latin typeface="Ubuntu"/>
                        <a:ea typeface="Times New Roman"/>
                        <a:cs typeface="Times New Roman"/>
                      </a:endParaRPr>
                    </a:p>
                    <a:p>
                      <a:pPr algn="ctr">
                        <a:lnSpc>
                          <a:spcPct val="115000"/>
                        </a:lnSpc>
                        <a:spcAft>
                          <a:spcPts val="0"/>
                        </a:spcAft>
                      </a:pPr>
                      <a:r>
                        <a:rPr lang="fr-FR" sz="1100" dirty="0" smtClean="0">
                          <a:latin typeface="Ubuntu"/>
                          <a:ea typeface="Times New Roman"/>
                          <a:cs typeface="Times New Roman"/>
                        </a:rPr>
                        <a:t>Future </a:t>
                      </a:r>
                      <a:r>
                        <a:rPr lang="fr-FR" sz="1100" dirty="0">
                          <a:latin typeface="Ubuntu"/>
                          <a:ea typeface="Times New Roman"/>
                          <a:cs typeface="Times New Roman"/>
                        </a:rPr>
                        <a:t>configuration : </a:t>
                      </a:r>
                      <a:endParaRPr lang="fr-FR" sz="1100" dirty="0" smtClean="0">
                        <a:latin typeface="Ubuntu"/>
                        <a:ea typeface="Times New Roman"/>
                        <a:cs typeface="Times New Roman"/>
                      </a:endParaRPr>
                    </a:p>
                    <a:p>
                      <a:pPr algn="ctr">
                        <a:lnSpc>
                          <a:spcPct val="115000"/>
                        </a:lnSpc>
                        <a:spcAft>
                          <a:spcPts val="0"/>
                        </a:spcAft>
                      </a:pPr>
                      <a:r>
                        <a:rPr lang="fr-FR" sz="1100" dirty="0" smtClean="0">
                          <a:latin typeface="Ubuntu"/>
                          <a:ea typeface="Times New Roman"/>
                          <a:cs typeface="Times New Roman"/>
                        </a:rPr>
                        <a:t>12 </a:t>
                      </a:r>
                      <a:r>
                        <a:rPr lang="fr-FR" sz="1100" dirty="0">
                          <a:latin typeface="Ubuntu"/>
                          <a:ea typeface="Times New Roman"/>
                          <a:cs typeface="Times New Roman"/>
                        </a:rPr>
                        <a:t>Madras </a:t>
                      </a:r>
                    </a:p>
                    <a:p>
                      <a:pPr algn="ctr">
                        <a:lnSpc>
                          <a:spcPct val="115000"/>
                        </a:lnSpc>
                        <a:spcAft>
                          <a:spcPts val="0"/>
                        </a:spcAft>
                      </a:pPr>
                      <a:r>
                        <a:rPr lang="fr-FR" sz="1100" dirty="0">
                          <a:latin typeface="Ubuntu"/>
                          <a:ea typeface="Times New Roman"/>
                          <a:cs typeface="Times New Roman"/>
                        </a:rPr>
                        <a:t>24 Caraïbes</a:t>
                      </a:r>
                    </a:p>
                    <a:p>
                      <a:pPr algn="ctr">
                        <a:lnSpc>
                          <a:spcPct val="115000"/>
                        </a:lnSpc>
                        <a:spcAft>
                          <a:spcPts val="0"/>
                        </a:spcAft>
                      </a:pPr>
                      <a:r>
                        <a:rPr lang="fr-FR" sz="1100" dirty="0">
                          <a:latin typeface="Ubuntu"/>
                          <a:ea typeface="Times New Roman"/>
                          <a:cs typeface="Times New Roman"/>
                        </a:rPr>
                        <a:t>267 Soleil</a:t>
                      </a:r>
                    </a:p>
                  </a:txBody>
                  <a:tcPr marL="57777" marR="57777" marT="28889" marB="28889">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8D7CD"/>
                    </a:solidFill>
                  </a:tcPr>
                </a:tc>
                <a:tc hMerge="1">
                  <a:txBody>
                    <a:bodyPr/>
                    <a:lstStyle/>
                    <a:p>
                      <a:pPr algn="ctr">
                        <a:lnSpc>
                          <a:spcPct val="115000"/>
                        </a:lnSpc>
                        <a:spcAft>
                          <a:spcPts val="0"/>
                        </a:spcAft>
                      </a:pPr>
                      <a:endParaRPr lang="fr-FR" sz="1200">
                        <a:latin typeface="Ubuntu"/>
                        <a:ea typeface="Times New Roman"/>
                        <a:cs typeface="Times New Roman"/>
                      </a:endParaRPr>
                    </a:p>
                  </a:txBody>
                  <a:tcPr marL="57777" marR="57777" marT="28889" marB="28889">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8D7CD"/>
                    </a:solidFill>
                  </a:tcPr>
                </a:tc>
                <a:tc>
                  <a:txBody>
                    <a:bodyPr/>
                    <a:lstStyle/>
                    <a:p>
                      <a:pPr algn="ctr">
                        <a:lnSpc>
                          <a:spcPct val="115000"/>
                        </a:lnSpc>
                        <a:spcAft>
                          <a:spcPts val="0"/>
                        </a:spcAft>
                      </a:pPr>
                      <a:endParaRPr lang="fr-FR" sz="1100" dirty="0" smtClean="0">
                        <a:latin typeface="Ubuntu"/>
                        <a:ea typeface="Times New Roman"/>
                        <a:cs typeface="Times New Roman"/>
                      </a:endParaRPr>
                    </a:p>
                    <a:p>
                      <a:pPr algn="ctr">
                        <a:lnSpc>
                          <a:spcPct val="115000"/>
                        </a:lnSpc>
                        <a:spcAft>
                          <a:spcPts val="0"/>
                        </a:spcAft>
                      </a:pPr>
                      <a:endParaRPr lang="fr-FR" sz="1100" dirty="0" smtClean="0">
                        <a:latin typeface="Ubuntu"/>
                        <a:ea typeface="Times New Roman"/>
                        <a:cs typeface="Times New Roman"/>
                      </a:endParaRPr>
                    </a:p>
                    <a:p>
                      <a:pPr algn="ctr">
                        <a:lnSpc>
                          <a:spcPct val="115000"/>
                        </a:lnSpc>
                        <a:spcAft>
                          <a:spcPts val="0"/>
                        </a:spcAft>
                      </a:pPr>
                      <a:endParaRPr lang="fr-FR" sz="1100" dirty="0" smtClean="0">
                        <a:latin typeface="Ubuntu"/>
                        <a:ea typeface="Times New Roman"/>
                        <a:cs typeface="Times New Roman"/>
                      </a:endParaRPr>
                    </a:p>
                    <a:p>
                      <a:pPr algn="ctr">
                        <a:lnSpc>
                          <a:spcPct val="115000"/>
                        </a:lnSpc>
                        <a:spcAft>
                          <a:spcPts val="0"/>
                        </a:spcAft>
                      </a:pPr>
                      <a:r>
                        <a:rPr lang="fr-FR" sz="1100" dirty="0" smtClean="0">
                          <a:latin typeface="Ubuntu"/>
                          <a:ea typeface="Times New Roman"/>
                          <a:cs typeface="Times New Roman"/>
                        </a:rPr>
                        <a:t>318 </a:t>
                      </a:r>
                      <a:r>
                        <a:rPr lang="fr-FR" sz="1100" dirty="0">
                          <a:latin typeface="Ubuntu"/>
                          <a:ea typeface="Times New Roman"/>
                          <a:cs typeface="Times New Roman"/>
                        </a:rPr>
                        <a:t>Soleil</a:t>
                      </a:r>
                    </a:p>
                  </a:txBody>
                  <a:tcPr marL="57777" marR="57777" marT="28889" marB="28889">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8D7CD"/>
                    </a:solidFill>
                  </a:tcPr>
                </a:tc>
                <a:tc gridSpan="3">
                  <a:txBody>
                    <a:bodyPr/>
                    <a:lstStyle/>
                    <a:p>
                      <a:pPr algn="ctr">
                        <a:lnSpc>
                          <a:spcPct val="115000"/>
                        </a:lnSpc>
                        <a:spcAft>
                          <a:spcPts val="0"/>
                        </a:spcAft>
                      </a:pPr>
                      <a:endParaRPr lang="fr-FR" sz="1100" dirty="0" smtClean="0">
                        <a:latin typeface="Ubuntu"/>
                        <a:ea typeface="Times New Roman"/>
                        <a:cs typeface="Times New Roman"/>
                      </a:endParaRPr>
                    </a:p>
                    <a:p>
                      <a:pPr algn="ctr">
                        <a:lnSpc>
                          <a:spcPct val="115000"/>
                        </a:lnSpc>
                        <a:spcAft>
                          <a:spcPts val="0"/>
                        </a:spcAft>
                      </a:pPr>
                      <a:endParaRPr lang="fr-FR" sz="1100" dirty="0" smtClean="0">
                        <a:latin typeface="Ubuntu"/>
                        <a:ea typeface="Times New Roman"/>
                        <a:cs typeface="Times New Roman"/>
                      </a:endParaRPr>
                    </a:p>
                    <a:p>
                      <a:pPr algn="ctr">
                        <a:lnSpc>
                          <a:spcPct val="115000"/>
                        </a:lnSpc>
                        <a:spcAft>
                          <a:spcPts val="0"/>
                        </a:spcAft>
                      </a:pPr>
                      <a:endParaRPr lang="fr-FR" sz="1100" dirty="0" smtClean="0">
                        <a:latin typeface="Ubuntu"/>
                        <a:ea typeface="Times New Roman"/>
                        <a:cs typeface="Times New Roman"/>
                      </a:endParaRPr>
                    </a:p>
                    <a:p>
                      <a:pPr algn="ctr">
                        <a:lnSpc>
                          <a:spcPct val="115000"/>
                        </a:lnSpc>
                        <a:spcAft>
                          <a:spcPts val="0"/>
                        </a:spcAft>
                      </a:pPr>
                      <a:r>
                        <a:rPr lang="fr-FR" sz="1100" dirty="0" err="1" smtClean="0">
                          <a:latin typeface="Ubuntu"/>
                          <a:ea typeface="Times New Roman"/>
                          <a:cs typeface="Times New Roman"/>
                        </a:rPr>
                        <a:t>Monoclasse</a:t>
                      </a:r>
                      <a:endParaRPr lang="fr-FR" sz="1100" dirty="0">
                        <a:latin typeface="Ubuntu"/>
                        <a:ea typeface="Times New Roman"/>
                        <a:cs typeface="Times New Roman"/>
                      </a:endParaRPr>
                    </a:p>
                  </a:txBody>
                  <a:tcPr marL="57777" marR="57777" marT="28889" marB="28889">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8D7CD"/>
                    </a:solidFill>
                  </a:tcPr>
                </a:tc>
                <a:tc hMerge="1">
                  <a:txBody>
                    <a:bodyPr/>
                    <a:lstStyle/>
                    <a:p>
                      <a:endParaRPr lang="fr-FR"/>
                    </a:p>
                  </a:txBody>
                  <a:tcPr/>
                </a:tc>
                <a:tc hMerge="1">
                  <a:txBody>
                    <a:bodyPr/>
                    <a:lstStyle/>
                    <a:p>
                      <a:endParaRPr lang="fr-FR"/>
                    </a:p>
                  </a:txBody>
                  <a:tcPr/>
                </a:tc>
              </a:tr>
              <a:tr h="658157">
                <a:tc>
                  <a:txBody>
                    <a:bodyPr/>
                    <a:lstStyle/>
                    <a:p>
                      <a:pPr>
                        <a:lnSpc>
                          <a:spcPct val="115000"/>
                        </a:lnSpc>
                        <a:spcAft>
                          <a:spcPts val="0"/>
                        </a:spcAft>
                      </a:pPr>
                      <a:endParaRPr lang="fr-FR" sz="1200" b="1" dirty="0" smtClean="0">
                        <a:latin typeface="Ubuntu"/>
                        <a:ea typeface="Times New Roman"/>
                        <a:cs typeface="Times New Roman"/>
                      </a:endParaRPr>
                    </a:p>
                    <a:p>
                      <a:pPr>
                        <a:lnSpc>
                          <a:spcPct val="115000"/>
                        </a:lnSpc>
                        <a:spcAft>
                          <a:spcPts val="0"/>
                        </a:spcAft>
                      </a:pPr>
                      <a:r>
                        <a:rPr lang="fr-FR" sz="1200" b="1" dirty="0" smtClean="0">
                          <a:latin typeface="Ubuntu"/>
                          <a:ea typeface="Times New Roman"/>
                          <a:cs typeface="Times New Roman"/>
                        </a:rPr>
                        <a:t>Desserte </a:t>
                      </a:r>
                      <a:r>
                        <a:rPr lang="fr-FR" sz="1200" b="1" dirty="0">
                          <a:latin typeface="Ubuntu"/>
                          <a:ea typeface="Times New Roman"/>
                          <a:cs typeface="Times New Roman"/>
                        </a:rPr>
                        <a:t>spécifique </a:t>
                      </a:r>
                      <a:endParaRPr lang="fr-FR" sz="1200" dirty="0">
                        <a:latin typeface="Ubuntu"/>
                        <a:ea typeface="Times New Roman"/>
                        <a:cs typeface="Times New Roman"/>
                      </a:endParaRPr>
                    </a:p>
                  </a:txBody>
                  <a:tcPr marL="57777" marR="57777" marT="28889" marB="28889">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CECE8"/>
                    </a:solidFill>
                  </a:tcPr>
                </a:tc>
                <a:tc gridSpan="3">
                  <a:txBody>
                    <a:bodyPr/>
                    <a:lstStyle/>
                    <a:p>
                      <a:pPr algn="ctr">
                        <a:lnSpc>
                          <a:spcPct val="115000"/>
                        </a:lnSpc>
                        <a:spcAft>
                          <a:spcPts val="0"/>
                        </a:spcAft>
                      </a:pPr>
                      <a:endParaRPr lang="en-US" sz="1000" dirty="0" smtClean="0">
                        <a:latin typeface="Ubuntu"/>
                        <a:ea typeface="Times New Roman"/>
                        <a:cs typeface="Times New Roman"/>
                      </a:endParaRPr>
                    </a:p>
                    <a:p>
                      <a:pPr algn="ctr">
                        <a:lnSpc>
                          <a:spcPct val="115000"/>
                        </a:lnSpc>
                        <a:spcAft>
                          <a:spcPts val="0"/>
                        </a:spcAft>
                      </a:pPr>
                      <a:r>
                        <a:rPr lang="en-US" sz="1000" dirty="0" smtClean="0">
                          <a:latin typeface="Ubuntu"/>
                          <a:ea typeface="Times New Roman"/>
                          <a:cs typeface="Times New Roman"/>
                        </a:rPr>
                        <a:t>ORY </a:t>
                      </a:r>
                      <a:r>
                        <a:rPr lang="en-US" sz="1000" dirty="0">
                          <a:latin typeface="Ubuntu"/>
                          <a:ea typeface="Times New Roman"/>
                          <a:cs typeface="Times New Roman"/>
                        </a:rPr>
                        <a:t>&lt;&gt; PTP</a:t>
                      </a:r>
                      <a:endParaRPr lang="fr-FR" sz="1000" dirty="0">
                        <a:latin typeface="Ubuntu"/>
                        <a:ea typeface="Times New Roman"/>
                        <a:cs typeface="Times New Roman"/>
                      </a:endParaRPr>
                    </a:p>
                    <a:p>
                      <a:pPr algn="ctr">
                        <a:lnSpc>
                          <a:spcPct val="115000"/>
                        </a:lnSpc>
                        <a:spcAft>
                          <a:spcPts val="0"/>
                        </a:spcAft>
                      </a:pPr>
                      <a:r>
                        <a:rPr lang="en-US" sz="1200" dirty="0">
                          <a:latin typeface="Ubuntu"/>
                          <a:ea typeface="Times New Roman"/>
                          <a:cs typeface="Times New Roman"/>
                        </a:rPr>
                        <a:t>et</a:t>
                      </a:r>
                      <a:endParaRPr lang="fr-FR" sz="1200" dirty="0">
                        <a:latin typeface="Ubuntu"/>
                        <a:ea typeface="Times New Roman"/>
                        <a:cs typeface="Times New Roman"/>
                      </a:endParaRPr>
                    </a:p>
                    <a:p>
                      <a:pPr algn="ctr">
                        <a:lnSpc>
                          <a:spcPct val="115000"/>
                        </a:lnSpc>
                        <a:spcAft>
                          <a:spcPts val="0"/>
                        </a:spcAft>
                      </a:pPr>
                      <a:r>
                        <a:rPr lang="en-US" sz="1000" dirty="0">
                          <a:latin typeface="Ubuntu"/>
                          <a:ea typeface="Times New Roman"/>
                          <a:cs typeface="Times New Roman"/>
                        </a:rPr>
                        <a:t>ORY &lt;&gt; FDF</a:t>
                      </a:r>
                      <a:endParaRPr lang="fr-FR" sz="1000" dirty="0">
                        <a:latin typeface="Ubuntu"/>
                        <a:ea typeface="Times New Roman"/>
                        <a:cs typeface="Times New Roman"/>
                      </a:endParaRPr>
                    </a:p>
                  </a:txBody>
                  <a:tcPr marL="57777" marR="57777" marT="28889" marB="28889">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CECE8"/>
                    </a:solidFill>
                  </a:tcPr>
                </a:tc>
                <a:tc hMerge="1">
                  <a:txBody>
                    <a:bodyPr/>
                    <a:lstStyle/>
                    <a:p>
                      <a:endParaRPr lang="fr-FR"/>
                    </a:p>
                  </a:txBody>
                  <a:tcPr/>
                </a:tc>
                <a:tc hMerge="1">
                  <a:txBody>
                    <a:bodyPr/>
                    <a:lstStyle/>
                    <a:p>
                      <a:endParaRPr lang="fr-FR"/>
                    </a:p>
                  </a:txBody>
                  <a:tcPr/>
                </a:tc>
                <a:tc gridSpan="6">
                  <a:txBody>
                    <a:bodyPr/>
                    <a:lstStyle/>
                    <a:p>
                      <a:pPr algn="ctr">
                        <a:lnSpc>
                          <a:spcPct val="115000"/>
                        </a:lnSpc>
                        <a:spcAft>
                          <a:spcPts val="0"/>
                        </a:spcAft>
                      </a:pPr>
                      <a:endParaRPr lang="fr-FR" sz="1200" dirty="0" smtClean="0">
                        <a:latin typeface="Ubuntu"/>
                        <a:ea typeface="Times New Roman"/>
                        <a:cs typeface="Times New Roman"/>
                      </a:endParaRPr>
                    </a:p>
                    <a:p>
                      <a:pPr algn="ctr">
                        <a:lnSpc>
                          <a:spcPct val="115000"/>
                        </a:lnSpc>
                        <a:spcAft>
                          <a:spcPts val="0"/>
                        </a:spcAft>
                      </a:pPr>
                      <a:endParaRPr lang="fr-FR" sz="1200" dirty="0" smtClean="0">
                        <a:latin typeface="Ubuntu"/>
                        <a:ea typeface="Times New Roman"/>
                        <a:cs typeface="Times New Roman"/>
                      </a:endParaRPr>
                    </a:p>
                    <a:p>
                      <a:pPr algn="ctr">
                        <a:lnSpc>
                          <a:spcPct val="115000"/>
                        </a:lnSpc>
                        <a:spcAft>
                          <a:spcPts val="0"/>
                        </a:spcAft>
                      </a:pPr>
                      <a:r>
                        <a:rPr lang="fr-FR" sz="1200" dirty="0" smtClean="0">
                          <a:latin typeface="Ubuntu"/>
                          <a:ea typeface="Times New Roman"/>
                          <a:cs typeface="Times New Roman"/>
                        </a:rPr>
                        <a:t>Toutes </a:t>
                      </a:r>
                      <a:r>
                        <a:rPr lang="fr-FR" sz="1200" dirty="0">
                          <a:latin typeface="Ubuntu"/>
                          <a:ea typeface="Times New Roman"/>
                          <a:cs typeface="Times New Roman"/>
                        </a:rPr>
                        <a:t>lignes transatlantiques</a:t>
                      </a:r>
                    </a:p>
                  </a:txBody>
                  <a:tcPr marL="57777" marR="57777" marT="28889" marB="28889">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CECE8"/>
                    </a:solidFill>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a:txBody>
                    <a:bodyPr/>
                    <a:lstStyle/>
                    <a:p>
                      <a:pPr algn="ctr">
                        <a:lnSpc>
                          <a:spcPct val="115000"/>
                        </a:lnSpc>
                        <a:spcAft>
                          <a:spcPts val="0"/>
                        </a:spcAft>
                        <a:tabLst>
                          <a:tab pos="725488" algn="l"/>
                        </a:tabLst>
                      </a:pPr>
                      <a:r>
                        <a:rPr lang="fr-FR" sz="1200" dirty="0" smtClean="0">
                          <a:latin typeface="Ubuntu"/>
                          <a:ea typeface="Times New Roman"/>
                          <a:cs typeface="Times New Roman"/>
                        </a:rPr>
                        <a:t>Selon </a:t>
                      </a:r>
                      <a:r>
                        <a:rPr lang="fr-FR" sz="1200" dirty="0">
                          <a:latin typeface="Ubuntu"/>
                          <a:ea typeface="Times New Roman"/>
                          <a:cs typeface="Times New Roman"/>
                        </a:rPr>
                        <a:t>besoins d’exploitation</a:t>
                      </a:r>
                    </a:p>
                  </a:txBody>
                  <a:tcPr marL="57777" marR="57777" marT="28889" marB="28889">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CECE8"/>
                    </a:solidFill>
                  </a:tcPr>
                </a:tc>
                <a:tc gridSpan="3">
                  <a:txBody>
                    <a:bodyPr/>
                    <a:lstStyle/>
                    <a:p>
                      <a:pPr algn="ctr">
                        <a:lnSpc>
                          <a:spcPct val="115000"/>
                        </a:lnSpc>
                        <a:spcAft>
                          <a:spcPts val="0"/>
                        </a:spcAft>
                      </a:pPr>
                      <a:r>
                        <a:rPr lang="en-US" sz="1200" dirty="0">
                          <a:latin typeface="Ubuntu"/>
                          <a:ea typeface="Times New Roman"/>
                          <a:cs typeface="Times New Roman"/>
                        </a:rPr>
                        <a:t>PTP &lt;&gt; FDF</a:t>
                      </a:r>
                      <a:endParaRPr lang="fr-FR" sz="1200" dirty="0">
                        <a:latin typeface="Ubuntu"/>
                        <a:ea typeface="Times New Roman"/>
                        <a:cs typeface="Times New Roman"/>
                      </a:endParaRPr>
                    </a:p>
                    <a:p>
                      <a:pPr algn="ctr">
                        <a:lnSpc>
                          <a:spcPct val="115000"/>
                        </a:lnSpc>
                        <a:spcAft>
                          <a:spcPts val="0"/>
                        </a:spcAft>
                      </a:pPr>
                      <a:r>
                        <a:rPr lang="en-US" sz="1200" dirty="0">
                          <a:latin typeface="Ubuntu"/>
                          <a:ea typeface="Times New Roman"/>
                          <a:cs typeface="Times New Roman"/>
                        </a:rPr>
                        <a:t>PTP &lt;&gt; SFG</a:t>
                      </a:r>
                      <a:endParaRPr lang="fr-FR" sz="1200" dirty="0">
                        <a:latin typeface="Ubuntu"/>
                        <a:ea typeface="Times New Roman"/>
                        <a:cs typeface="Times New Roman"/>
                      </a:endParaRPr>
                    </a:p>
                    <a:p>
                      <a:pPr algn="ctr">
                        <a:lnSpc>
                          <a:spcPct val="115000"/>
                        </a:lnSpc>
                        <a:spcAft>
                          <a:spcPts val="0"/>
                        </a:spcAft>
                      </a:pPr>
                      <a:r>
                        <a:rPr lang="en-US" sz="1200" dirty="0">
                          <a:latin typeface="Ubuntu"/>
                          <a:ea typeface="Times New Roman"/>
                          <a:cs typeface="Times New Roman"/>
                        </a:rPr>
                        <a:t>FDF &lt;&gt; SLU</a:t>
                      </a:r>
                      <a:endParaRPr lang="fr-FR" sz="1200" dirty="0">
                        <a:latin typeface="Ubuntu"/>
                        <a:ea typeface="Times New Roman"/>
                        <a:cs typeface="Times New Roman"/>
                      </a:endParaRPr>
                    </a:p>
                    <a:p>
                      <a:pPr algn="ctr">
                        <a:lnSpc>
                          <a:spcPct val="115000"/>
                        </a:lnSpc>
                        <a:spcAft>
                          <a:spcPts val="0"/>
                        </a:spcAft>
                      </a:pPr>
                      <a:r>
                        <a:rPr lang="fr-FR" sz="1200" dirty="0">
                          <a:latin typeface="Ubuntu"/>
                          <a:ea typeface="Times New Roman"/>
                          <a:cs typeface="Times New Roman"/>
                        </a:rPr>
                        <a:t>PTP &lt;&gt; SDQ</a:t>
                      </a:r>
                    </a:p>
                  </a:txBody>
                  <a:tcPr marL="57777" marR="57777" marT="28889" marB="28889">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CECE8"/>
                    </a:solidFill>
                  </a:tcPr>
                </a:tc>
                <a:tc hMerge="1">
                  <a:txBody>
                    <a:bodyPr/>
                    <a:lstStyle/>
                    <a:p>
                      <a:endParaRPr lang="fr-FR"/>
                    </a:p>
                  </a:txBody>
                  <a:tcPr/>
                </a:tc>
                <a:tc hMerge="1">
                  <a:txBody>
                    <a:bodyPr/>
                    <a:lstStyle/>
                    <a:p>
                      <a:endParaRPr lang="fr-FR"/>
                    </a:p>
                  </a:txBody>
                  <a:tcPr/>
                </a:tc>
              </a:tr>
              <a:tr h="363743">
                <a:tc>
                  <a:txBody>
                    <a:bodyPr/>
                    <a:lstStyle/>
                    <a:p>
                      <a:pPr>
                        <a:lnSpc>
                          <a:spcPct val="115000"/>
                        </a:lnSpc>
                        <a:spcAft>
                          <a:spcPts val="0"/>
                        </a:spcAft>
                      </a:pPr>
                      <a:r>
                        <a:rPr lang="fr-FR" sz="1200" b="1">
                          <a:latin typeface="Ubuntu"/>
                          <a:ea typeface="Times New Roman"/>
                          <a:cs typeface="Times New Roman"/>
                        </a:rPr>
                        <a:t>Entretien de la flotte </a:t>
                      </a:r>
                      <a:endParaRPr lang="fr-FR" sz="1200">
                        <a:latin typeface="Ubuntu"/>
                        <a:ea typeface="Times New Roman"/>
                        <a:cs typeface="Times New Roman"/>
                      </a:endParaRPr>
                    </a:p>
                  </a:txBody>
                  <a:tcPr marL="57777" marR="57777" marT="28889" marB="28889">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8D7CD"/>
                    </a:solidFill>
                  </a:tcPr>
                </a:tc>
                <a:tc gridSpan="10">
                  <a:txBody>
                    <a:bodyPr/>
                    <a:lstStyle/>
                    <a:p>
                      <a:pPr algn="ctr">
                        <a:lnSpc>
                          <a:spcPct val="115000"/>
                        </a:lnSpc>
                        <a:spcAft>
                          <a:spcPts val="0"/>
                        </a:spcAft>
                      </a:pPr>
                      <a:r>
                        <a:rPr lang="fr-FR" sz="1200" dirty="0" smtClean="0">
                          <a:latin typeface="Ubuntu"/>
                          <a:ea typeface="Times New Roman"/>
                          <a:cs typeface="Times New Roman"/>
                        </a:rPr>
                        <a:t>Air </a:t>
                      </a:r>
                      <a:r>
                        <a:rPr lang="fr-FR" sz="1200" dirty="0">
                          <a:latin typeface="Ubuntu"/>
                          <a:ea typeface="Times New Roman"/>
                          <a:cs typeface="Times New Roman"/>
                        </a:rPr>
                        <a:t>France Industries / IGO Solutions</a:t>
                      </a:r>
                    </a:p>
                  </a:txBody>
                  <a:tcPr marL="57777" marR="57777" marT="28889" marB="28889">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8D7CD"/>
                    </a:solidFill>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gridSpan="3">
                  <a:txBody>
                    <a:bodyPr/>
                    <a:lstStyle/>
                    <a:p>
                      <a:pPr algn="ctr">
                        <a:lnSpc>
                          <a:spcPct val="115000"/>
                        </a:lnSpc>
                        <a:spcAft>
                          <a:spcPts val="0"/>
                        </a:spcAft>
                      </a:pPr>
                      <a:r>
                        <a:rPr lang="fr-FR" sz="1200" dirty="0">
                          <a:latin typeface="Ubuntu"/>
                          <a:ea typeface="Times New Roman"/>
                          <a:cs typeface="Times New Roman"/>
                        </a:rPr>
                        <a:t>Air Caraïbes line maintenance</a:t>
                      </a:r>
                    </a:p>
                  </a:txBody>
                  <a:tcPr marL="57777" marR="57777" marT="28889" marB="28889">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8D7CD"/>
                    </a:solidFill>
                  </a:tcPr>
                </a:tc>
                <a:tc hMerge="1">
                  <a:txBody>
                    <a:bodyPr/>
                    <a:lstStyle/>
                    <a:p>
                      <a:endParaRPr lang="fr-FR"/>
                    </a:p>
                  </a:txBody>
                  <a:tcPr/>
                </a:tc>
                <a:tc hMerge="1">
                  <a:txBody>
                    <a:bodyPr/>
                    <a:lstStyle/>
                    <a:p>
                      <a:endParaRPr lang="fr-FR"/>
                    </a:p>
                  </a:txBody>
                  <a:tcPr/>
                </a:tc>
              </a:tr>
              <a:tr h="323178">
                <a:tc>
                  <a:txBody>
                    <a:bodyPr/>
                    <a:lstStyle/>
                    <a:p>
                      <a:pPr>
                        <a:lnSpc>
                          <a:spcPct val="115000"/>
                        </a:lnSpc>
                        <a:spcAft>
                          <a:spcPts val="0"/>
                        </a:spcAft>
                      </a:pPr>
                      <a:r>
                        <a:rPr lang="fr-FR" sz="1200" b="1" dirty="0">
                          <a:latin typeface="Ubuntu"/>
                          <a:ea typeface="Times New Roman"/>
                          <a:cs typeface="Times New Roman"/>
                        </a:rPr>
                        <a:t>Nombre </a:t>
                      </a:r>
                      <a:r>
                        <a:rPr lang="fr-FR" sz="1200" b="1" baseline="0" dirty="0" smtClean="0">
                          <a:latin typeface="Ubuntu"/>
                          <a:ea typeface="Times New Roman"/>
                          <a:cs typeface="Times New Roman"/>
                        </a:rPr>
                        <a:t>en </a:t>
                      </a:r>
                      <a:r>
                        <a:rPr lang="fr-FR" sz="1200" b="1" dirty="0" smtClean="0">
                          <a:latin typeface="Ubuntu"/>
                          <a:ea typeface="Times New Roman"/>
                          <a:cs typeface="Times New Roman"/>
                        </a:rPr>
                        <a:t>2018</a:t>
                      </a:r>
                      <a:endParaRPr lang="fr-FR" sz="1200" dirty="0">
                        <a:latin typeface="Ubuntu"/>
                        <a:ea typeface="Times New Roman"/>
                        <a:cs typeface="Times New Roman"/>
                      </a:endParaRPr>
                    </a:p>
                  </a:txBody>
                  <a:tcPr marL="57777" marR="57777" marT="28889" marB="28889">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CECE8"/>
                    </a:solidFill>
                  </a:tcPr>
                </a:tc>
                <a:tc gridSpan="2">
                  <a:txBody>
                    <a:bodyPr/>
                    <a:lstStyle/>
                    <a:p>
                      <a:pPr algn="ctr">
                        <a:lnSpc>
                          <a:spcPct val="115000"/>
                        </a:lnSpc>
                        <a:spcAft>
                          <a:spcPts val="0"/>
                        </a:spcAft>
                      </a:pPr>
                      <a:r>
                        <a:rPr lang="fr-FR" sz="1200" dirty="0">
                          <a:latin typeface="Ubuntu"/>
                          <a:ea typeface="Times New Roman"/>
                          <a:cs typeface="Times New Roman"/>
                        </a:rPr>
                        <a:t>2 </a:t>
                      </a:r>
                    </a:p>
                  </a:txBody>
                  <a:tcPr marL="57777" marR="57777" marT="28889" marB="28889">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CECE8"/>
                    </a:solidFill>
                  </a:tcPr>
                </a:tc>
                <a:tc hMerge="1">
                  <a:txBody>
                    <a:bodyPr/>
                    <a:lstStyle/>
                    <a:p>
                      <a:endParaRPr lang="fr-FR"/>
                    </a:p>
                  </a:txBody>
                  <a:tcPr/>
                </a:tc>
                <a:tc gridSpan="6">
                  <a:txBody>
                    <a:bodyPr/>
                    <a:lstStyle/>
                    <a:p>
                      <a:pPr algn="ctr">
                        <a:lnSpc>
                          <a:spcPct val="115000"/>
                        </a:lnSpc>
                        <a:spcAft>
                          <a:spcPts val="0"/>
                        </a:spcAft>
                      </a:pPr>
                      <a:r>
                        <a:rPr lang="fr-FR" sz="1200" dirty="0">
                          <a:latin typeface="Ubuntu"/>
                          <a:ea typeface="Times New Roman"/>
                          <a:cs typeface="Times New Roman"/>
                        </a:rPr>
                        <a:t>4</a:t>
                      </a:r>
                    </a:p>
                  </a:txBody>
                  <a:tcPr marL="57777" marR="57777" marT="28889" marB="28889">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CECE8"/>
                    </a:solidFill>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gridSpan="2">
                  <a:txBody>
                    <a:bodyPr/>
                    <a:lstStyle/>
                    <a:p>
                      <a:pPr algn="ctr">
                        <a:lnSpc>
                          <a:spcPct val="115000"/>
                        </a:lnSpc>
                        <a:spcAft>
                          <a:spcPts val="0"/>
                        </a:spcAft>
                      </a:pPr>
                      <a:r>
                        <a:rPr lang="fr-FR" sz="1200" dirty="0">
                          <a:latin typeface="Ubuntu"/>
                          <a:ea typeface="Times New Roman"/>
                          <a:cs typeface="Times New Roman"/>
                        </a:rPr>
                        <a:t>2</a:t>
                      </a:r>
                    </a:p>
                  </a:txBody>
                  <a:tcPr marL="57777" marR="57777" marT="28889" marB="28889">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CECE8"/>
                    </a:solidFill>
                  </a:tcPr>
                </a:tc>
                <a:tc hMerge="1">
                  <a:txBody>
                    <a:bodyPr/>
                    <a:lstStyle/>
                    <a:p>
                      <a:endParaRPr lang="fr-FR"/>
                    </a:p>
                  </a:txBody>
                  <a:tcPr/>
                </a:tc>
                <a:tc>
                  <a:txBody>
                    <a:bodyPr/>
                    <a:lstStyle/>
                    <a:p>
                      <a:pPr algn="ctr">
                        <a:lnSpc>
                          <a:spcPct val="115000"/>
                        </a:lnSpc>
                        <a:spcAft>
                          <a:spcPts val="0"/>
                        </a:spcAft>
                      </a:pPr>
                      <a:r>
                        <a:rPr lang="fr-FR" sz="1200" dirty="0">
                          <a:latin typeface="Ubuntu"/>
                          <a:ea typeface="Times New Roman"/>
                          <a:cs typeface="Times New Roman"/>
                        </a:rPr>
                        <a:t>2</a:t>
                      </a:r>
                    </a:p>
                  </a:txBody>
                  <a:tcPr marL="57777" marR="57777" marT="28889" marB="28889">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CECE8"/>
                    </a:solidFill>
                  </a:tcPr>
                </a:tc>
                <a:tc gridSpan="2">
                  <a:txBody>
                    <a:bodyPr/>
                    <a:lstStyle/>
                    <a:p>
                      <a:pPr algn="ctr">
                        <a:lnSpc>
                          <a:spcPct val="115000"/>
                        </a:lnSpc>
                        <a:spcAft>
                          <a:spcPts val="0"/>
                        </a:spcAft>
                      </a:pPr>
                      <a:r>
                        <a:rPr lang="fr-FR" sz="1200" dirty="0">
                          <a:latin typeface="Ubuntu"/>
                          <a:ea typeface="Times New Roman"/>
                          <a:cs typeface="Times New Roman"/>
                        </a:rPr>
                        <a:t>2</a:t>
                      </a:r>
                    </a:p>
                  </a:txBody>
                  <a:tcPr marL="57777" marR="57777" marT="28889" marB="28889">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CECE8"/>
                    </a:solidFill>
                  </a:tcPr>
                </a:tc>
                <a:tc hMerge="1">
                  <a:txBody>
                    <a:bodyPr/>
                    <a:lstStyle/>
                    <a:p>
                      <a:endParaRPr lang="fr-FR"/>
                    </a:p>
                  </a:txBody>
                  <a:tcPr/>
                </a:tc>
              </a:tr>
              <a:tr h="298494">
                <a:tc>
                  <a:txBody>
                    <a:bodyPr/>
                    <a:lstStyle/>
                    <a:p>
                      <a:pPr>
                        <a:lnSpc>
                          <a:spcPct val="115000"/>
                        </a:lnSpc>
                        <a:spcAft>
                          <a:spcPts val="0"/>
                        </a:spcAft>
                      </a:pPr>
                      <a:r>
                        <a:rPr lang="fr-FR" sz="1200" b="1">
                          <a:latin typeface="Ubuntu"/>
                          <a:ea typeface="Times New Roman"/>
                          <a:cs typeface="Times New Roman"/>
                        </a:rPr>
                        <a:t>Total</a:t>
                      </a:r>
                      <a:endParaRPr lang="fr-FR" sz="1200">
                        <a:latin typeface="Ubuntu"/>
                        <a:ea typeface="Times New Roman"/>
                        <a:cs typeface="Times New Roman"/>
                      </a:endParaRPr>
                    </a:p>
                  </a:txBody>
                  <a:tcPr marL="57777" marR="57777" marT="28889" marB="28889">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CECE8"/>
                    </a:solidFill>
                  </a:tcPr>
                </a:tc>
                <a:tc gridSpan="13">
                  <a:txBody>
                    <a:bodyPr/>
                    <a:lstStyle/>
                    <a:p>
                      <a:pPr algn="ctr">
                        <a:lnSpc>
                          <a:spcPct val="115000"/>
                        </a:lnSpc>
                        <a:spcAft>
                          <a:spcPts val="0"/>
                        </a:spcAft>
                      </a:pPr>
                      <a:r>
                        <a:rPr lang="fr-FR" sz="1200" b="1" dirty="0">
                          <a:latin typeface="Ubuntu"/>
                          <a:ea typeface="Times New Roman"/>
                          <a:cs typeface="Times New Roman"/>
                        </a:rPr>
                        <a:t>12</a:t>
                      </a:r>
                      <a:endParaRPr lang="fr-FR" sz="1200" dirty="0">
                        <a:latin typeface="Ubuntu"/>
                        <a:ea typeface="Times New Roman"/>
                        <a:cs typeface="Times New Roman"/>
                      </a:endParaRPr>
                    </a:p>
                  </a:txBody>
                  <a:tcPr marL="57777" marR="57777" marT="28889" marB="28889">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CECE8"/>
                    </a:solidFill>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r>
            </a:tbl>
          </a:graphicData>
        </a:graphic>
      </p:graphicFrame>
      <p:sp>
        <p:nvSpPr>
          <p:cNvPr id="11" name="ZoneTexte 10"/>
          <p:cNvSpPr txBox="1"/>
          <p:nvPr/>
        </p:nvSpPr>
        <p:spPr>
          <a:xfrm>
            <a:off x="0" y="6581001"/>
            <a:ext cx="9144000" cy="553998"/>
          </a:xfrm>
          <a:prstGeom prst="rect">
            <a:avLst/>
          </a:prstGeom>
          <a:noFill/>
        </p:spPr>
        <p:txBody>
          <a:bodyPr wrap="square" rtlCol="0">
            <a:spAutoFit/>
          </a:bodyPr>
          <a:lstStyle/>
          <a:p>
            <a:r>
              <a:rPr lang="fr-FR" sz="1200" b="1" dirty="0" smtClean="0">
                <a:latin typeface="Ubuntu"/>
              </a:rPr>
              <a:t>*Configuration actuelle avant réaménagement et modernisation des cabines prévus avant l’été 2018. </a:t>
            </a:r>
          </a:p>
          <a:p>
            <a:endParaRPr lang="fr-FR" b="1" dirty="0">
              <a:latin typeface="Ubuntu"/>
            </a:endParaRPr>
          </a:p>
        </p:txBody>
      </p:sp>
    </p:spTree>
    <p:extLst>
      <p:ext uri="{BB962C8B-B14F-4D97-AF65-F5344CB8AC3E}">
        <p14:creationId xmlns="" xmlns:p14="http://schemas.microsoft.com/office/powerpoint/2010/main" val="358167030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3" cstate="email"/>
          <a:srcRect/>
          <a:stretch>
            <a:fillRect/>
          </a:stretch>
        </p:blipFill>
        <p:spPr bwMode="auto">
          <a:xfrm>
            <a:off x="0" y="0"/>
            <a:ext cx="9144000" cy="6877050"/>
          </a:xfrm>
          <a:prstGeom prst="rect">
            <a:avLst/>
          </a:prstGeom>
          <a:noFill/>
          <a:ln w="9525">
            <a:noFill/>
            <a:miter lim="800000"/>
            <a:headEnd/>
            <a:tailEnd/>
          </a:ln>
          <a:effectLst/>
        </p:spPr>
      </p:pic>
      <p:sp>
        <p:nvSpPr>
          <p:cNvPr id="6" name="TextBox 3"/>
          <p:cNvSpPr txBox="1"/>
          <p:nvPr/>
        </p:nvSpPr>
        <p:spPr>
          <a:xfrm>
            <a:off x="0" y="203586"/>
            <a:ext cx="5918608" cy="584775"/>
          </a:xfrm>
          <a:prstGeom prst="rect">
            <a:avLst/>
          </a:prstGeom>
          <a:noFill/>
        </p:spPr>
        <p:txBody>
          <a:bodyPr wrap="none" rtlCol="0">
            <a:spAutoFit/>
          </a:bodyPr>
          <a:lstStyle/>
          <a:p>
            <a:r>
              <a:rPr lang="en-US" sz="3200" b="1" dirty="0" smtClean="0">
                <a:solidFill>
                  <a:srgbClr val="002060"/>
                </a:solidFill>
                <a:effectLst>
                  <a:outerShdw blurRad="38100" dist="38100" dir="2700000" algn="tl">
                    <a:srgbClr val="000000">
                      <a:alpha val="43137"/>
                    </a:srgbClr>
                  </a:outerShdw>
                </a:effectLst>
                <a:latin typeface="Ubuntu" panose="020B0504030602030204" pitchFamily="34" charset="0"/>
              </a:rPr>
              <a:t>FLOTTE TRANSATLANTIQUE</a:t>
            </a:r>
            <a:endParaRPr lang="es-DO" sz="3200" b="1" dirty="0">
              <a:solidFill>
                <a:srgbClr val="002060"/>
              </a:solidFill>
              <a:effectLst>
                <a:outerShdw blurRad="38100" dist="38100" dir="2700000" algn="tl">
                  <a:srgbClr val="000000">
                    <a:alpha val="43137"/>
                  </a:srgbClr>
                </a:outerShdw>
              </a:effectLst>
              <a:latin typeface="Ubuntu" panose="020B0504030602030204" pitchFamily="34" charset="0"/>
            </a:endParaRPr>
          </a:p>
        </p:txBody>
      </p:sp>
      <p:graphicFrame>
        <p:nvGraphicFramePr>
          <p:cNvPr id="9" name="Tableau 8"/>
          <p:cNvGraphicFramePr>
            <a:graphicFrameLocks noGrp="1"/>
          </p:cNvGraphicFramePr>
          <p:nvPr/>
        </p:nvGraphicFramePr>
        <p:xfrm>
          <a:off x="4619296" y="3508478"/>
          <a:ext cx="4272456" cy="731520"/>
        </p:xfrm>
        <a:graphic>
          <a:graphicData uri="http://schemas.openxmlformats.org/drawingml/2006/table">
            <a:tbl>
              <a:tblPr firstRow="1" bandRow="1">
                <a:tableStyleId>{93296810-A885-4BE3-A3E7-6D5BEEA58F35}</a:tableStyleId>
              </a:tblPr>
              <a:tblGrid>
                <a:gridCol w="1293430"/>
                <a:gridCol w="2979026"/>
              </a:tblGrid>
              <a:tr h="370840">
                <a:tc>
                  <a:txBody>
                    <a:bodyPr/>
                    <a:lstStyle/>
                    <a:p>
                      <a:endParaRPr lang="fr-FR" sz="1100" dirty="0" smtClean="0">
                        <a:latin typeface="Ubuntu Light"/>
                      </a:endParaRPr>
                    </a:p>
                    <a:p>
                      <a:r>
                        <a:rPr lang="fr-FR" dirty="0" smtClean="0">
                          <a:solidFill>
                            <a:srgbClr val="002060"/>
                          </a:solidFill>
                          <a:latin typeface="Ubuntu Light"/>
                        </a:rPr>
                        <a:t>A330-300</a:t>
                      </a:r>
                      <a:endParaRPr lang="fr-FR" dirty="0">
                        <a:solidFill>
                          <a:srgbClr val="002060"/>
                        </a:solidFill>
                        <a:latin typeface="Ubuntu Light"/>
                      </a:endParaRPr>
                    </a:p>
                  </a:txBody>
                  <a:tcPr>
                    <a:solidFill>
                      <a:schemeClr val="accent6">
                        <a:lumMod val="40000"/>
                        <a:lumOff val="60000"/>
                      </a:schemeClr>
                    </a:solidFill>
                  </a:tcPr>
                </a:tc>
                <a:tc>
                  <a:txBody>
                    <a:bodyPr/>
                    <a:lstStyle/>
                    <a:p>
                      <a:r>
                        <a:rPr lang="fr-FR" sz="1400" b="1" dirty="0" smtClean="0">
                          <a:solidFill>
                            <a:srgbClr val="002060"/>
                          </a:solidFill>
                          <a:latin typeface="Ubuntu Light"/>
                        </a:rPr>
                        <a:t>4 AIRBUS A330-300</a:t>
                      </a:r>
                    </a:p>
                    <a:p>
                      <a:r>
                        <a:rPr lang="fr-FR" sz="1400" b="0" dirty="0" smtClean="0">
                          <a:solidFill>
                            <a:srgbClr val="002060"/>
                          </a:solidFill>
                          <a:latin typeface="Ubuntu Light"/>
                        </a:rPr>
                        <a:t>Vitesse de croisière : 900</a:t>
                      </a:r>
                      <a:r>
                        <a:rPr lang="fr-FR" sz="1400" b="0" baseline="0" dirty="0" smtClean="0">
                          <a:solidFill>
                            <a:srgbClr val="002060"/>
                          </a:solidFill>
                          <a:latin typeface="Ubuntu Light"/>
                        </a:rPr>
                        <a:t> km/h</a:t>
                      </a:r>
                    </a:p>
                    <a:p>
                      <a:r>
                        <a:rPr lang="fr-FR" sz="1400" b="0" baseline="0" dirty="0" smtClean="0">
                          <a:solidFill>
                            <a:srgbClr val="002060"/>
                          </a:solidFill>
                          <a:latin typeface="Ubuntu Light"/>
                        </a:rPr>
                        <a:t>Autonomie : 12h00</a:t>
                      </a:r>
                      <a:endParaRPr lang="fr-FR" sz="1400" b="0" dirty="0">
                        <a:solidFill>
                          <a:srgbClr val="002060"/>
                        </a:solidFill>
                        <a:latin typeface="Ubuntu Light"/>
                      </a:endParaRPr>
                    </a:p>
                  </a:txBody>
                  <a:tcPr>
                    <a:solidFill>
                      <a:schemeClr val="accent6">
                        <a:lumMod val="40000"/>
                        <a:lumOff val="60000"/>
                      </a:schemeClr>
                    </a:solidFill>
                  </a:tcPr>
                </a:tc>
              </a:tr>
            </a:tbl>
          </a:graphicData>
        </a:graphic>
      </p:graphicFrame>
      <p:graphicFrame>
        <p:nvGraphicFramePr>
          <p:cNvPr id="10" name="Tableau 9"/>
          <p:cNvGraphicFramePr>
            <a:graphicFrameLocks noGrp="1"/>
          </p:cNvGraphicFramePr>
          <p:nvPr/>
        </p:nvGraphicFramePr>
        <p:xfrm>
          <a:off x="4572000" y="4919892"/>
          <a:ext cx="4303986" cy="731520"/>
        </p:xfrm>
        <a:graphic>
          <a:graphicData uri="http://schemas.openxmlformats.org/drawingml/2006/table">
            <a:tbl>
              <a:tblPr firstRow="1" bandRow="1">
                <a:tableStyleId>{93296810-A885-4BE3-A3E7-6D5BEEA58F35}</a:tableStyleId>
              </a:tblPr>
              <a:tblGrid>
                <a:gridCol w="1387880"/>
                <a:gridCol w="2916106"/>
              </a:tblGrid>
              <a:tr h="370840">
                <a:tc>
                  <a:txBody>
                    <a:bodyPr/>
                    <a:lstStyle/>
                    <a:p>
                      <a:endParaRPr lang="fr-FR" sz="1000" dirty="0" smtClean="0">
                        <a:latin typeface="Ubuntu Light"/>
                      </a:endParaRPr>
                    </a:p>
                    <a:p>
                      <a:r>
                        <a:rPr lang="fr-FR" dirty="0" smtClean="0">
                          <a:solidFill>
                            <a:srgbClr val="002060"/>
                          </a:solidFill>
                          <a:latin typeface="Ubuntu Light"/>
                        </a:rPr>
                        <a:t>A330-200</a:t>
                      </a:r>
                      <a:endParaRPr lang="fr-FR" dirty="0">
                        <a:solidFill>
                          <a:srgbClr val="002060"/>
                        </a:solidFill>
                        <a:latin typeface="Ubuntu Light"/>
                      </a:endParaRPr>
                    </a:p>
                  </a:txBody>
                  <a:tcPr>
                    <a:solidFill>
                      <a:schemeClr val="accent6">
                        <a:lumMod val="40000"/>
                        <a:lumOff val="60000"/>
                      </a:schemeClr>
                    </a:solidFill>
                  </a:tcPr>
                </a:tc>
                <a:tc>
                  <a:txBody>
                    <a:bodyPr/>
                    <a:lstStyle/>
                    <a:p>
                      <a:r>
                        <a:rPr lang="fr-FR" sz="1400" b="1" dirty="0" smtClean="0">
                          <a:solidFill>
                            <a:srgbClr val="002060"/>
                          </a:solidFill>
                          <a:latin typeface="Ubuntu Light"/>
                        </a:rPr>
                        <a:t>2 AIRBUS A330-200</a:t>
                      </a:r>
                    </a:p>
                    <a:p>
                      <a:r>
                        <a:rPr lang="fr-FR" sz="1400" b="0" dirty="0" smtClean="0">
                          <a:solidFill>
                            <a:srgbClr val="002060"/>
                          </a:solidFill>
                          <a:latin typeface="Ubuntu Light"/>
                        </a:rPr>
                        <a:t>Vitesse de croisière : 900</a:t>
                      </a:r>
                      <a:r>
                        <a:rPr lang="fr-FR" sz="1400" b="0" baseline="0" dirty="0" smtClean="0">
                          <a:solidFill>
                            <a:srgbClr val="002060"/>
                          </a:solidFill>
                          <a:latin typeface="Ubuntu Light"/>
                        </a:rPr>
                        <a:t> km/h</a:t>
                      </a:r>
                    </a:p>
                    <a:p>
                      <a:r>
                        <a:rPr lang="fr-FR" sz="1400" b="0" baseline="0" dirty="0" smtClean="0">
                          <a:solidFill>
                            <a:srgbClr val="002060"/>
                          </a:solidFill>
                          <a:latin typeface="Ubuntu Light"/>
                        </a:rPr>
                        <a:t>Autonomie : 12h00</a:t>
                      </a:r>
                    </a:p>
                  </a:txBody>
                  <a:tcPr>
                    <a:solidFill>
                      <a:schemeClr val="accent6">
                        <a:lumMod val="40000"/>
                        <a:lumOff val="60000"/>
                      </a:schemeClr>
                    </a:solidFill>
                  </a:tcPr>
                </a:tc>
              </a:tr>
            </a:tbl>
          </a:graphicData>
        </a:graphic>
      </p:graphicFrame>
      <p:pic>
        <p:nvPicPr>
          <p:cNvPr id="1026" name="Picture 2"/>
          <p:cNvPicPr>
            <a:picLocks noChangeAspect="1" noChangeArrowheads="1"/>
          </p:cNvPicPr>
          <p:nvPr/>
        </p:nvPicPr>
        <p:blipFill>
          <a:blip r:embed="rId4" cstate="email"/>
          <a:srcRect/>
          <a:stretch>
            <a:fillRect/>
          </a:stretch>
        </p:blipFill>
        <p:spPr bwMode="auto">
          <a:xfrm>
            <a:off x="0" y="4800483"/>
            <a:ext cx="4240872" cy="1249395"/>
          </a:xfrm>
          <a:prstGeom prst="rect">
            <a:avLst/>
          </a:prstGeom>
          <a:noFill/>
          <a:ln w="9525">
            <a:noFill/>
            <a:miter lim="800000"/>
            <a:headEnd/>
            <a:tailEnd/>
          </a:ln>
          <a:effectLst/>
        </p:spPr>
      </p:pic>
      <p:pic>
        <p:nvPicPr>
          <p:cNvPr id="1027" name="Picture 3"/>
          <p:cNvPicPr>
            <a:picLocks noChangeAspect="1" noChangeArrowheads="1"/>
          </p:cNvPicPr>
          <p:nvPr/>
        </p:nvPicPr>
        <p:blipFill>
          <a:blip r:embed="rId5" cstate="email"/>
          <a:srcRect/>
          <a:stretch>
            <a:fillRect/>
          </a:stretch>
        </p:blipFill>
        <p:spPr bwMode="auto">
          <a:xfrm>
            <a:off x="0" y="3433825"/>
            <a:ext cx="4129341" cy="1117873"/>
          </a:xfrm>
          <a:prstGeom prst="rect">
            <a:avLst/>
          </a:prstGeom>
          <a:noFill/>
          <a:ln w="9525">
            <a:noFill/>
            <a:miter lim="800000"/>
            <a:headEnd/>
            <a:tailEnd/>
          </a:ln>
          <a:effectLst/>
        </p:spPr>
      </p:pic>
      <p:graphicFrame>
        <p:nvGraphicFramePr>
          <p:cNvPr id="14" name="Tableau 13"/>
          <p:cNvGraphicFramePr>
            <a:graphicFrameLocks noGrp="1"/>
          </p:cNvGraphicFramePr>
          <p:nvPr/>
        </p:nvGraphicFramePr>
        <p:xfrm>
          <a:off x="4582492" y="1091099"/>
          <a:ext cx="4340791" cy="1158240"/>
        </p:xfrm>
        <a:graphic>
          <a:graphicData uri="http://schemas.openxmlformats.org/drawingml/2006/table">
            <a:tbl>
              <a:tblPr firstRow="1" bandRow="1">
                <a:tableStyleId>{93296810-A885-4BE3-A3E7-6D5BEEA58F35}</a:tableStyleId>
              </a:tblPr>
              <a:tblGrid>
                <a:gridCol w="1301848"/>
                <a:gridCol w="3038943"/>
              </a:tblGrid>
              <a:tr h="370840">
                <a:tc>
                  <a:txBody>
                    <a:bodyPr/>
                    <a:lstStyle/>
                    <a:p>
                      <a:endParaRPr lang="fr-FR" dirty="0" smtClean="0">
                        <a:latin typeface="Ubuntu Light"/>
                      </a:endParaRPr>
                    </a:p>
                    <a:p>
                      <a:endParaRPr lang="fr-FR" sz="800" dirty="0" smtClean="0">
                        <a:latin typeface="Ubuntu Light"/>
                      </a:endParaRPr>
                    </a:p>
                    <a:p>
                      <a:r>
                        <a:rPr lang="fr-FR" dirty="0" smtClean="0">
                          <a:solidFill>
                            <a:srgbClr val="002060"/>
                          </a:solidFill>
                          <a:latin typeface="Ubuntu Light"/>
                        </a:rPr>
                        <a:t>A350-900</a:t>
                      </a:r>
                      <a:endParaRPr lang="fr-FR" dirty="0">
                        <a:solidFill>
                          <a:srgbClr val="002060"/>
                        </a:solidFill>
                        <a:latin typeface="Ubuntu Light"/>
                      </a:endParaRPr>
                    </a:p>
                  </a:txBody>
                  <a:tcPr>
                    <a:solidFill>
                      <a:schemeClr val="accent6">
                        <a:lumMod val="40000"/>
                        <a:lumOff val="60000"/>
                      </a:schemeClr>
                    </a:solidFill>
                  </a:tcPr>
                </a:tc>
                <a:tc>
                  <a:txBody>
                    <a:bodyPr/>
                    <a:lstStyle/>
                    <a:p>
                      <a:r>
                        <a:rPr lang="fr-FR" sz="1400" b="1" dirty="0" smtClean="0">
                          <a:solidFill>
                            <a:srgbClr val="002060"/>
                          </a:solidFill>
                          <a:latin typeface="Ubuntu Light"/>
                        </a:rPr>
                        <a:t>2 AIRBUS A350-900</a:t>
                      </a:r>
                      <a:r>
                        <a:rPr lang="fr-FR" sz="1400" b="1" baseline="0" dirty="0" smtClean="0">
                          <a:solidFill>
                            <a:srgbClr val="002060"/>
                          </a:solidFill>
                          <a:latin typeface="Ubuntu Light"/>
                        </a:rPr>
                        <a:t> ou A350 XWB</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b="0" kern="1200" dirty="0" smtClean="0">
                          <a:solidFill>
                            <a:srgbClr val="002060"/>
                          </a:solidFill>
                          <a:latin typeface="Ubuntu"/>
                          <a:ea typeface="+mn-ea"/>
                          <a:cs typeface="+mn-cs"/>
                        </a:rPr>
                        <a:t>(Extra Wide Body - Fuselage extra large)</a:t>
                      </a:r>
                      <a:endParaRPr lang="fr-FR" sz="1400" b="0" dirty="0" smtClean="0">
                        <a:solidFill>
                          <a:srgbClr val="002060"/>
                        </a:solidFill>
                        <a:latin typeface="Ubuntu"/>
                      </a:endParaRPr>
                    </a:p>
                    <a:p>
                      <a:r>
                        <a:rPr lang="fr-FR" sz="1400" b="0" dirty="0" smtClean="0">
                          <a:solidFill>
                            <a:srgbClr val="002060"/>
                          </a:solidFill>
                          <a:latin typeface="Ubuntu Light"/>
                        </a:rPr>
                        <a:t>Vitesse de croisière : 1040</a:t>
                      </a:r>
                      <a:r>
                        <a:rPr lang="fr-FR" sz="1400" b="0" baseline="0" dirty="0" smtClean="0">
                          <a:solidFill>
                            <a:srgbClr val="002060"/>
                          </a:solidFill>
                          <a:latin typeface="Ubuntu Light"/>
                        </a:rPr>
                        <a:t> km/h</a:t>
                      </a:r>
                    </a:p>
                    <a:p>
                      <a:r>
                        <a:rPr lang="fr-FR" sz="1400" b="0" baseline="0" dirty="0" smtClean="0">
                          <a:solidFill>
                            <a:srgbClr val="002060"/>
                          </a:solidFill>
                          <a:latin typeface="Ubuntu Light"/>
                        </a:rPr>
                        <a:t>Autonomie : 15h00</a:t>
                      </a:r>
                      <a:endParaRPr lang="fr-FR" sz="1400" b="0" dirty="0">
                        <a:solidFill>
                          <a:srgbClr val="002060"/>
                        </a:solidFill>
                        <a:latin typeface="Ubuntu Light"/>
                      </a:endParaRPr>
                    </a:p>
                  </a:txBody>
                  <a:tcPr>
                    <a:solidFill>
                      <a:schemeClr val="accent6">
                        <a:lumMod val="40000"/>
                        <a:lumOff val="60000"/>
                      </a:schemeClr>
                    </a:solidFill>
                  </a:tcPr>
                </a:tc>
              </a:tr>
            </a:tbl>
          </a:graphicData>
        </a:graphic>
      </p:graphicFrame>
      <p:pic>
        <p:nvPicPr>
          <p:cNvPr id="4" name="Picture 3"/>
          <p:cNvPicPr>
            <a:picLocks noChangeAspect="1" noChangeArrowheads="1"/>
          </p:cNvPicPr>
          <p:nvPr/>
        </p:nvPicPr>
        <p:blipFill>
          <a:blip r:embed="rId6" cstate="email"/>
          <a:srcRect/>
          <a:stretch>
            <a:fillRect/>
          </a:stretch>
        </p:blipFill>
        <p:spPr bwMode="auto">
          <a:xfrm>
            <a:off x="315310" y="1844566"/>
            <a:ext cx="4099035" cy="1481957"/>
          </a:xfrm>
          <a:prstGeom prst="rect">
            <a:avLst/>
          </a:prstGeom>
          <a:noFill/>
          <a:ln w="9525">
            <a:noFill/>
            <a:miter lim="800000"/>
            <a:headEnd/>
            <a:tailEnd/>
          </a:ln>
          <a:effectLst/>
        </p:spPr>
      </p:pic>
      <p:pic>
        <p:nvPicPr>
          <p:cNvPr id="3" name="Picture 2"/>
          <p:cNvPicPr>
            <a:picLocks noChangeAspect="1" noChangeArrowheads="1"/>
          </p:cNvPicPr>
          <p:nvPr/>
        </p:nvPicPr>
        <p:blipFill>
          <a:blip r:embed="rId7" cstate="email"/>
          <a:srcRect/>
          <a:stretch>
            <a:fillRect/>
          </a:stretch>
        </p:blipFill>
        <p:spPr bwMode="auto">
          <a:xfrm>
            <a:off x="0" y="804040"/>
            <a:ext cx="4266720" cy="1223635"/>
          </a:xfrm>
          <a:prstGeom prst="rect">
            <a:avLst/>
          </a:prstGeom>
          <a:noFill/>
          <a:ln w="9525">
            <a:noFill/>
            <a:miter lim="800000"/>
            <a:headEnd/>
            <a:tailEnd/>
          </a:ln>
          <a:effectLst/>
        </p:spPr>
      </p:pic>
      <p:sp>
        <p:nvSpPr>
          <p:cNvPr id="15" name="ZoneTexte 14"/>
          <p:cNvSpPr txBox="1"/>
          <p:nvPr/>
        </p:nvSpPr>
        <p:spPr>
          <a:xfrm>
            <a:off x="378373" y="2049517"/>
            <a:ext cx="3909848" cy="1446550"/>
          </a:xfrm>
          <a:prstGeom prst="rect">
            <a:avLst/>
          </a:prstGeom>
          <a:noFill/>
        </p:spPr>
        <p:txBody>
          <a:bodyPr wrap="square" rtlCol="0">
            <a:spAutoFit/>
          </a:bodyPr>
          <a:lstStyle/>
          <a:p>
            <a:r>
              <a:rPr lang="fr-FR" sz="1400" b="1" dirty="0" smtClean="0">
                <a:solidFill>
                  <a:srgbClr val="002060"/>
                </a:solidFill>
                <a:latin typeface="Ubuntu Light"/>
              </a:rPr>
              <a:t>Le Groupe Dubreuil </a:t>
            </a:r>
            <a:r>
              <a:rPr lang="fr-FR" sz="1400" dirty="0" smtClean="0">
                <a:solidFill>
                  <a:srgbClr val="002060"/>
                </a:solidFill>
                <a:latin typeface="Ubuntu Light"/>
              </a:rPr>
              <a:t>a commandé </a:t>
            </a:r>
            <a:r>
              <a:rPr lang="fr-FR" sz="1400" b="1" dirty="0" smtClean="0">
                <a:solidFill>
                  <a:srgbClr val="002060"/>
                </a:solidFill>
                <a:latin typeface="Ubuntu Light"/>
              </a:rPr>
              <a:t>3 Airbus A350-1000  en propriété </a:t>
            </a:r>
            <a:r>
              <a:rPr lang="fr-FR" sz="1400" dirty="0" smtClean="0">
                <a:solidFill>
                  <a:srgbClr val="002060"/>
                </a:solidFill>
                <a:latin typeface="Ubuntu Light"/>
              </a:rPr>
              <a:t>pour ses 2 compagnies aériennes,  Air Caraïbes et French </a:t>
            </a:r>
            <a:r>
              <a:rPr lang="fr-FR" sz="1400" dirty="0" err="1" smtClean="0">
                <a:solidFill>
                  <a:srgbClr val="002060"/>
                </a:solidFill>
                <a:latin typeface="Ubuntu Light"/>
              </a:rPr>
              <a:t>bee</a:t>
            </a:r>
            <a:r>
              <a:rPr lang="fr-FR" sz="1400" dirty="0" smtClean="0">
                <a:solidFill>
                  <a:srgbClr val="002060"/>
                </a:solidFill>
                <a:latin typeface="Ubuntu Light"/>
              </a:rPr>
              <a:t>. La livraison du 1</a:t>
            </a:r>
            <a:r>
              <a:rPr lang="fr-FR" sz="1400" baseline="30000" dirty="0" smtClean="0">
                <a:solidFill>
                  <a:srgbClr val="002060"/>
                </a:solidFill>
                <a:latin typeface="Ubuntu Light"/>
              </a:rPr>
              <a:t>er</a:t>
            </a:r>
            <a:r>
              <a:rPr lang="fr-FR" sz="1400" dirty="0" smtClean="0">
                <a:solidFill>
                  <a:srgbClr val="002060"/>
                </a:solidFill>
                <a:latin typeface="Ubuntu Light"/>
              </a:rPr>
              <a:t> appareil est prévue à l’horizon 2020.</a:t>
            </a:r>
          </a:p>
          <a:p>
            <a:endParaRPr lang="fr-FR" dirty="0"/>
          </a:p>
        </p:txBody>
      </p:sp>
    </p:spTree>
    <p:extLst>
      <p:ext uri="{BB962C8B-B14F-4D97-AF65-F5344CB8AC3E}">
        <p14:creationId xmlns:p14="http://schemas.microsoft.com/office/powerpoint/2010/main" xmlns="" val="358167030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Shape 122"/>
          <p:cNvPicPr preferRelativeResize="0"/>
          <p:nvPr/>
        </p:nvPicPr>
        <p:blipFill rotWithShape="1">
          <a:blip r:embed="rId3" cstate="email">
            <a:alphaModFix/>
          </a:blip>
          <a:srcRect/>
          <a:stretch/>
        </p:blipFill>
        <p:spPr>
          <a:xfrm>
            <a:off x="-17172" y="-12878"/>
            <a:ext cx="9161172" cy="6870878"/>
          </a:xfrm>
          <a:prstGeom prst="rect">
            <a:avLst/>
          </a:prstGeom>
          <a:noFill/>
          <a:ln>
            <a:noFill/>
          </a:ln>
        </p:spPr>
      </p:pic>
      <p:sp>
        <p:nvSpPr>
          <p:cNvPr id="4" name="ZoneTexte 3"/>
          <p:cNvSpPr txBox="1"/>
          <p:nvPr/>
        </p:nvSpPr>
        <p:spPr>
          <a:xfrm>
            <a:off x="293944" y="1362398"/>
            <a:ext cx="8615104" cy="830997"/>
          </a:xfrm>
          <a:prstGeom prst="rect">
            <a:avLst/>
          </a:prstGeom>
          <a:noFill/>
        </p:spPr>
        <p:txBody>
          <a:bodyPr wrap="square" rtlCol="0">
            <a:spAutoFit/>
          </a:bodyPr>
          <a:lstStyle/>
          <a:p>
            <a:endParaRPr lang="fr-FR" sz="1200" dirty="0">
              <a:solidFill>
                <a:schemeClr val="tx2"/>
              </a:solidFill>
              <a:latin typeface="Ubuntu Light"/>
            </a:endParaRPr>
          </a:p>
          <a:p>
            <a:endParaRPr lang="fr-FR" sz="1200" dirty="0">
              <a:solidFill>
                <a:schemeClr val="tx2"/>
              </a:solidFill>
              <a:latin typeface="Ubuntu Light"/>
            </a:endParaRPr>
          </a:p>
          <a:p>
            <a:endParaRPr lang="fr-FR" altLang="en-US" sz="1200" dirty="0">
              <a:solidFill>
                <a:schemeClr val="tx2"/>
              </a:solidFill>
              <a:latin typeface="Ubuntu Light"/>
            </a:endParaRPr>
          </a:p>
          <a:p>
            <a:endParaRPr lang="fr-FR" sz="1200" dirty="0">
              <a:solidFill>
                <a:schemeClr val="tx2"/>
              </a:solidFill>
              <a:latin typeface="Ubuntu Light"/>
            </a:endParaRPr>
          </a:p>
        </p:txBody>
      </p:sp>
      <p:sp>
        <p:nvSpPr>
          <p:cNvPr id="5" name="ZoneTexte 3"/>
          <p:cNvSpPr txBox="1"/>
          <p:nvPr/>
        </p:nvSpPr>
        <p:spPr>
          <a:xfrm>
            <a:off x="300053" y="355985"/>
            <a:ext cx="2963410" cy="954107"/>
          </a:xfrm>
          <a:prstGeom prst="rect">
            <a:avLst/>
          </a:prstGeom>
          <a:noFill/>
        </p:spPr>
        <p:txBody>
          <a:bodyPr wrap="square" rtlCol="0">
            <a:spAutoFit/>
          </a:bodyPr>
          <a:lstStyle/>
          <a:p>
            <a:endParaRPr lang="fr-FR" sz="1400" dirty="0">
              <a:solidFill>
                <a:srgbClr val="002060"/>
              </a:solidFill>
              <a:latin typeface="Ubuntu Light"/>
            </a:endParaRPr>
          </a:p>
          <a:p>
            <a:endParaRPr lang="fr-FR" sz="1400" dirty="0">
              <a:solidFill>
                <a:srgbClr val="002060"/>
              </a:solidFill>
              <a:latin typeface="Ubuntu Light"/>
            </a:endParaRPr>
          </a:p>
          <a:p>
            <a:endParaRPr lang="fr-FR" altLang="en-US" sz="1400" dirty="0">
              <a:solidFill>
                <a:srgbClr val="002060"/>
              </a:solidFill>
              <a:latin typeface="Ubuntu Light"/>
            </a:endParaRPr>
          </a:p>
          <a:p>
            <a:endParaRPr lang="fr-FR" sz="1400" dirty="0">
              <a:solidFill>
                <a:srgbClr val="002060"/>
              </a:solidFill>
              <a:latin typeface="Ubuntu Light"/>
            </a:endParaRPr>
          </a:p>
        </p:txBody>
      </p:sp>
      <p:pic>
        <p:nvPicPr>
          <p:cNvPr id="6" name="Image 5" descr="C:\Users\cjoachim\Dropbox (Air Caraïbes - M&amp;C)\ECHANGE TX LIONS CAFEINE\DOSSIERS A NE PAS SUPPRIMER SVP\Photos\Photos F-HHAV\Photos Airbus\A350-900 MSN82 Air Caraibes details-038.jpg"/>
          <p:cNvPicPr/>
          <p:nvPr/>
        </p:nvPicPr>
        <p:blipFill>
          <a:blip r:embed="rId4" cstate="email"/>
          <a:srcRect/>
          <a:stretch>
            <a:fillRect/>
          </a:stretch>
        </p:blipFill>
        <p:spPr bwMode="auto">
          <a:xfrm>
            <a:off x="6385034" y="2774730"/>
            <a:ext cx="2758966" cy="1954926"/>
          </a:xfrm>
          <a:prstGeom prst="rect">
            <a:avLst/>
          </a:prstGeom>
          <a:noFill/>
          <a:ln w="9525">
            <a:noFill/>
            <a:miter lim="800000"/>
            <a:headEnd/>
            <a:tailEnd/>
          </a:ln>
        </p:spPr>
      </p:pic>
      <p:pic>
        <p:nvPicPr>
          <p:cNvPr id="1027" name="Picture 3"/>
          <p:cNvPicPr>
            <a:picLocks noChangeAspect="1" noChangeArrowheads="1"/>
          </p:cNvPicPr>
          <p:nvPr/>
        </p:nvPicPr>
        <p:blipFill>
          <a:blip r:embed="rId5" cstate="email"/>
          <a:srcRect/>
          <a:stretch>
            <a:fillRect/>
          </a:stretch>
        </p:blipFill>
        <p:spPr bwMode="auto">
          <a:xfrm>
            <a:off x="3247698" y="217179"/>
            <a:ext cx="4205888" cy="2431428"/>
          </a:xfrm>
          <a:prstGeom prst="rect">
            <a:avLst/>
          </a:prstGeom>
          <a:noFill/>
          <a:ln w="9525">
            <a:noFill/>
            <a:miter lim="800000"/>
            <a:headEnd/>
            <a:tailEnd/>
          </a:ln>
          <a:effectLst/>
        </p:spPr>
      </p:pic>
      <p:pic>
        <p:nvPicPr>
          <p:cNvPr id="9" name="Picture 2"/>
          <p:cNvPicPr>
            <a:picLocks noChangeAspect="1" noChangeArrowheads="1"/>
          </p:cNvPicPr>
          <p:nvPr/>
        </p:nvPicPr>
        <p:blipFill>
          <a:blip r:embed="rId6" cstate="email"/>
          <a:srcRect/>
          <a:stretch>
            <a:fillRect/>
          </a:stretch>
        </p:blipFill>
        <p:spPr bwMode="auto">
          <a:xfrm>
            <a:off x="3247698" y="2772160"/>
            <a:ext cx="2979682" cy="1989581"/>
          </a:xfrm>
          <a:prstGeom prst="rect">
            <a:avLst/>
          </a:prstGeom>
          <a:noFill/>
          <a:ln w="9525">
            <a:noFill/>
            <a:miter lim="800000"/>
            <a:headEnd/>
            <a:tailEnd/>
          </a:ln>
          <a:effectLst/>
        </p:spPr>
      </p:pic>
      <p:pic>
        <p:nvPicPr>
          <p:cNvPr id="153601" name="Picture 1"/>
          <p:cNvPicPr>
            <a:picLocks noChangeAspect="1" noChangeArrowheads="1"/>
          </p:cNvPicPr>
          <p:nvPr/>
        </p:nvPicPr>
        <p:blipFill>
          <a:blip r:embed="rId7" cstate="email"/>
          <a:srcRect/>
          <a:stretch>
            <a:fillRect/>
          </a:stretch>
        </p:blipFill>
        <p:spPr bwMode="auto">
          <a:xfrm>
            <a:off x="7535917" y="236482"/>
            <a:ext cx="1608083" cy="2434352"/>
          </a:xfrm>
          <a:prstGeom prst="rect">
            <a:avLst/>
          </a:prstGeom>
          <a:noFill/>
          <a:ln w="9525">
            <a:noFill/>
            <a:miter lim="800000"/>
            <a:headEnd/>
            <a:tailEnd/>
          </a:ln>
          <a:effectLst/>
        </p:spPr>
      </p:pic>
      <p:pic>
        <p:nvPicPr>
          <p:cNvPr id="12" name="Picture 2"/>
          <p:cNvPicPr>
            <a:picLocks noChangeAspect="1" noChangeArrowheads="1"/>
          </p:cNvPicPr>
          <p:nvPr/>
        </p:nvPicPr>
        <p:blipFill>
          <a:blip r:embed="rId8" cstate="email"/>
          <a:srcRect/>
          <a:stretch>
            <a:fillRect/>
          </a:stretch>
        </p:blipFill>
        <p:spPr bwMode="auto">
          <a:xfrm>
            <a:off x="0" y="211393"/>
            <a:ext cx="3008668" cy="734538"/>
          </a:xfrm>
          <a:prstGeom prst="rect">
            <a:avLst/>
          </a:prstGeom>
          <a:noFill/>
          <a:ln w="9525">
            <a:noFill/>
            <a:miter lim="800000"/>
            <a:headEnd/>
            <a:tailEnd/>
          </a:ln>
          <a:effectLst/>
        </p:spPr>
      </p:pic>
      <p:sp>
        <p:nvSpPr>
          <p:cNvPr id="13" name="Rectangle 12"/>
          <p:cNvSpPr/>
          <p:nvPr/>
        </p:nvSpPr>
        <p:spPr>
          <a:xfrm>
            <a:off x="204951" y="912871"/>
            <a:ext cx="3090041" cy="5401479"/>
          </a:xfrm>
          <a:prstGeom prst="rect">
            <a:avLst/>
          </a:prstGeom>
        </p:spPr>
        <p:txBody>
          <a:bodyPr wrap="square">
            <a:spAutoFit/>
          </a:bodyPr>
          <a:lstStyle/>
          <a:p>
            <a:pPr algn="ctr"/>
            <a:r>
              <a:rPr lang="fr-FR" sz="2000" b="1" dirty="0" smtClean="0">
                <a:solidFill>
                  <a:schemeClr val="accent2"/>
                </a:solidFill>
                <a:latin typeface="Ubuntu"/>
              </a:rPr>
              <a:t>Air Caraïbes </a:t>
            </a:r>
          </a:p>
          <a:p>
            <a:pPr algn="ctr"/>
            <a:r>
              <a:rPr lang="fr-FR" sz="2000" b="1" dirty="0" smtClean="0">
                <a:solidFill>
                  <a:schemeClr val="accent2"/>
                </a:solidFill>
                <a:latin typeface="Ubuntu"/>
              </a:rPr>
              <a:t>1</a:t>
            </a:r>
            <a:r>
              <a:rPr lang="fr-FR" sz="2000" b="1" baseline="30000" dirty="0" smtClean="0">
                <a:solidFill>
                  <a:schemeClr val="accent2"/>
                </a:solidFill>
                <a:latin typeface="Ubuntu"/>
              </a:rPr>
              <a:t>ère</a:t>
            </a:r>
            <a:r>
              <a:rPr lang="fr-FR" sz="2000" b="1" dirty="0" smtClean="0">
                <a:solidFill>
                  <a:schemeClr val="accent2"/>
                </a:solidFill>
                <a:latin typeface="Ubuntu"/>
              </a:rPr>
              <a:t> </a:t>
            </a:r>
            <a:r>
              <a:rPr lang="fr-FR" sz="2000" b="1" dirty="0">
                <a:solidFill>
                  <a:schemeClr val="accent2"/>
                </a:solidFill>
                <a:latin typeface="Ubuntu"/>
              </a:rPr>
              <a:t>compagnie aérienne française à opérer ses vols en A350 XWB entre Paris et les </a:t>
            </a:r>
            <a:r>
              <a:rPr lang="fr-FR" sz="2000" b="1" dirty="0" smtClean="0">
                <a:solidFill>
                  <a:schemeClr val="accent2"/>
                </a:solidFill>
                <a:latin typeface="Ubuntu"/>
              </a:rPr>
              <a:t>Antilles.</a:t>
            </a:r>
          </a:p>
          <a:p>
            <a:endParaRPr lang="fr-FR" sz="1400" b="1" dirty="0" smtClean="0">
              <a:solidFill>
                <a:srgbClr val="002060"/>
              </a:solidFill>
              <a:latin typeface="Ubuntu"/>
            </a:endParaRPr>
          </a:p>
          <a:p>
            <a:pPr>
              <a:buBlip>
                <a:blip r:embed="rId9"/>
              </a:buBlip>
            </a:pPr>
            <a:r>
              <a:rPr lang="fr-FR" sz="1700" dirty="0" smtClean="0">
                <a:solidFill>
                  <a:srgbClr val="002060"/>
                </a:solidFill>
                <a:latin typeface="Ubuntu"/>
              </a:rPr>
              <a:t>Des avions de capacité supérieure positionnés sur les lignes ayant les taux de remplissage les plus élevés.</a:t>
            </a:r>
          </a:p>
          <a:p>
            <a:pPr>
              <a:buBlip>
                <a:blip r:embed="rId9"/>
              </a:buBlip>
            </a:pPr>
            <a:endParaRPr lang="fr-FR" sz="800" dirty="0" smtClean="0">
              <a:solidFill>
                <a:srgbClr val="002060"/>
              </a:solidFill>
              <a:latin typeface="Ubuntu"/>
            </a:endParaRPr>
          </a:p>
          <a:p>
            <a:pPr>
              <a:buBlip>
                <a:blip r:embed="rId9"/>
              </a:buBlip>
            </a:pPr>
            <a:r>
              <a:rPr lang="fr-FR" sz="1700" dirty="0" smtClean="0">
                <a:solidFill>
                  <a:srgbClr val="002060"/>
                </a:solidFill>
                <a:latin typeface="Ubuntu"/>
              </a:rPr>
              <a:t>Les aéroports Guadeloupe Pôle Caraïbes et Martinique Aimé Césaire peuvent accueillir l’A350 XWB.</a:t>
            </a:r>
          </a:p>
          <a:p>
            <a:endParaRPr lang="fr-FR" sz="800" dirty="0" smtClean="0">
              <a:solidFill>
                <a:srgbClr val="002060"/>
              </a:solidFill>
              <a:latin typeface="Ubuntu"/>
            </a:endParaRPr>
          </a:p>
          <a:p>
            <a:pPr>
              <a:buBlip>
                <a:blip r:embed="rId9"/>
              </a:buBlip>
            </a:pPr>
            <a:r>
              <a:rPr lang="fr-FR" sz="1700" dirty="0" smtClean="0">
                <a:solidFill>
                  <a:srgbClr val="002060"/>
                </a:solidFill>
                <a:latin typeface="Ubuntu"/>
              </a:rPr>
              <a:t>Des équipages Air Caraïbes formés spécifiquement à l’exploitation de l’A350 XWB. </a:t>
            </a:r>
          </a:p>
          <a:p>
            <a:pPr algn="just"/>
            <a:endParaRPr lang="fr-FR" sz="800" dirty="0">
              <a:solidFill>
                <a:srgbClr val="002060"/>
              </a:solidFill>
              <a:latin typeface="Ubuntu"/>
            </a:endParaRPr>
          </a:p>
        </p:txBody>
      </p:sp>
      <p:pic>
        <p:nvPicPr>
          <p:cNvPr id="14" name="Image 13" descr="C:\Users\cjoachim\Dropbox (Air Caraïbes - M&amp;C)\ECHANGE TX LIONS CAFEINE\DOSSIERS A NE PAS SUPPRIMER SVP\Photos\Photos F-HHAV\Photos Airbus\A350-900 MSN82 Air Caraibes details-016.jpg"/>
          <p:cNvPicPr/>
          <p:nvPr/>
        </p:nvPicPr>
        <p:blipFill>
          <a:blip r:embed="rId10" cstate="email"/>
          <a:srcRect/>
          <a:stretch>
            <a:fillRect/>
          </a:stretch>
        </p:blipFill>
        <p:spPr bwMode="auto">
          <a:xfrm>
            <a:off x="6432331" y="4887310"/>
            <a:ext cx="2711670" cy="1970690"/>
          </a:xfrm>
          <a:prstGeom prst="rect">
            <a:avLst/>
          </a:prstGeom>
          <a:noFill/>
          <a:ln w="9525">
            <a:noFill/>
            <a:miter lim="800000"/>
            <a:headEnd/>
            <a:tailEnd/>
          </a:ln>
        </p:spPr>
      </p:pic>
      <p:pic>
        <p:nvPicPr>
          <p:cNvPr id="15" name="Picture 3"/>
          <p:cNvPicPr>
            <a:picLocks noChangeAspect="1" noChangeArrowheads="1"/>
          </p:cNvPicPr>
          <p:nvPr/>
        </p:nvPicPr>
        <p:blipFill>
          <a:blip r:embed="rId11" cstate="email"/>
          <a:srcRect/>
          <a:stretch>
            <a:fillRect/>
          </a:stretch>
        </p:blipFill>
        <p:spPr bwMode="auto">
          <a:xfrm>
            <a:off x="3247697" y="4918841"/>
            <a:ext cx="3042746" cy="1939160"/>
          </a:xfrm>
          <a:prstGeom prst="rect">
            <a:avLst/>
          </a:prstGeom>
          <a:noFill/>
          <a:ln w="9525">
            <a:noFill/>
            <a:miter lim="800000"/>
            <a:headEnd/>
            <a:tailEnd/>
          </a:ln>
          <a:effectLst/>
        </p:spPr>
      </p:pic>
    </p:spTree>
    <p:extLst>
      <p:ext uri="{BB962C8B-B14F-4D97-AF65-F5344CB8AC3E}">
        <p14:creationId xmlns="" xmlns:p14="http://schemas.microsoft.com/office/powerpoint/2010/main" val="358167030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Shape 122"/>
          <p:cNvPicPr preferRelativeResize="0"/>
          <p:nvPr/>
        </p:nvPicPr>
        <p:blipFill rotWithShape="1">
          <a:blip r:embed="rId3" cstate="email">
            <a:alphaModFix/>
          </a:blip>
          <a:srcRect/>
          <a:stretch/>
        </p:blipFill>
        <p:spPr>
          <a:xfrm>
            <a:off x="-17172" y="-12878"/>
            <a:ext cx="9161172" cy="6870878"/>
          </a:xfrm>
          <a:prstGeom prst="rect">
            <a:avLst/>
          </a:prstGeom>
          <a:noFill/>
          <a:ln>
            <a:noFill/>
          </a:ln>
        </p:spPr>
      </p:pic>
      <p:sp>
        <p:nvSpPr>
          <p:cNvPr id="9" name="TextBox 4"/>
          <p:cNvSpPr txBox="1"/>
          <p:nvPr/>
        </p:nvSpPr>
        <p:spPr>
          <a:xfrm>
            <a:off x="0" y="1942210"/>
            <a:ext cx="3925614" cy="2277547"/>
          </a:xfrm>
          <a:prstGeom prst="rect">
            <a:avLst/>
          </a:prstGeom>
          <a:noFill/>
          <a:ln>
            <a:noFill/>
          </a:ln>
        </p:spPr>
        <p:txBody>
          <a:bodyPr wrap="square" rtlCol="0">
            <a:spAutoFit/>
          </a:bodyPr>
          <a:lstStyle/>
          <a:p>
            <a:pPr>
              <a:buBlip>
                <a:blip r:embed="rId4"/>
              </a:buBlip>
            </a:pPr>
            <a:r>
              <a:rPr lang="fr-FR" b="1" dirty="0">
                <a:solidFill>
                  <a:srgbClr val="002060"/>
                </a:solidFill>
                <a:latin typeface="Ubuntu"/>
              </a:rPr>
              <a:t>L’avion le plus moderne de sa </a:t>
            </a:r>
            <a:r>
              <a:rPr lang="fr-FR" b="1" dirty="0" smtClean="0">
                <a:solidFill>
                  <a:srgbClr val="002060"/>
                </a:solidFill>
                <a:latin typeface="Ubuntu"/>
              </a:rPr>
              <a:t>catégorie.</a:t>
            </a:r>
            <a:endParaRPr lang="fr-FR" dirty="0">
              <a:solidFill>
                <a:srgbClr val="002060"/>
              </a:solidFill>
              <a:latin typeface="Ubuntu"/>
            </a:endParaRPr>
          </a:p>
          <a:p>
            <a:endParaRPr lang="fr-FR" sz="800" dirty="0">
              <a:solidFill>
                <a:srgbClr val="002060"/>
              </a:solidFill>
              <a:latin typeface="Ubuntu"/>
            </a:endParaRPr>
          </a:p>
          <a:p>
            <a:pPr>
              <a:buBlip>
                <a:blip r:embed="rId4"/>
              </a:buBlip>
            </a:pPr>
            <a:r>
              <a:rPr lang="fr-FR" b="1" dirty="0">
                <a:solidFill>
                  <a:srgbClr val="002060"/>
                </a:solidFill>
                <a:latin typeface="Ubuntu"/>
              </a:rPr>
              <a:t>Un </a:t>
            </a:r>
            <a:r>
              <a:rPr lang="fr-FR" b="1" dirty="0" smtClean="0">
                <a:solidFill>
                  <a:srgbClr val="002060"/>
                </a:solidFill>
                <a:latin typeface="Ubuntu"/>
              </a:rPr>
              <a:t>avion </a:t>
            </a:r>
            <a:r>
              <a:rPr lang="fr-FR" b="1" dirty="0">
                <a:solidFill>
                  <a:srgbClr val="002060"/>
                </a:solidFill>
                <a:latin typeface="Ubuntu"/>
              </a:rPr>
              <a:t>plus léger : </a:t>
            </a:r>
            <a:r>
              <a:rPr lang="fr-FR" dirty="0">
                <a:solidFill>
                  <a:srgbClr val="002060"/>
                </a:solidFill>
                <a:latin typeface="Ubuntu"/>
              </a:rPr>
              <a:t>plus de 70% de l’A350 XWB réalisé à partir de matériaux avancés </a:t>
            </a:r>
            <a:r>
              <a:rPr lang="fr-FR" dirty="0" smtClean="0">
                <a:solidFill>
                  <a:srgbClr val="002060"/>
                </a:solidFill>
                <a:latin typeface="Ubuntu"/>
              </a:rPr>
              <a:t>(titane</a:t>
            </a:r>
            <a:r>
              <a:rPr lang="fr-FR" dirty="0">
                <a:solidFill>
                  <a:srgbClr val="002060"/>
                </a:solidFill>
                <a:latin typeface="Ubuntu"/>
              </a:rPr>
              <a:t>, alliages d’aluminium </a:t>
            </a:r>
            <a:r>
              <a:rPr lang="fr-FR" dirty="0" smtClean="0">
                <a:solidFill>
                  <a:srgbClr val="002060"/>
                </a:solidFill>
                <a:latin typeface="Ubuntu"/>
              </a:rPr>
              <a:t>et </a:t>
            </a:r>
            <a:r>
              <a:rPr lang="fr-FR" dirty="0">
                <a:solidFill>
                  <a:srgbClr val="002060"/>
                </a:solidFill>
                <a:latin typeface="Ubuntu"/>
              </a:rPr>
              <a:t>composites à base de fibre de carbone (53</a:t>
            </a:r>
            <a:r>
              <a:rPr lang="fr-FR" dirty="0" smtClean="0">
                <a:solidFill>
                  <a:srgbClr val="002060"/>
                </a:solidFill>
                <a:latin typeface="Ubuntu"/>
              </a:rPr>
              <a:t>%).</a:t>
            </a:r>
            <a:endParaRPr lang="fr-FR" dirty="0">
              <a:solidFill>
                <a:srgbClr val="002060"/>
              </a:solidFill>
              <a:latin typeface="Ubuntu"/>
            </a:endParaRPr>
          </a:p>
          <a:p>
            <a:endParaRPr lang="fr-FR" sz="800" dirty="0">
              <a:solidFill>
                <a:srgbClr val="002060"/>
              </a:solidFill>
              <a:latin typeface="Ubuntu"/>
            </a:endParaRPr>
          </a:p>
        </p:txBody>
      </p:sp>
      <p:pic>
        <p:nvPicPr>
          <p:cNvPr id="12" name="Picture 2"/>
          <p:cNvPicPr>
            <a:picLocks noChangeAspect="1" noChangeArrowheads="1"/>
          </p:cNvPicPr>
          <p:nvPr/>
        </p:nvPicPr>
        <p:blipFill>
          <a:blip r:embed="rId5" cstate="email"/>
          <a:srcRect/>
          <a:stretch>
            <a:fillRect/>
          </a:stretch>
        </p:blipFill>
        <p:spPr bwMode="auto">
          <a:xfrm>
            <a:off x="0" y="226141"/>
            <a:ext cx="2456650" cy="599768"/>
          </a:xfrm>
          <a:prstGeom prst="rect">
            <a:avLst/>
          </a:prstGeom>
          <a:noFill/>
          <a:ln w="9525">
            <a:noFill/>
            <a:miter lim="800000"/>
            <a:headEnd/>
            <a:tailEnd/>
          </a:ln>
          <a:effectLst/>
        </p:spPr>
      </p:pic>
      <p:sp>
        <p:nvSpPr>
          <p:cNvPr id="14" name="ZoneTexte 13"/>
          <p:cNvSpPr txBox="1"/>
          <p:nvPr/>
        </p:nvSpPr>
        <p:spPr>
          <a:xfrm>
            <a:off x="0" y="740980"/>
            <a:ext cx="3988676" cy="1200329"/>
          </a:xfrm>
          <a:prstGeom prst="rect">
            <a:avLst/>
          </a:prstGeom>
          <a:noFill/>
        </p:spPr>
        <p:txBody>
          <a:bodyPr wrap="square" rtlCol="0">
            <a:spAutoFit/>
          </a:bodyPr>
          <a:lstStyle/>
          <a:p>
            <a:r>
              <a:rPr lang="fr-FR" sz="2400" b="1" dirty="0" smtClean="0">
                <a:solidFill>
                  <a:schemeClr val="accent2"/>
                </a:solidFill>
                <a:effectLst>
                  <a:outerShdw blurRad="38100" dist="38100" dir="2700000" algn="tl">
                    <a:srgbClr val="000000">
                      <a:alpha val="43137"/>
                    </a:srgbClr>
                  </a:outerShdw>
                </a:effectLst>
                <a:latin typeface="Ubuntu"/>
              </a:rPr>
              <a:t>MODERNITE, INNOVATIONS TECHNOLOGIQUES</a:t>
            </a:r>
            <a:endParaRPr lang="fr-FR" sz="2400" b="1" dirty="0">
              <a:solidFill>
                <a:schemeClr val="accent2"/>
              </a:solidFill>
              <a:effectLst>
                <a:outerShdw blurRad="38100" dist="38100" dir="2700000" algn="tl">
                  <a:srgbClr val="000000">
                    <a:alpha val="43137"/>
                  </a:srgbClr>
                </a:outerShdw>
              </a:effectLst>
              <a:latin typeface="Ubuntu"/>
            </a:endParaRPr>
          </a:p>
        </p:txBody>
      </p:sp>
      <p:pic>
        <p:nvPicPr>
          <p:cNvPr id="149505" name="Picture 1"/>
          <p:cNvPicPr>
            <a:picLocks noChangeAspect="1" noChangeArrowheads="1"/>
          </p:cNvPicPr>
          <p:nvPr/>
        </p:nvPicPr>
        <p:blipFill>
          <a:blip r:embed="rId6" cstate="email"/>
          <a:srcRect/>
          <a:stretch>
            <a:fillRect/>
          </a:stretch>
        </p:blipFill>
        <p:spPr bwMode="auto">
          <a:xfrm>
            <a:off x="6747641" y="-1"/>
            <a:ext cx="2396359" cy="3610304"/>
          </a:xfrm>
          <a:prstGeom prst="rect">
            <a:avLst/>
          </a:prstGeom>
          <a:noFill/>
          <a:ln w="9525">
            <a:noFill/>
            <a:miter lim="800000"/>
            <a:headEnd/>
            <a:tailEnd/>
          </a:ln>
          <a:effectLst/>
        </p:spPr>
      </p:pic>
      <p:pic>
        <p:nvPicPr>
          <p:cNvPr id="15" name="Picture 4"/>
          <p:cNvPicPr>
            <a:picLocks noChangeAspect="1" noChangeArrowheads="1"/>
          </p:cNvPicPr>
          <p:nvPr/>
        </p:nvPicPr>
        <p:blipFill>
          <a:blip r:embed="rId7" cstate="email"/>
          <a:srcRect/>
          <a:stretch>
            <a:fillRect/>
          </a:stretch>
        </p:blipFill>
        <p:spPr bwMode="auto">
          <a:xfrm>
            <a:off x="5612524" y="3689130"/>
            <a:ext cx="3531476" cy="2334009"/>
          </a:xfrm>
          <a:prstGeom prst="rect">
            <a:avLst/>
          </a:prstGeom>
          <a:noFill/>
          <a:ln w="9525">
            <a:noFill/>
            <a:miter lim="800000"/>
            <a:headEnd/>
            <a:tailEnd/>
          </a:ln>
          <a:effectLst/>
        </p:spPr>
      </p:pic>
      <p:pic>
        <p:nvPicPr>
          <p:cNvPr id="16" name="Picture 3"/>
          <p:cNvPicPr>
            <a:picLocks noChangeAspect="1" noChangeArrowheads="1"/>
          </p:cNvPicPr>
          <p:nvPr/>
        </p:nvPicPr>
        <p:blipFill>
          <a:blip r:embed="rId8" cstate="email"/>
          <a:srcRect/>
          <a:stretch>
            <a:fillRect/>
          </a:stretch>
        </p:blipFill>
        <p:spPr bwMode="auto">
          <a:xfrm>
            <a:off x="3957145" y="1844565"/>
            <a:ext cx="2720589" cy="1782529"/>
          </a:xfrm>
          <a:prstGeom prst="rect">
            <a:avLst/>
          </a:prstGeom>
          <a:noFill/>
          <a:ln w="9525">
            <a:noFill/>
            <a:miter lim="800000"/>
            <a:headEnd/>
            <a:tailEnd/>
          </a:ln>
          <a:effectLst/>
        </p:spPr>
      </p:pic>
      <p:pic>
        <p:nvPicPr>
          <p:cNvPr id="17" name="Picture 2"/>
          <p:cNvPicPr>
            <a:picLocks noChangeAspect="1" noChangeArrowheads="1"/>
          </p:cNvPicPr>
          <p:nvPr/>
        </p:nvPicPr>
        <p:blipFill>
          <a:blip r:embed="rId9" cstate="email"/>
          <a:srcRect/>
          <a:stretch>
            <a:fillRect/>
          </a:stretch>
        </p:blipFill>
        <p:spPr bwMode="auto">
          <a:xfrm>
            <a:off x="3957146" y="0"/>
            <a:ext cx="2723586" cy="1793845"/>
          </a:xfrm>
          <a:prstGeom prst="rect">
            <a:avLst/>
          </a:prstGeom>
          <a:noFill/>
          <a:ln w="9525">
            <a:noFill/>
            <a:miter lim="800000"/>
            <a:headEnd/>
            <a:tailEnd/>
          </a:ln>
          <a:effectLst/>
        </p:spPr>
      </p:pic>
      <p:sp>
        <p:nvSpPr>
          <p:cNvPr id="18" name="Rectangle 17"/>
          <p:cNvSpPr/>
          <p:nvPr/>
        </p:nvSpPr>
        <p:spPr>
          <a:xfrm>
            <a:off x="0" y="4118789"/>
            <a:ext cx="3988676" cy="2739211"/>
          </a:xfrm>
          <a:prstGeom prst="rect">
            <a:avLst/>
          </a:prstGeom>
        </p:spPr>
        <p:txBody>
          <a:bodyPr wrap="square">
            <a:spAutoFit/>
          </a:bodyPr>
          <a:lstStyle/>
          <a:p>
            <a:pPr>
              <a:buBlip>
                <a:blip r:embed="rId4"/>
              </a:buBlip>
            </a:pPr>
            <a:r>
              <a:rPr lang="fr-FR" b="1" dirty="0" smtClean="0">
                <a:solidFill>
                  <a:srgbClr val="002060"/>
                </a:solidFill>
                <a:latin typeface="Ubuntu"/>
              </a:rPr>
              <a:t>Des moteurs Rolls-Royce Trent XWB de nouvelle génération </a:t>
            </a:r>
            <a:r>
              <a:rPr lang="fr-FR" dirty="0" smtClean="0">
                <a:solidFill>
                  <a:srgbClr val="002060"/>
                </a:solidFill>
                <a:latin typeface="Ubuntu"/>
              </a:rPr>
              <a:t>permettant une économie de carburant conséquente et une réduction de 25% des émissions de CO². </a:t>
            </a:r>
            <a:r>
              <a:rPr lang="fr-FR" b="1" dirty="0" smtClean="0">
                <a:solidFill>
                  <a:srgbClr val="002060"/>
                </a:solidFill>
                <a:latin typeface="Ubuntu"/>
              </a:rPr>
              <a:t>L’A350 XWB réduit son empreinte sur l’environnement.</a:t>
            </a:r>
          </a:p>
          <a:p>
            <a:endParaRPr lang="fr-FR" sz="800" strike="sngStrike" dirty="0" smtClean="0">
              <a:solidFill>
                <a:srgbClr val="002060"/>
              </a:solidFill>
              <a:latin typeface="Ubuntu"/>
            </a:endParaRPr>
          </a:p>
          <a:p>
            <a:pPr>
              <a:buBlip>
                <a:blip r:embed="rId4"/>
              </a:buBlip>
            </a:pPr>
            <a:r>
              <a:rPr lang="fr-FR" sz="2000" dirty="0" smtClean="0">
                <a:solidFill>
                  <a:srgbClr val="002060"/>
                </a:solidFill>
                <a:latin typeface="Ubuntu"/>
              </a:rPr>
              <a:t> </a:t>
            </a:r>
            <a:r>
              <a:rPr lang="fr-FR" b="1" dirty="0" smtClean="0">
                <a:solidFill>
                  <a:srgbClr val="002060"/>
                </a:solidFill>
                <a:latin typeface="Ubuntu"/>
              </a:rPr>
              <a:t>Un avion beaucoup plus silencieux</a:t>
            </a:r>
            <a:r>
              <a:rPr lang="fr-FR" dirty="0" smtClean="0">
                <a:solidFill>
                  <a:srgbClr val="002060"/>
                </a:solidFill>
                <a:latin typeface="Ubuntu"/>
              </a:rPr>
              <a:t>.</a:t>
            </a:r>
            <a:endParaRPr lang="fr-FR" dirty="0">
              <a:solidFill>
                <a:srgbClr val="002060"/>
              </a:solidFill>
              <a:latin typeface="Ubuntu"/>
            </a:endParaRPr>
          </a:p>
        </p:txBody>
      </p:sp>
      <p:pic>
        <p:nvPicPr>
          <p:cNvPr id="3074" name="Picture 2"/>
          <p:cNvPicPr>
            <a:picLocks noChangeAspect="1" noChangeArrowheads="1"/>
          </p:cNvPicPr>
          <p:nvPr/>
        </p:nvPicPr>
        <p:blipFill>
          <a:blip r:embed="rId10" cstate="email"/>
          <a:srcRect/>
          <a:stretch>
            <a:fillRect/>
          </a:stretch>
        </p:blipFill>
        <p:spPr bwMode="auto">
          <a:xfrm>
            <a:off x="3972912" y="3689132"/>
            <a:ext cx="1550528" cy="2349062"/>
          </a:xfrm>
          <a:prstGeom prst="rect">
            <a:avLst/>
          </a:prstGeom>
          <a:noFill/>
          <a:ln w="9525">
            <a:noFill/>
            <a:miter lim="800000"/>
            <a:headEnd/>
            <a:tailEnd/>
          </a:ln>
          <a:effectLst/>
        </p:spPr>
      </p:pic>
    </p:spTree>
    <p:extLst>
      <p:ext uri="{BB962C8B-B14F-4D97-AF65-F5344CB8AC3E}">
        <p14:creationId xmlns="" xmlns:p14="http://schemas.microsoft.com/office/powerpoint/2010/main" val="358167030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Shape 122"/>
          <p:cNvPicPr preferRelativeResize="0"/>
          <p:nvPr/>
        </p:nvPicPr>
        <p:blipFill rotWithShape="1">
          <a:blip r:embed="rId3" cstate="email">
            <a:alphaModFix/>
          </a:blip>
          <a:srcRect/>
          <a:stretch/>
        </p:blipFill>
        <p:spPr>
          <a:xfrm>
            <a:off x="-17172" y="-12878"/>
            <a:ext cx="9161172" cy="6870878"/>
          </a:xfrm>
          <a:prstGeom prst="rect">
            <a:avLst/>
          </a:prstGeom>
          <a:noFill/>
          <a:ln>
            <a:noFill/>
          </a:ln>
        </p:spPr>
      </p:pic>
      <p:sp>
        <p:nvSpPr>
          <p:cNvPr id="7" name="Rectangle 6"/>
          <p:cNvSpPr/>
          <p:nvPr/>
        </p:nvSpPr>
        <p:spPr>
          <a:xfrm>
            <a:off x="219336" y="852536"/>
            <a:ext cx="4652209" cy="4985980"/>
          </a:xfrm>
          <a:prstGeom prst="rect">
            <a:avLst/>
          </a:prstGeom>
          <a:noFill/>
        </p:spPr>
        <p:txBody>
          <a:bodyPr wrap="square">
            <a:spAutoFit/>
          </a:bodyPr>
          <a:lstStyle/>
          <a:p>
            <a:pPr>
              <a:buBlip>
                <a:blip r:embed="rId4"/>
              </a:buBlip>
            </a:pPr>
            <a:r>
              <a:rPr lang="fr-FR" b="1" dirty="0">
                <a:solidFill>
                  <a:srgbClr val="002060"/>
                </a:solidFill>
                <a:latin typeface="Ubuntu"/>
              </a:rPr>
              <a:t>1040 </a:t>
            </a:r>
            <a:r>
              <a:rPr lang="fr-FR" b="1" dirty="0" smtClean="0">
                <a:solidFill>
                  <a:srgbClr val="002060"/>
                </a:solidFill>
                <a:latin typeface="Ubuntu"/>
              </a:rPr>
              <a:t>km/h </a:t>
            </a:r>
          </a:p>
          <a:p>
            <a:r>
              <a:rPr lang="fr-FR" sz="1600" b="1" dirty="0" smtClean="0">
                <a:solidFill>
                  <a:schemeClr val="bg2">
                    <a:lumMod val="25000"/>
                  </a:schemeClr>
                </a:solidFill>
                <a:latin typeface="Ubuntu"/>
              </a:rPr>
              <a:t>Vitesse </a:t>
            </a:r>
            <a:r>
              <a:rPr lang="fr-FR" sz="1600" b="1" dirty="0">
                <a:solidFill>
                  <a:schemeClr val="bg2">
                    <a:lumMod val="25000"/>
                  </a:schemeClr>
                </a:solidFill>
                <a:latin typeface="Ubuntu"/>
              </a:rPr>
              <a:t>de croisière</a:t>
            </a:r>
          </a:p>
          <a:p>
            <a:endParaRPr lang="fr-FR" sz="800" dirty="0">
              <a:solidFill>
                <a:schemeClr val="accent1">
                  <a:lumMod val="50000"/>
                </a:schemeClr>
              </a:solidFill>
              <a:latin typeface="Ubuntu"/>
            </a:endParaRPr>
          </a:p>
          <a:p>
            <a:pPr>
              <a:buBlip>
                <a:blip r:embed="rId4"/>
              </a:buBlip>
            </a:pPr>
            <a:r>
              <a:rPr lang="fr-FR" b="1" dirty="0">
                <a:solidFill>
                  <a:srgbClr val="002060"/>
                </a:solidFill>
                <a:latin typeface="Ubuntu"/>
              </a:rPr>
              <a:t>15 000 km – 15h</a:t>
            </a:r>
          </a:p>
          <a:p>
            <a:r>
              <a:rPr lang="fr-FR" sz="1600" b="1" dirty="0">
                <a:solidFill>
                  <a:schemeClr val="bg2">
                    <a:lumMod val="25000"/>
                  </a:schemeClr>
                </a:solidFill>
                <a:latin typeface="Ubuntu"/>
              </a:rPr>
              <a:t>Autonomie</a:t>
            </a:r>
          </a:p>
          <a:p>
            <a:endParaRPr lang="fr-FR" sz="800" dirty="0">
              <a:solidFill>
                <a:schemeClr val="accent1">
                  <a:lumMod val="50000"/>
                </a:schemeClr>
              </a:solidFill>
              <a:latin typeface="Ubuntu"/>
            </a:endParaRPr>
          </a:p>
          <a:p>
            <a:pPr>
              <a:buBlip>
                <a:blip r:embed="rId4"/>
              </a:buBlip>
            </a:pPr>
            <a:r>
              <a:rPr lang="fr-FR" b="1" dirty="0" smtClean="0">
                <a:solidFill>
                  <a:srgbClr val="002060"/>
                </a:solidFill>
                <a:latin typeface="Ubuntu"/>
              </a:rPr>
              <a:t>389 </a:t>
            </a:r>
          </a:p>
          <a:p>
            <a:r>
              <a:rPr lang="fr-FR" sz="1600" b="1" dirty="0" smtClean="0">
                <a:solidFill>
                  <a:schemeClr val="bg2">
                    <a:lumMod val="25000"/>
                  </a:schemeClr>
                </a:solidFill>
                <a:latin typeface="Ubuntu"/>
              </a:rPr>
              <a:t>Nombre de sièges, répartis en 3 classes. </a:t>
            </a:r>
          </a:p>
          <a:p>
            <a:endParaRPr lang="fr-FR" sz="800" dirty="0">
              <a:solidFill>
                <a:schemeClr val="accent1">
                  <a:lumMod val="50000"/>
                </a:schemeClr>
              </a:solidFill>
              <a:latin typeface="Ubuntu"/>
            </a:endParaRPr>
          </a:p>
          <a:p>
            <a:pPr>
              <a:buBlip>
                <a:blip r:embed="rId4"/>
              </a:buBlip>
            </a:pPr>
            <a:r>
              <a:rPr lang="fr-FR" b="1" dirty="0">
                <a:solidFill>
                  <a:srgbClr val="002060"/>
                </a:solidFill>
                <a:latin typeface="Ubuntu"/>
              </a:rPr>
              <a:t>180°</a:t>
            </a:r>
          </a:p>
          <a:p>
            <a:r>
              <a:rPr lang="fr-FR" sz="1600" b="1" dirty="0">
                <a:solidFill>
                  <a:schemeClr val="bg2">
                    <a:lumMod val="25000"/>
                  </a:schemeClr>
                </a:solidFill>
                <a:latin typeface="Ubuntu"/>
              </a:rPr>
              <a:t>Inclinaison du siège en classe Madras. </a:t>
            </a:r>
            <a:endParaRPr lang="fr-FR" sz="1600" b="1" dirty="0" smtClean="0">
              <a:solidFill>
                <a:schemeClr val="bg2">
                  <a:lumMod val="25000"/>
                </a:schemeClr>
              </a:solidFill>
              <a:latin typeface="Ubuntu"/>
            </a:endParaRPr>
          </a:p>
          <a:p>
            <a:r>
              <a:rPr lang="fr-FR" sz="1600" b="1" dirty="0" smtClean="0">
                <a:solidFill>
                  <a:schemeClr val="bg2">
                    <a:lumMod val="25000"/>
                  </a:schemeClr>
                </a:solidFill>
                <a:latin typeface="Ubuntu"/>
              </a:rPr>
              <a:t>Un </a:t>
            </a:r>
            <a:r>
              <a:rPr lang="fr-FR" sz="1600" b="1" dirty="0">
                <a:solidFill>
                  <a:schemeClr val="bg2">
                    <a:lumMod val="25000"/>
                  </a:schemeClr>
                </a:solidFill>
                <a:latin typeface="Ubuntu"/>
              </a:rPr>
              <a:t>lit totalement plat! </a:t>
            </a:r>
          </a:p>
          <a:p>
            <a:endParaRPr lang="fr-FR" sz="800" b="1" dirty="0">
              <a:solidFill>
                <a:srgbClr val="002060"/>
              </a:solidFill>
              <a:latin typeface="Ubuntu"/>
            </a:endParaRPr>
          </a:p>
          <a:p>
            <a:pPr>
              <a:buBlip>
                <a:blip r:embed="rId4"/>
              </a:buBlip>
            </a:pPr>
            <a:r>
              <a:rPr lang="fr-FR" b="1" dirty="0">
                <a:solidFill>
                  <a:srgbClr val="002060"/>
                </a:solidFill>
                <a:latin typeface="Ubuntu"/>
              </a:rPr>
              <a:t>7% </a:t>
            </a:r>
          </a:p>
          <a:p>
            <a:r>
              <a:rPr lang="fr-FR" sz="1600" b="1" dirty="0">
                <a:solidFill>
                  <a:schemeClr val="bg2">
                    <a:lumMod val="25000"/>
                  </a:schemeClr>
                </a:solidFill>
                <a:latin typeface="Ubuntu"/>
              </a:rPr>
              <a:t>Taux de capacité additionnelle sur la ligne Paris &lt;&gt;Antilles.</a:t>
            </a:r>
          </a:p>
          <a:p>
            <a:endParaRPr lang="fr-FR" sz="800" dirty="0">
              <a:solidFill>
                <a:schemeClr val="accent1">
                  <a:lumMod val="50000"/>
                </a:schemeClr>
              </a:solidFill>
              <a:latin typeface="Ubuntu"/>
            </a:endParaRPr>
          </a:p>
          <a:p>
            <a:endParaRPr lang="fr-FR" sz="1600" b="1" dirty="0">
              <a:solidFill>
                <a:schemeClr val="bg2">
                  <a:lumMod val="25000"/>
                </a:schemeClr>
              </a:solidFill>
              <a:latin typeface="Ubuntu"/>
            </a:endParaRPr>
          </a:p>
          <a:p>
            <a:endParaRPr lang="fr-FR" sz="1600" dirty="0">
              <a:solidFill>
                <a:schemeClr val="accent1">
                  <a:lumMod val="50000"/>
                </a:schemeClr>
              </a:solidFill>
              <a:latin typeface="Ubuntu"/>
            </a:endParaRPr>
          </a:p>
          <a:p>
            <a:endParaRPr lang="fr-FR" sz="800" dirty="0">
              <a:solidFill>
                <a:schemeClr val="accent1">
                  <a:lumMod val="50000"/>
                </a:schemeClr>
              </a:solidFill>
              <a:latin typeface="Ubuntu"/>
            </a:endParaRPr>
          </a:p>
          <a:p>
            <a:endParaRPr lang="fr-FR" dirty="0">
              <a:solidFill>
                <a:schemeClr val="accent1">
                  <a:lumMod val="50000"/>
                </a:schemeClr>
              </a:solidFill>
              <a:latin typeface="Ubuntu"/>
            </a:endParaRPr>
          </a:p>
          <a:p>
            <a:endParaRPr lang="fr-FR" dirty="0">
              <a:solidFill>
                <a:schemeClr val="accent1">
                  <a:lumMod val="50000"/>
                </a:schemeClr>
              </a:solidFill>
              <a:latin typeface="Ubuntu"/>
            </a:endParaRPr>
          </a:p>
        </p:txBody>
      </p:sp>
      <p:sp>
        <p:nvSpPr>
          <p:cNvPr id="6" name="Rectangle 5"/>
          <p:cNvSpPr/>
          <p:nvPr/>
        </p:nvSpPr>
        <p:spPr>
          <a:xfrm>
            <a:off x="4556233" y="711266"/>
            <a:ext cx="4587767" cy="3924151"/>
          </a:xfrm>
          <a:prstGeom prst="rect">
            <a:avLst/>
          </a:prstGeom>
          <a:noFill/>
        </p:spPr>
        <p:txBody>
          <a:bodyPr wrap="square">
            <a:spAutoFit/>
          </a:bodyPr>
          <a:lstStyle/>
          <a:p>
            <a:pPr>
              <a:buBlip>
                <a:blip r:embed="rId4"/>
              </a:buBlip>
            </a:pPr>
            <a:r>
              <a:rPr lang="fr-FR" b="1" dirty="0" smtClean="0">
                <a:solidFill>
                  <a:srgbClr val="002060"/>
                </a:solidFill>
                <a:latin typeface="Ubuntu"/>
              </a:rPr>
              <a:t>20 min.</a:t>
            </a:r>
          </a:p>
          <a:p>
            <a:r>
              <a:rPr lang="fr-FR" sz="1600" b="1" dirty="0" smtClean="0">
                <a:solidFill>
                  <a:schemeClr val="bg2">
                    <a:lumMod val="25000"/>
                  </a:schemeClr>
                </a:solidFill>
                <a:latin typeface="Ubuntu"/>
              </a:rPr>
              <a:t>Gain de temps moyen sur un trajet Paris - Antilles.</a:t>
            </a:r>
          </a:p>
          <a:p>
            <a:endParaRPr lang="fr-FR" sz="900" b="1" dirty="0" smtClean="0">
              <a:solidFill>
                <a:schemeClr val="bg2">
                  <a:lumMod val="25000"/>
                </a:schemeClr>
              </a:solidFill>
              <a:latin typeface="Ubuntu"/>
            </a:endParaRPr>
          </a:p>
          <a:p>
            <a:pPr>
              <a:buBlip>
                <a:blip r:embed="rId4"/>
              </a:buBlip>
            </a:pPr>
            <a:r>
              <a:rPr lang="fr-FR" b="1" dirty="0" smtClean="0">
                <a:solidFill>
                  <a:srgbClr val="002060"/>
                </a:solidFill>
                <a:latin typeface="Ubuntu"/>
              </a:rPr>
              <a:t>53% </a:t>
            </a:r>
          </a:p>
          <a:p>
            <a:r>
              <a:rPr lang="fr-FR" sz="1600" b="1" dirty="0" smtClean="0">
                <a:solidFill>
                  <a:schemeClr val="bg2">
                    <a:lumMod val="25000"/>
                  </a:schemeClr>
                </a:solidFill>
                <a:latin typeface="Ubuntu"/>
              </a:rPr>
              <a:t>Pourcentage d’éléments en fibre de carbone composant notre nouvel appareil: un avion plus léger. </a:t>
            </a:r>
          </a:p>
          <a:p>
            <a:endParaRPr lang="fr-FR" sz="900" b="1" dirty="0" smtClean="0">
              <a:solidFill>
                <a:schemeClr val="bg2">
                  <a:lumMod val="25000"/>
                </a:schemeClr>
              </a:solidFill>
              <a:latin typeface="Ubuntu"/>
            </a:endParaRPr>
          </a:p>
          <a:p>
            <a:pPr>
              <a:buBlip>
                <a:blip r:embed="rId4"/>
              </a:buBlip>
            </a:pPr>
            <a:r>
              <a:rPr lang="fr-FR" b="1" dirty="0" smtClean="0">
                <a:solidFill>
                  <a:srgbClr val="002060"/>
                </a:solidFill>
                <a:latin typeface="Ubuntu"/>
              </a:rPr>
              <a:t>25</a:t>
            </a:r>
            <a:r>
              <a:rPr lang="fr-FR" b="1" dirty="0">
                <a:solidFill>
                  <a:srgbClr val="002060"/>
                </a:solidFill>
                <a:latin typeface="Ubuntu"/>
              </a:rPr>
              <a:t>% </a:t>
            </a:r>
          </a:p>
          <a:p>
            <a:r>
              <a:rPr lang="fr-FR" sz="1600" b="1" dirty="0">
                <a:solidFill>
                  <a:schemeClr val="bg2">
                    <a:lumMod val="25000"/>
                  </a:schemeClr>
                </a:solidFill>
                <a:latin typeface="Ubuntu"/>
              </a:rPr>
              <a:t>Taux de réduction des émissions de </a:t>
            </a:r>
            <a:r>
              <a:rPr lang="fr-FR" sz="1600" b="1" dirty="0" smtClean="0">
                <a:solidFill>
                  <a:schemeClr val="bg2">
                    <a:lumMod val="25000"/>
                  </a:schemeClr>
                </a:solidFill>
                <a:latin typeface="Ubuntu"/>
              </a:rPr>
              <a:t>CO². Aussi </a:t>
            </a:r>
            <a:r>
              <a:rPr lang="fr-FR" sz="1600" b="1" dirty="0">
                <a:solidFill>
                  <a:schemeClr val="bg2">
                    <a:lumMod val="25000"/>
                  </a:schemeClr>
                </a:solidFill>
                <a:latin typeface="Ubuntu"/>
              </a:rPr>
              <a:t>le taux de réduction sur les coûts d’exploitation aéroportuaires.</a:t>
            </a:r>
          </a:p>
          <a:p>
            <a:endParaRPr lang="fr-FR" sz="800" dirty="0">
              <a:solidFill>
                <a:schemeClr val="accent1">
                  <a:lumMod val="50000"/>
                </a:schemeClr>
              </a:solidFill>
              <a:latin typeface="Ubuntu"/>
            </a:endParaRPr>
          </a:p>
          <a:p>
            <a:pPr>
              <a:buBlip>
                <a:blip r:embed="rId4"/>
              </a:buBlip>
            </a:pPr>
            <a:r>
              <a:rPr lang="fr-FR" b="1" dirty="0">
                <a:solidFill>
                  <a:srgbClr val="002060"/>
                </a:solidFill>
                <a:latin typeface="Ubuntu"/>
              </a:rPr>
              <a:t>15 tonnes </a:t>
            </a:r>
          </a:p>
          <a:p>
            <a:r>
              <a:rPr lang="fr-FR" sz="1600" b="1" dirty="0">
                <a:solidFill>
                  <a:schemeClr val="bg2">
                    <a:lumMod val="25000"/>
                  </a:schemeClr>
                </a:solidFill>
                <a:latin typeface="Ubuntu"/>
              </a:rPr>
              <a:t>Capacité de transport de fret par vol.</a:t>
            </a:r>
          </a:p>
        </p:txBody>
      </p:sp>
      <p:pic>
        <p:nvPicPr>
          <p:cNvPr id="2050" name="Picture 2"/>
          <p:cNvPicPr>
            <a:picLocks noChangeAspect="1" noChangeArrowheads="1"/>
          </p:cNvPicPr>
          <p:nvPr/>
        </p:nvPicPr>
        <p:blipFill>
          <a:blip r:embed="rId5" cstate="email"/>
          <a:srcRect/>
          <a:stretch>
            <a:fillRect/>
          </a:stretch>
        </p:blipFill>
        <p:spPr bwMode="auto">
          <a:xfrm rot="530931">
            <a:off x="3773789" y="4630270"/>
            <a:ext cx="3272665" cy="1991134"/>
          </a:xfrm>
          <a:prstGeom prst="rect">
            <a:avLst/>
          </a:prstGeom>
          <a:noFill/>
          <a:ln w="9525">
            <a:noFill/>
            <a:miter lim="800000"/>
            <a:headEnd/>
            <a:tailEnd/>
          </a:ln>
          <a:effectLst/>
        </p:spPr>
      </p:pic>
      <p:sp>
        <p:nvSpPr>
          <p:cNvPr id="10" name="Rectangle 9"/>
          <p:cNvSpPr/>
          <p:nvPr/>
        </p:nvSpPr>
        <p:spPr>
          <a:xfrm rot="518984">
            <a:off x="3891287" y="4785865"/>
            <a:ext cx="2945116" cy="1723549"/>
          </a:xfrm>
          <a:prstGeom prst="rect">
            <a:avLst/>
          </a:prstGeom>
        </p:spPr>
        <p:txBody>
          <a:bodyPr wrap="square">
            <a:spAutoFit/>
          </a:bodyPr>
          <a:lstStyle/>
          <a:p>
            <a:pPr>
              <a:buBlip>
                <a:blip r:embed="rId4"/>
              </a:buBlip>
            </a:pPr>
            <a:r>
              <a:rPr lang="fr-FR" sz="1600" b="1" dirty="0" smtClean="0">
                <a:solidFill>
                  <a:srgbClr val="002060"/>
                </a:solidFill>
                <a:latin typeface="Ubuntu"/>
              </a:rPr>
              <a:t>Des moteurs Rolls-Royce Trent XWB </a:t>
            </a:r>
            <a:r>
              <a:rPr lang="fr-FR" sz="1600" dirty="0" smtClean="0">
                <a:solidFill>
                  <a:srgbClr val="002060"/>
                </a:solidFill>
                <a:latin typeface="Ubuntu"/>
              </a:rPr>
              <a:t>permettant une économie de carburant conséquente</a:t>
            </a:r>
            <a:r>
              <a:rPr lang="fr-FR" dirty="0" smtClean="0">
                <a:solidFill>
                  <a:srgbClr val="002060"/>
                </a:solidFill>
                <a:latin typeface="Ubuntu"/>
              </a:rPr>
              <a:t>. </a:t>
            </a:r>
          </a:p>
          <a:p>
            <a:pPr>
              <a:buBlip>
                <a:blip r:embed="rId4"/>
              </a:buBlip>
            </a:pPr>
            <a:endParaRPr lang="fr-FR" sz="800" b="1" dirty="0" smtClean="0">
              <a:solidFill>
                <a:srgbClr val="002060"/>
              </a:solidFill>
              <a:latin typeface="Ubuntu"/>
            </a:endParaRPr>
          </a:p>
          <a:p>
            <a:pPr>
              <a:buBlip>
                <a:blip r:embed="rId4"/>
              </a:buBlip>
            </a:pPr>
            <a:r>
              <a:rPr lang="fr-FR" sz="1600" b="1" dirty="0" smtClean="0">
                <a:solidFill>
                  <a:srgbClr val="002060"/>
                </a:solidFill>
                <a:latin typeface="Ubuntu"/>
              </a:rPr>
              <a:t>Des  </a:t>
            </a:r>
            <a:r>
              <a:rPr lang="fr-FR" sz="1600" b="1" dirty="0" err="1" smtClean="0">
                <a:solidFill>
                  <a:srgbClr val="002060"/>
                </a:solidFill>
                <a:latin typeface="Ubuntu"/>
              </a:rPr>
              <a:t>winglets</a:t>
            </a:r>
            <a:r>
              <a:rPr lang="fr-FR" sz="1600" b="1" dirty="0" smtClean="0">
                <a:solidFill>
                  <a:srgbClr val="002060"/>
                </a:solidFill>
                <a:latin typeface="Ubuntu"/>
              </a:rPr>
              <a:t> </a:t>
            </a:r>
            <a:r>
              <a:rPr lang="fr-FR" sz="1600" dirty="0" smtClean="0">
                <a:solidFill>
                  <a:srgbClr val="002060"/>
                </a:solidFill>
                <a:latin typeface="Ubuntu"/>
              </a:rPr>
              <a:t>conçus pour optimiser l’aérodynamisme. </a:t>
            </a:r>
            <a:endParaRPr lang="fr-FR" sz="1600" b="1" dirty="0" smtClean="0">
              <a:solidFill>
                <a:srgbClr val="002060"/>
              </a:solidFill>
              <a:latin typeface="Ubuntu"/>
            </a:endParaRPr>
          </a:p>
        </p:txBody>
      </p:sp>
      <p:pic>
        <p:nvPicPr>
          <p:cNvPr id="13" name="Picture 2"/>
          <p:cNvPicPr>
            <a:picLocks noChangeAspect="1" noChangeArrowheads="1"/>
          </p:cNvPicPr>
          <p:nvPr/>
        </p:nvPicPr>
        <p:blipFill>
          <a:blip r:embed="rId6" cstate="email"/>
          <a:srcRect/>
          <a:stretch>
            <a:fillRect/>
          </a:stretch>
        </p:blipFill>
        <p:spPr bwMode="auto">
          <a:xfrm>
            <a:off x="3215657" y="210376"/>
            <a:ext cx="2456650" cy="599768"/>
          </a:xfrm>
          <a:prstGeom prst="rect">
            <a:avLst/>
          </a:prstGeom>
          <a:noFill/>
          <a:ln w="9525">
            <a:noFill/>
            <a:miter lim="800000"/>
            <a:headEnd/>
            <a:tailEnd/>
          </a:ln>
          <a:effectLst/>
        </p:spPr>
      </p:pic>
      <p:sp>
        <p:nvSpPr>
          <p:cNvPr id="14" name="ZoneTexte 13"/>
          <p:cNvSpPr txBox="1"/>
          <p:nvPr/>
        </p:nvSpPr>
        <p:spPr>
          <a:xfrm>
            <a:off x="0" y="220716"/>
            <a:ext cx="5770179" cy="523220"/>
          </a:xfrm>
          <a:prstGeom prst="rect">
            <a:avLst/>
          </a:prstGeom>
          <a:noFill/>
        </p:spPr>
        <p:txBody>
          <a:bodyPr wrap="square" rtlCol="0">
            <a:spAutoFit/>
          </a:bodyPr>
          <a:lstStyle/>
          <a:p>
            <a:r>
              <a:rPr lang="fr-FR" sz="2800" b="1" dirty="0" smtClean="0">
                <a:solidFill>
                  <a:srgbClr val="002060"/>
                </a:solidFill>
                <a:effectLst>
                  <a:outerShdw blurRad="38100" dist="38100" dir="2700000" algn="tl">
                    <a:srgbClr val="000000">
                      <a:alpha val="43137"/>
                    </a:srgbClr>
                  </a:outerShdw>
                </a:effectLst>
                <a:latin typeface="Ubuntu"/>
              </a:rPr>
              <a:t>CHIFFRES CLES</a:t>
            </a:r>
            <a:endParaRPr lang="fr-FR" sz="2800" b="1" dirty="0">
              <a:solidFill>
                <a:srgbClr val="002060"/>
              </a:solidFill>
              <a:effectLst>
                <a:outerShdw blurRad="38100" dist="38100" dir="2700000" algn="tl">
                  <a:srgbClr val="000000">
                    <a:alpha val="43137"/>
                  </a:srgbClr>
                </a:outerShdw>
              </a:effectLst>
              <a:latin typeface="Ubuntu"/>
            </a:endParaRPr>
          </a:p>
        </p:txBody>
      </p:sp>
      <p:pic>
        <p:nvPicPr>
          <p:cNvPr id="4098" name="Picture 2"/>
          <p:cNvPicPr>
            <a:picLocks noChangeAspect="1" noChangeArrowheads="1"/>
          </p:cNvPicPr>
          <p:nvPr/>
        </p:nvPicPr>
        <p:blipFill>
          <a:blip r:embed="rId7" cstate="print"/>
          <a:srcRect/>
          <a:stretch>
            <a:fillRect/>
          </a:stretch>
        </p:blipFill>
        <p:spPr bwMode="auto">
          <a:xfrm>
            <a:off x="1" y="4497333"/>
            <a:ext cx="3657600" cy="2087671"/>
          </a:xfrm>
          <a:prstGeom prst="rect">
            <a:avLst/>
          </a:prstGeom>
          <a:noFill/>
          <a:ln w="9525">
            <a:noFill/>
            <a:miter lim="800000"/>
            <a:headEnd/>
            <a:tailEnd/>
          </a:ln>
          <a:effectLst/>
        </p:spPr>
      </p:pic>
    </p:spTree>
    <p:extLst>
      <p:ext uri="{BB962C8B-B14F-4D97-AF65-F5344CB8AC3E}">
        <p14:creationId xmlns:p14="http://schemas.microsoft.com/office/powerpoint/2010/main" xmlns="" val="358167030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Shape 122"/>
          <p:cNvPicPr preferRelativeResize="0"/>
          <p:nvPr/>
        </p:nvPicPr>
        <p:blipFill rotWithShape="1">
          <a:blip r:embed="rId3" cstate="email">
            <a:alphaModFix/>
          </a:blip>
          <a:srcRect/>
          <a:stretch/>
        </p:blipFill>
        <p:spPr>
          <a:xfrm>
            <a:off x="-17172" y="-12878"/>
            <a:ext cx="9161172" cy="6870878"/>
          </a:xfrm>
          <a:prstGeom prst="rect">
            <a:avLst/>
          </a:prstGeom>
          <a:noFill/>
          <a:ln>
            <a:noFill/>
          </a:ln>
        </p:spPr>
      </p:pic>
      <p:sp>
        <p:nvSpPr>
          <p:cNvPr id="5" name="ZoneTexte 4"/>
          <p:cNvSpPr txBox="1"/>
          <p:nvPr/>
        </p:nvSpPr>
        <p:spPr>
          <a:xfrm>
            <a:off x="0" y="206993"/>
            <a:ext cx="1883979" cy="584775"/>
          </a:xfrm>
          <a:prstGeom prst="rect">
            <a:avLst/>
          </a:prstGeom>
          <a:noFill/>
        </p:spPr>
        <p:txBody>
          <a:bodyPr wrap="square" rtlCol="0">
            <a:spAutoFit/>
          </a:bodyPr>
          <a:lstStyle/>
          <a:p>
            <a:r>
              <a:rPr lang="fr-FR" sz="2800" b="1" dirty="0" smtClean="0">
                <a:solidFill>
                  <a:srgbClr val="002060"/>
                </a:solidFill>
                <a:effectLst>
                  <a:outerShdw blurRad="38100" dist="38100" dir="2700000" algn="tl">
                    <a:srgbClr val="000000">
                      <a:alpha val="43137"/>
                    </a:srgbClr>
                  </a:outerShdw>
                </a:effectLst>
                <a:latin typeface="Ubuntu"/>
              </a:rPr>
              <a:t>LES </a:t>
            </a:r>
            <a:r>
              <a:rPr lang="fr-FR" sz="3200" b="1" dirty="0" smtClean="0">
                <a:solidFill>
                  <a:srgbClr val="002060"/>
                </a:solidFill>
                <a:effectLst>
                  <a:outerShdw blurRad="38100" dist="38100" dir="2700000" algn="tl">
                    <a:srgbClr val="000000">
                      <a:alpha val="43137"/>
                    </a:srgbClr>
                  </a:outerShdw>
                </a:effectLst>
                <a:latin typeface="Ubuntu"/>
              </a:rPr>
              <a:t>+</a:t>
            </a:r>
            <a:r>
              <a:rPr lang="fr-FR" sz="2800" b="1" dirty="0" smtClean="0">
                <a:solidFill>
                  <a:srgbClr val="002060"/>
                </a:solidFill>
                <a:effectLst>
                  <a:outerShdw blurRad="38100" dist="38100" dir="2700000" algn="tl">
                    <a:srgbClr val="000000">
                      <a:alpha val="43137"/>
                    </a:srgbClr>
                  </a:outerShdw>
                </a:effectLst>
                <a:latin typeface="Ubuntu"/>
              </a:rPr>
              <a:t> </a:t>
            </a:r>
            <a:endParaRPr lang="fr-FR" sz="2800" b="1" dirty="0">
              <a:solidFill>
                <a:srgbClr val="002060"/>
              </a:solidFill>
              <a:effectLst>
                <a:outerShdw blurRad="38100" dist="38100" dir="2700000" algn="tl">
                  <a:srgbClr val="000000">
                    <a:alpha val="43137"/>
                  </a:srgbClr>
                </a:outerShdw>
              </a:effectLst>
              <a:latin typeface="Ubuntu"/>
            </a:endParaRPr>
          </a:p>
        </p:txBody>
      </p:sp>
      <p:pic>
        <p:nvPicPr>
          <p:cNvPr id="8" name="Picture 2"/>
          <p:cNvPicPr>
            <a:picLocks noChangeAspect="1" noChangeArrowheads="1"/>
          </p:cNvPicPr>
          <p:nvPr/>
        </p:nvPicPr>
        <p:blipFill>
          <a:blip r:embed="rId4" cstate="email"/>
          <a:srcRect/>
          <a:stretch>
            <a:fillRect/>
          </a:stretch>
        </p:blipFill>
        <p:spPr bwMode="auto">
          <a:xfrm>
            <a:off x="1198180" y="194610"/>
            <a:ext cx="2456650" cy="599768"/>
          </a:xfrm>
          <a:prstGeom prst="rect">
            <a:avLst/>
          </a:prstGeom>
          <a:noFill/>
          <a:ln w="9525">
            <a:noFill/>
            <a:miter lim="800000"/>
            <a:headEnd/>
            <a:tailEnd/>
          </a:ln>
          <a:effectLst/>
        </p:spPr>
      </p:pic>
      <p:pic>
        <p:nvPicPr>
          <p:cNvPr id="1026" name="Picture 2"/>
          <p:cNvPicPr>
            <a:picLocks noChangeAspect="1" noChangeArrowheads="1"/>
          </p:cNvPicPr>
          <p:nvPr/>
        </p:nvPicPr>
        <p:blipFill>
          <a:blip r:embed="rId5" cstate="email"/>
          <a:srcRect/>
          <a:stretch>
            <a:fillRect/>
          </a:stretch>
        </p:blipFill>
        <p:spPr bwMode="auto">
          <a:xfrm>
            <a:off x="4399426" y="697751"/>
            <a:ext cx="878213" cy="1319980"/>
          </a:xfrm>
          <a:prstGeom prst="rect">
            <a:avLst/>
          </a:prstGeom>
          <a:noFill/>
          <a:ln w="9525">
            <a:noFill/>
            <a:miter lim="800000"/>
            <a:headEnd/>
            <a:tailEnd/>
          </a:ln>
          <a:effectLst/>
        </p:spPr>
      </p:pic>
      <p:pic>
        <p:nvPicPr>
          <p:cNvPr id="1027" name="Picture 3"/>
          <p:cNvPicPr>
            <a:picLocks noChangeAspect="1" noChangeArrowheads="1"/>
          </p:cNvPicPr>
          <p:nvPr/>
        </p:nvPicPr>
        <p:blipFill>
          <a:blip r:embed="rId6" cstate="email"/>
          <a:srcRect/>
          <a:stretch>
            <a:fillRect/>
          </a:stretch>
        </p:blipFill>
        <p:spPr bwMode="auto">
          <a:xfrm>
            <a:off x="4497665" y="5129388"/>
            <a:ext cx="1018125" cy="1171882"/>
          </a:xfrm>
          <a:prstGeom prst="rect">
            <a:avLst/>
          </a:prstGeom>
          <a:noFill/>
          <a:ln w="9525">
            <a:noFill/>
            <a:miter lim="800000"/>
            <a:headEnd/>
            <a:tailEnd/>
          </a:ln>
          <a:effectLst/>
        </p:spPr>
      </p:pic>
      <p:pic>
        <p:nvPicPr>
          <p:cNvPr id="1028" name="Picture 4"/>
          <p:cNvPicPr>
            <a:picLocks noChangeAspect="1" noChangeArrowheads="1"/>
          </p:cNvPicPr>
          <p:nvPr/>
        </p:nvPicPr>
        <p:blipFill>
          <a:blip r:embed="rId7" cstate="email"/>
          <a:srcRect/>
          <a:stretch>
            <a:fillRect/>
          </a:stretch>
        </p:blipFill>
        <p:spPr bwMode="auto">
          <a:xfrm>
            <a:off x="4601329" y="3767450"/>
            <a:ext cx="763005" cy="1123947"/>
          </a:xfrm>
          <a:prstGeom prst="rect">
            <a:avLst/>
          </a:prstGeom>
          <a:noFill/>
          <a:ln w="9525">
            <a:noFill/>
            <a:miter lim="800000"/>
            <a:headEnd/>
            <a:tailEnd/>
          </a:ln>
          <a:effectLst/>
        </p:spPr>
      </p:pic>
      <p:pic>
        <p:nvPicPr>
          <p:cNvPr id="1029" name="Picture 5"/>
          <p:cNvPicPr>
            <a:picLocks noChangeAspect="1" noChangeArrowheads="1"/>
          </p:cNvPicPr>
          <p:nvPr/>
        </p:nvPicPr>
        <p:blipFill>
          <a:blip r:embed="rId8" cstate="email"/>
          <a:srcRect/>
          <a:stretch>
            <a:fillRect/>
          </a:stretch>
        </p:blipFill>
        <p:spPr bwMode="auto">
          <a:xfrm>
            <a:off x="693516" y="3842211"/>
            <a:ext cx="837356" cy="1098753"/>
          </a:xfrm>
          <a:prstGeom prst="rect">
            <a:avLst/>
          </a:prstGeom>
          <a:noFill/>
          <a:ln w="9525">
            <a:noFill/>
            <a:miter lim="800000"/>
            <a:headEnd/>
            <a:tailEnd/>
          </a:ln>
          <a:effectLst/>
        </p:spPr>
      </p:pic>
      <p:pic>
        <p:nvPicPr>
          <p:cNvPr id="1030" name="Picture 6"/>
          <p:cNvPicPr>
            <a:picLocks noChangeAspect="1" noChangeArrowheads="1"/>
          </p:cNvPicPr>
          <p:nvPr/>
        </p:nvPicPr>
        <p:blipFill>
          <a:blip r:embed="rId9" cstate="email"/>
          <a:srcRect/>
          <a:stretch>
            <a:fillRect/>
          </a:stretch>
        </p:blipFill>
        <p:spPr bwMode="auto">
          <a:xfrm>
            <a:off x="2364662" y="5155451"/>
            <a:ext cx="1204449" cy="1135754"/>
          </a:xfrm>
          <a:prstGeom prst="rect">
            <a:avLst/>
          </a:prstGeom>
          <a:noFill/>
          <a:ln w="9525">
            <a:noFill/>
            <a:miter lim="800000"/>
            <a:headEnd/>
            <a:tailEnd/>
          </a:ln>
          <a:effectLst/>
        </p:spPr>
      </p:pic>
      <p:pic>
        <p:nvPicPr>
          <p:cNvPr id="1031" name="Picture 7"/>
          <p:cNvPicPr>
            <a:picLocks noChangeAspect="1" noChangeArrowheads="1"/>
          </p:cNvPicPr>
          <p:nvPr/>
        </p:nvPicPr>
        <p:blipFill>
          <a:blip r:embed="rId10" cstate="email"/>
          <a:srcRect/>
          <a:stretch>
            <a:fillRect/>
          </a:stretch>
        </p:blipFill>
        <p:spPr bwMode="auto">
          <a:xfrm>
            <a:off x="4434012" y="2256348"/>
            <a:ext cx="909482" cy="1361467"/>
          </a:xfrm>
          <a:prstGeom prst="rect">
            <a:avLst/>
          </a:prstGeom>
          <a:noFill/>
          <a:ln w="9525">
            <a:noFill/>
            <a:miter lim="800000"/>
            <a:headEnd/>
            <a:tailEnd/>
          </a:ln>
          <a:effectLst/>
        </p:spPr>
      </p:pic>
      <p:pic>
        <p:nvPicPr>
          <p:cNvPr id="1032" name="Picture 8"/>
          <p:cNvPicPr>
            <a:picLocks noChangeAspect="1" noChangeArrowheads="1"/>
          </p:cNvPicPr>
          <p:nvPr/>
        </p:nvPicPr>
        <p:blipFill>
          <a:blip r:embed="rId11" cstate="email"/>
          <a:srcRect/>
          <a:stretch>
            <a:fillRect/>
          </a:stretch>
        </p:blipFill>
        <p:spPr bwMode="auto">
          <a:xfrm>
            <a:off x="6782056" y="4959681"/>
            <a:ext cx="762000" cy="1456268"/>
          </a:xfrm>
          <a:prstGeom prst="rect">
            <a:avLst/>
          </a:prstGeom>
          <a:noFill/>
          <a:ln w="9525">
            <a:noFill/>
            <a:miter lim="800000"/>
            <a:headEnd/>
            <a:tailEnd/>
          </a:ln>
          <a:effectLst/>
        </p:spPr>
      </p:pic>
      <p:pic>
        <p:nvPicPr>
          <p:cNvPr id="1033" name="Picture 9"/>
          <p:cNvPicPr>
            <a:picLocks noChangeAspect="1" noChangeArrowheads="1"/>
          </p:cNvPicPr>
          <p:nvPr/>
        </p:nvPicPr>
        <p:blipFill>
          <a:blip r:embed="rId12" cstate="email"/>
          <a:srcRect/>
          <a:stretch>
            <a:fillRect/>
          </a:stretch>
        </p:blipFill>
        <p:spPr bwMode="auto">
          <a:xfrm>
            <a:off x="2233450" y="2294279"/>
            <a:ext cx="1160206" cy="1245589"/>
          </a:xfrm>
          <a:prstGeom prst="rect">
            <a:avLst/>
          </a:prstGeom>
          <a:noFill/>
          <a:ln w="9525">
            <a:noFill/>
            <a:miter lim="800000"/>
            <a:headEnd/>
            <a:tailEnd/>
          </a:ln>
          <a:effectLst/>
        </p:spPr>
      </p:pic>
      <p:pic>
        <p:nvPicPr>
          <p:cNvPr id="1034" name="Picture 10"/>
          <p:cNvPicPr>
            <a:picLocks noChangeAspect="1" noChangeArrowheads="1"/>
          </p:cNvPicPr>
          <p:nvPr/>
        </p:nvPicPr>
        <p:blipFill>
          <a:blip r:embed="rId13" cstate="email"/>
          <a:srcRect/>
          <a:stretch>
            <a:fillRect/>
          </a:stretch>
        </p:blipFill>
        <p:spPr bwMode="auto">
          <a:xfrm>
            <a:off x="6610161" y="679888"/>
            <a:ext cx="924231" cy="1437067"/>
          </a:xfrm>
          <a:prstGeom prst="rect">
            <a:avLst/>
          </a:prstGeom>
          <a:noFill/>
          <a:ln w="9525">
            <a:noFill/>
            <a:miter lim="800000"/>
            <a:headEnd/>
            <a:tailEnd/>
          </a:ln>
          <a:effectLst/>
        </p:spPr>
      </p:pic>
      <p:pic>
        <p:nvPicPr>
          <p:cNvPr id="1035" name="Picture 11"/>
          <p:cNvPicPr>
            <a:picLocks noChangeAspect="1" noChangeArrowheads="1"/>
          </p:cNvPicPr>
          <p:nvPr/>
        </p:nvPicPr>
        <p:blipFill>
          <a:blip r:embed="rId14" cstate="email"/>
          <a:srcRect/>
          <a:stretch>
            <a:fillRect/>
          </a:stretch>
        </p:blipFill>
        <p:spPr bwMode="auto">
          <a:xfrm>
            <a:off x="2483664" y="3806805"/>
            <a:ext cx="968475" cy="1126953"/>
          </a:xfrm>
          <a:prstGeom prst="rect">
            <a:avLst/>
          </a:prstGeom>
          <a:noFill/>
          <a:ln w="9525">
            <a:noFill/>
            <a:miter lim="800000"/>
            <a:headEnd/>
            <a:tailEnd/>
          </a:ln>
          <a:effectLst/>
        </p:spPr>
      </p:pic>
      <p:pic>
        <p:nvPicPr>
          <p:cNvPr id="1036" name="Picture 12"/>
          <p:cNvPicPr>
            <a:picLocks noChangeAspect="1" noChangeArrowheads="1"/>
          </p:cNvPicPr>
          <p:nvPr/>
        </p:nvPicPr>
        <p:blipFill>
          <a:blip r:embed="rId15" cstate="email"/>
          <a:srcRect/>
          <a:stretch>
            <a:fillRect/>
          </a:stretch>
        </p:blipFill>
        <p:spPr bwMode="auto">
          <a:xfrm>
            <a:off x="6480475" y="2307134"/>
            <a:ext cx="1248697" cy="1307396"/>
          </a:xfrm>
          <a:prstGeom prst="rect">
            <a:avLst/>
          </a:prstGeom>
          <a:noFill/>
          <a:ln w="9525">
            <a:noFill/>
            <a:miter lim="800000"/>
            <a:headEnd/>
            <a:tailEnd/>
          </a:ln>
          <a:effectLst/>
        </p:spPr>
      </p:pic>
      <p:pic>
        <p:nvPicPr>
          <p:cNvPr id="1037" name="Picture 13"/>
          <p:cNvPicPr>
            <a:picLocks noChangeAspect="1" noChangeArrowheads="1"/>
          </p:cNvPicPr>
          <p:nvPr/>
        </p:nvPicPr>
        <p:blipFill>
          <a:blip r:embed="rId16" cstate="email"/>
          <a:srcRect/>
          <a:stretch>
            <a:fillRect/>
          </a:stretch>
        </p:blipFill>
        <p:spPr bwMode="auto">
          <a:xfrm>
            <a:off x="491613" y="744030"/>
            <a:ext cx="996586" cy="1260986"/>
          </a:xfrm>
          <a:prstGeom prst="rect">
            <a:avLst/>
          </a:prstGeom>
          <a:noFill/>
          <a:ln w="9525">
            <a:noFill/>
            <a:miter lim="800000"/>
            <a:headEnd/>
            <a:tailEnd/>
          </a:ln>
          <a:effectLst/>
        </p:spPr>
      </p:pic>
      <p:pic>
        <p:nvPicPr>
          <p:cNvPr id="1038" name="Picture 14"/>
          <p:cNvPicPr>
            <a:picLocks noChangeAspect="1" noChangeArrowheads="1"/>
          </p:cNvPicPr>
          <p:nvPr/>
        </p:nvPicPr>
        <p:blipFill>
          <a:blip r:embed="rId17" cstate="email"/>
          <a:srcRect/>
          <a:stretch>
            <a:fillRect/>
          </a:stretch>
        </p:blipFill>
        <p:spPr bwMode="auto">
          <a:xfrm>
            <a:off x="572475" y="2285202"/>
            <a:ext cx="1027472" cy="1306284"/>
          </a:xfrm>
          <a:prstGeom prst="rect">
            <a:avLst/>
          </a:prstGeom>
          <a:noFill/>
          <a:ln w="9525">
            <a:noFill/>
            <a:miter lim="800000"/>
            <a:headEnd/>
            <a:tailEnd/>
          </a:ln>
          <a:effectLst/>
        </p:spPr>
      </p:pic>
      <p:pic>
        <p:nvPicPr>
          <p:cNvPr id="1039" name="Picture 15"/>
          <p:cNvPicPr>
            <a:picLocks noChangeAspect="1" noChangeArrowheads="1"/>
          </p:cNvPicPr>
          <p:nvPr/>
        </p:nvPicPr>
        <p:blipFill>
          <a:blip r:embed="rId18" cstate="email"/>
          <a:srcRect/>
          <a:stretch>
            <a:fillRect/>
          </a:stretch>
        </p:blipFill>
        <p:spPr bwMode="auto">
          <a:xfrm>
            <a:off x="2412463" y="746063"/>
            <a:ext cx="845848" cy="1266209"/>
          </a:xfrm>
          <a:prstGeom prst="rect">
            <a:avLst/>
          </a:prstGeom>
          <a:noFill/>
          <a:ln w="9525">
            <a:noFill/>
            <a:miter lim="800000"/>
            <a:headEnd/>
            <a:tailEnd/>
          </a:ln>
          <a:effectLst/>
        </p:spPr>
      </p:pic>
      <p:pic>
        <p:nvPicPr>
          <p:cNvPr id="1040" name="Picture 16"/>
          <p:cNvPicPr>
            <a:picLocks noChangeAspect="1" noChangeArrowheads="1"/>
          </p:cNvPicPr>
          <p:nvPr/>
        </p:nvPicPr>
        <p:blipFill>
          <a:blip r:embed="rId19" cstate="email"/>
          <a:srcRect/>
          <a:stretch>
            <a:fillRect/>
          </a:stretch>
        </p:blipFill>
        <p:spPr bwMode="auto">
          <a:xfrm>
            <a:off x="818624" y="5207695"/>
            <a:ext cx="747250" cy="970978"/>
          </a:xfrm>
          <a:prstGeom prst="rect">
            <a:avLst/>
          </a:prstGeom>
          <a:noFill/>
          <a:ln w="9525">
            <a:noFill/>
            <a:miter lim="800000"/>
            <a:headEnd/>
            <a:tailEnd/>
          </a:ln>
          <a:effectLst/>
        </p:spPr>
      </p:pic>
      <p:pic>
        <p:nvPicPr>
          <p:cNvPr id="1041" name="Picture 17"/>
          <p:cNvPicPr>
            <a:picLocks noChangeAspect="1" noChangeArrowheads="1"/>
          </p:cNvPicPr>
          <p:nvPr/>
        </p:nvPicPr>
        <p:blipFill>
          <a:blip r:embed="rId20" cstate="email"/>
          <a:srcRect b="13444"/>
          <a:stretch>
            <a:fillRect/>
          </a:stretch>
        </p:blipFill>
        <p:spPr bwMode="auto">
          <a:xfrm>
            <a:off x="6691020" y="3863060"/>
            <a:ext cx="915115" cy="1008485"/>
          </a:xfrm>
          <a:prstGeom prst="rect">
            <a:avLst/>
          </a:prstGeom>
          <a:noFill/>
          <a:ln w="9525">
            <a:noFill/>
            <a:miter lim="800000"/>
            <a:headEnd/>
            <a:tailEnd/>
          </a:ln>
          <a:effectLst/>
        </p:spPr>
      </p:pic>
    </p:spTree>
    <p:extLst>
      <p:ext uri="{BB962C8B-B14F-4D97-AF65-F5344CB8AC3E}">
        <p14:creationId xmlns="" xmlns:p14="http://schemas.microsoft.com/office/powerpoint/2010/main" val="358167030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Shape 122"/>
          <p:cNvPicPr preferRelativeResize="0"/>
          <p:nvPr/>
        </p:nvPicPr>
        <p:blipFill rotWithShape="1">
          <a:blip r:embed="rId2" cstate="email">
            <a:alphaModFix/>
          </a:blip>
          <a:srcRect/>
          <a:stretch/>
        </p:blipFill>
        <p:spPr>
          <a:xfrm>
            <a:off x="0" y="-12878"/>
            <a:ext cx="9161172" cy="6870878"/>
          </a:xfrm>
          <a:prstGeom prst="rect">
            <a:avLst/>
          </a:prstGeom>
          <a:noFill/>
          <a:ln>
            <a:noFill/>
          </a:ln>
        </p:spPr>
      </p:pic>
      <p:sp>
        <p:nvSpPr>
          <p:cNvPr id="4" name="Rectangle 2"/>
          <p:cNvSpPr>
            <a:spLocks noChangeArrowheads="1"/>
          </p:cNvSpPr>
          <p:nvPr/>
        </p:nvSpPr>
        <p:spPr bwMode="auto">
          <a:xfrm>
            <a:off x="0" y="224514"/>
            <a:ext cx="8702566" cy="95410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defTabSz="914400" rtl="0" eaLnBrk="1" fontAlgn="base" latinLnBrk="0" hangingPunct="1">
              <a:lnSpc>
                <a:spcPct val="100000"/>
              </a:lnSpc>
              <a:spcBef>
                <a:spcPct val="0"/>
              </a:spcBef>
              <a:spcAft>
                <a:spcPct val="0"/>
              </a:spcAft>
              <a:buClrTx/>
              <a:buSzTx/>
              <a:buFontTx/>
              <a:buNone/>
              <a:tabLst/>
            </a:pPr>
            <a:r>
              <a:rPr kumimoji="0" lang="fr-FR" sz="2800" b="1" i="0" u="none" strike="noStrike" cap="none" normalizeH="0" baseline="0" dirty="0" smtClean="0">
                <a:ln>
                  <a:noFill/>
                </a:ln>
                <a:solidFill>
                  <a:srgbClr val="002060"/>
                </a:solidFill>
                <a:effectLst>
                  <a:outerShdw blurRad="38100" dist="38100" dir="2700000" algn="tl">
                    <a:srgbClr val="000000">
                      <a:alpha val="43137"/>
                    </a:srgbClr>
                  </a:outerShdw>
                </a:effectLst>
                <a:latin typeface="Ubuntu"/>
                <a:ea typeface="Times New Roman" pitchFamily="18" charset="0"/>
                <a:cs typeface="Ubuntu-Bold"/>
              </a:rPr>
              <a:t>AIR CARAÏBES MODERNISE 100% </a:t>
            </a:r>
          </a:p>
          <a:p>
            <a:pPr marL="0" marR="0" lvl="0" indent="0" defTabSz="914400" rtl="0" eaLnBrk="1" fontAlgn="base" latinLnBrk="0" hangingPunct="1">
              <a:lnSpc>
                <a:spcPct val="100000"/>
              </a:lnSpc>
              <a:spcBef>
                <a:spcPct val="0"/>
              </a:spcBef>
              <a:spcAft>
                <a:spcPct val="0"/>
              </a:spcAft>
              <a:buClrTx/>
              <a:buSzTx/>
              <a:buFontTx/>
              <a:buNone/>
              <a:tabLst/>
            </a:pPr>
            <a:r>
              <a:rPr kumimoji="0" lang="fr-FR" sz="2800" b="1" i="0" u="none" strike="noStrike" cap="none" normalizeH="0" baseline="0" dirty="0" smtClean="0">
                <a:ln>
                  <a:noFill/>
                </a:ln>
                <a:solidFill>
                  <a:srgbClr val="002060"/>
                </a:solidFill>
                <a:effectLst>
                  <a:outerShdw blurRad="38100" dist="38100" dir="2700000" algn="tl">
                    <a:srgbClr val="000000">
                      <a:alpha val="43137"/>
                    </a:srgbClr>
                  </a:outerShdw>
                </a:effectLst>
                <a:latin typeface="Ubuntu"/>
                <a:ea typeface="Times New Roman" pitchFamily="18" charset="0"/>
                <a:cs typeface="Ubuntu-Bold"/>
              </a:rPr>
              <a:t>DE SA FLOTTE D'A330 D'ICI L'ÉTÉ 2018</a:t>
            </a:r>
            <a:endParaRPr kumimoji="0" lang="fr-FR" sz="2800" b="1" i="0" u="none" strike="noStrike" cap="none" normalizeH="0" baseline="0" dirty="0" smtClean="0">
              <a:ln>
                <a:noFill/>
              </a:ln>
              <a:solidFill>
                <a:srgbClr val="002060"/>
              </a:solidFill>
              <a:effectLst>
                <a:outerShdw blurRad="38100" dist="38100" dir="2700000" algn="tl">
                  <a:srgbClr val="000000">
                    <a:alpha val="43137"/>
                  </a:srgbClr>
                </a:outerShdw>
              </a:effectLst>
              <a:latin typeface="Ubuntu"/>
              <a:cs typeface="Arial" pitchFamily="34" charset="0"/>
            </a:endParaRPr>
          </a:p>
        </p:txBody>
      </p:sp>
      <p:pic>
        <p:nvPicPr>
          <p:cNvPr id="198659" name="Picture 3"/>
          <p:cNvPicPr>
            <a:picLocks noChangeAspect="1" noChangeArrowheads="1"/>
          </p:cNvPicPr>
          <p:nvPr/>
        </p:nvPicPr>
        <p:blipFill>
          <a:blip r:embed="rId3" cstate="email"/>
          <a:srcRect/>
          <a:stretch>
            <a:fillRect/>
          </a:stretch>
        </p:blipFill>
        <p:spPr bwMode="auto">
          <a:xfrm>
            <a:off x="2504685" y="1198179"/>
            <a:ext cx="6639316" cy="1655379"/>
          </a:xfrm>
          <a:prstGeom prst="rect">
            <a:avLst/>
          </a:prstGeom>
          <a:noFill/>
          <a:ln w="9525">
            <a:noFill/>
            <a:miter lim="800000"/>
            <a:headEnd/>
            <a:tailEnd/>
          </a:ln>
          <a:effectLst/>
        </p:spPr>
      </p:pic>
      <p:pic>
        <p:nvPicPr>
          <p:cNvPr id="10" name="Picture 3"/>
          <p:cNvPicPr>
            <a:picLocks noChangeAspect="1" noChangeArrowheads="1"/>
          </p:cNvPicPr>
          <p:nvPr/>
        </p:nvPicPr>
        <p:blipFill>
          <a:blip r:embed="rId4" cstate="email"/>
          <a:srcRect/>
          <a:stretch>
            <a:fillRect/>
          </a:stretch>
        </p:blipFill>
        <p:spPr bwMode="auto">
          <a:xfrm>
            <a:off x="2506717" y="2664373"/>
            <a:ext cx="6637283" cy="1740082"/>
          </a:xfrm>
          <a:prstGeom prst="rect">
            <a:avLst/>
          </a:prstGeom>
          <a:noFill/>
          <a:ln w="9525">
            <a:noFill/>
            <a:miter lim="800000"/>
            <a:headEnd/>
            <a:tailEnd/>
          </a:ln>
          <a:effectLst/>
        </p:spPr>
      </p:pic>
      <p:sp>
        <p:nvSpPr>
          <p:cNvPr id="11" name="ZoneTexte 10"/>
          <p:cNvSpPr txBox="1"/>
          <p:nvPr/>
        </p:nvSpPr>
        <p:spPr>
          <a:xfrm>
            <a:off x="220717" y="4614244"/>
            <a:ext cx="8718331" cy="2031325"/>
          </a:xfrm>
          <a:prstGeom prst="rect">
            <a:avLst/>
          </a:prstGeom>
          <a:noFill/>
        </p:spPr>
        <p:txBody>
          <a:bodyPr wrap="square" rtlCol="0">
            <a:spAutoFit/>
          </a:bodyPr>
          <a:lstStyle/>
          <a:p>
            <a:r>
              <a:rPr lang="fr-FR" b="1" dirty="0" smtClean="0">
                <a:solidFill>
                  <a:schemeClr val="accent2"/>
                </a:solidFill>
                <a:latin typeface="Ubuntu"/>
              </a:rPr>
              <a:t>Nous modernisons  les cabines de notre flotte A330 pour le plus grand confort de nos clients :</a:t>
            </a:r>
          </a:p>
          <a:p>
            <a:pPr>
              <a:buClr>
                <a:srgbClr val="002060"/>
              </a:buClr>
              <a:buBlip>
                <a:blip r:embed="rId5"/>
              </a:buBlip>
            </a:pPr>
            <a:r>
              <a:rPr lang="fr-FR" b="1" dirty="0" smtClean="0">
                <a:solidFill>
                  <a:srgbClr val="002060"/>
                </a:solidFill>
                <a:latin typeface="Ubuntu"/>
              </a:rPr>
              <a:t>5 avions entièrement refaits à neuf d’ici l’été 2018.</a:t>
            </a:r>
          </a:p>
          <a:p>
            <a:pPr>
              <a:buClr>
                <a:srgbClr val="002060"/>
              </a:buClr>
              <a:buBlip>
                <a:blip r:embed="rId5"/>
              </a:buBlip>
            </a:pPr>
            <a:r>
              <a:rPr lang="fr-FR" b="1" dirty="0" smtClean="0">
                <a:solidFill>
                  <a:srgbClr val="002060"/>
                </a:solidFill>
                <a:latin typeface="Ubuntu"/>
              </a:rPr>
              <a:t>De nouveaux sièges ergonomiques « Made in Germany » (</a:t>
            </a:r>
            <a:r>
              <a:rPr lang="fr-FR" b="1" dirty="0" err="1" smtClean="0">
                <a:solidFill>
                  <a:srgbClr val="002060"/>
                </a:solidFill>
                <a:latin typeface="Ubuntu"/>
              </a:rPr>
              <a:t>Zim</a:t>
            </a:r>
            <a:r>
              <a:rPr lang="fr-FR" b="1" dirty="0" smtClean="0">
                <a:solidFill>
                  <a:srgbClr val="002060"/>
                </a:solidFill>
                <a:latin typeface="Ubuntu"/>
              </a:rPr>
              <a:t>), déjà choisis par les plus grands et équipés des meilleurs systèmes de divertissement existant sur le marché.</a:t>
            </a:r>
            <a:endParaRPr lang="fr-FR" b="1" dirty="0" smtClean="0">
              <a:solidFill>
                <a:srgbClr val="002060"/>
              </a:solidFill>
              <a:latin typeface="Ubuntu"/>
              <a:sym typeface="Wingdings"/>
            </a:endParaRPr>
          </a:p>
          <a:p>
            <a:pPr>
              <a:buClr>
                <a:srgbClr val="002060"/>
              </a:buClr>
              <a:buBlip>
                <a:blip r:embed="rId5"/>
              </a:buBlip>
            </a:pPr>
            <a:r>
              <a:rPr lang="fr-FR" b="1" dirty="0" smtClean="0">
                <a:solidFill>
                  <a:srgbClr val="002060"/>
                </a:solidFill>
                <a:latin typeface="Ubuntu"/>
                <a:sym typeface="Wingdings"/>
              </a:rPr>
              <a:t>En configuration tri-classes à l’exception d’1 appareil.</a:t>
            </a:r>
          </a:p>
        </p:txBody>
      </p:sp>
      <p:sp>
        <p:nvSpPr>
          <p:cNvPr id="13" name="ZoneTexte 12"/>
          <p:cNvSpPr txBox="1"/>
          <p:nvPr/>
        </p:nvSpPr>
        <p:spPr>
          <a:xfrm rot="20960701">
            <a:off x="68150" y="1416800"/>
            <a:ext cx="2326299" cy="954107"/>
          </a:xfrm>
          <a:prstGeom prst="rect">
            <a:avLst/>
          </a:prstGeom>
          <a:noFill/>
        </p:spPr>
        <p:txBody>
          <a:bodyPr wrap="square" rtlCol="0">
            <a:spAutoFit/>
          </a:bodyPr>
          <a:lstStyle/>
          <a:p>
            <a:pPr algn="ctr"/>
            <a:r>
              <a:rPr lang="fr-FR" sz="2800" b="1" dirty="0" smtClean="0">
                <a:solidFill>
                  <a:schemeClr val="accent2"/>
                </a:solidFill>
                <a:latin typeface="Ubuntu"/>
              </a:rPr>
              <a:t>PLANNING 2017 - 2018 </a:t>
            </a:r>
            <a:endParaRPr lang="fr-FR" sz="2800" b="1" dirty="0">
              <a:solidFill>
                <a:schemeClr val="accent2"/>
              </a:solidFill>
              <a:latin typeface="Ubuntu"/>
            </a:endParaRPr>
          </a:p>
        </p:txBody>
      </p:sp>
      <p:pic>
        <p:nvPicPr>
          <p:cNvPr id="198660" name="Picture 4"/>
          <p:cNvPicPr>
            <a:picLocks noChangeAspect="1" noChangeArrowheads="1"/>
          </p:cNvPicPr>
          <p:nvPr/>
        </p:nvPicPr>
        <p:blipFill>
          <a:blip r:embed="rId6" cstate="email"/>
          <a:srcRect/>
          <a:stretch>
            <a:fillRect/>
          </a:stretch>
        </p:blipFill>
        <p:spPr bwMode="auto">
          <a:xfrm>
            <a:off x="0" y="2683028"/>
            <a:ext cx="3137338" cy="849324"/>
          </a:xfrm>
          <a:prstGeom prst="rect">
            <a:avLst/>
          </a:prstGeom>
          <a:noFill/>
          <a:ln w="9525">
            <a:noFill/>
            <a:miter lim="800000"/>
            <a:headEnd/>
            <a:tailEnd/>
          </a:ln>
          <a:effectLst/>
        </p:spPr>
      </p:pic>
    </p:spTree>
    <p:extLst>
      <p:ext uri="{BB962C8B-B14F-4D97-AF65-F5344CB8AC3E}">
        <p14:creationId xmlns="" xmlns:p14="http://schemas.microsoft.com/office/powerpoint/2010/main" val="358167030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cstate="email"/>
          <a:srcRect/>
          <a:stretch>
            <a:fillRect/>
          </a:stretch>
        </p:blipFill>
        <p:spPr bwMode="auto">
          <a:xfrm>
            <a:off x="0" y="0"/>
            <a:ext cx="9144000" cy="6877050"/>
          </a:xfrm>
          <a:prstGeom prst="rect">
            <a:avLst/>
          </a:prstGeom>
          <a:noFill/>
          <a:ln w="9525">
            <a:noFill/>
            <a:miter lim="800000"/>
            <a:headEnd/>
            <a:tailEnd/>
          </a:ln>
          <a:effectLst/>
        </p:spPr>
      </p:pic>
    </p:spTree>
    <p:extLst>
      <p:ext uri="{BB962C8B-B14F-4D97-AF65-F5344CB8AC3E}">
        <p14:creationId xmlns:p14="http://schemas.microsoft.com/office/powerpoint/2010/main" xmlns="" val="358167030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3" cstate="email"/>
          <a:srcRect/>
          <a:stretch>
            <a:fillRect/>
          </a:stretch>
        </p:blipFill>
        <p:spPr bwMode="auto">
          <a:xfrm>
            <a:off x="0" y="614150"/>
            <a:ext cx="9144000" cy="6877050"/>
          </a:xfrm>
          <a:prstGeom prst="rect">
            <a:avLst/>
          </a:prstGeom>
          <a:noFill/>
          <a:ln w="9525">
            <a:noFill/>
            <a:miter lim="800000"/>
            <a:headEnd/>
            <a:tailEnd/>
          </a:ln>
          <a:effectLst/>
        </p:spPr>
      </p:pic>
      <p:pic>
        <p:nvPicPr>
          <p:cNvPr id="15363" name="Picture 3"/>
          <p:cNvPicPr>
            <a:picLocks noChangeAspect="1" noChangeArrowheads="1"/>
          </p:cNvPicPr>
          <p:nvPr/>
        </p:nvPicPr>
        <p:blipFill>
          <a:blip r:embed="rId4" cstate="email"/>
          <a:srcRect/>
          <a:stretch>
            <a:fillRect/>
          </a:stretch>
        </p:blipFill>
        <p:spPr bwMode="auto">
          <a:xfrm>
            <a:off x="5322887" y="0"/>
            <a:ext cx="3821113" cy="841375"/>
          </a:xfrm>
          <a:prstGeom prst="rect">
            <a:avLst/>
          </a:prstGeom>
          <a:noFill/>
          <a:ln w="9525">
            <a:noFill/>
            <a:miter lim="800000"/>
            <a:headEnd/>
            <a:tailEnd/>
          </a:ln>
          <a:effectLst/>
        </p:spPr>
      </p:pic>
      <p:sp>
        <p:nvSpPr>
          <p:cNvPr id="7" name="ZoneTexte 6"/>
          <p:cNvSpPr txBox="1"/>
          <p:nvPr/>
        </p:nvSpPr>
        <p:spPr>
          <a:xfrm>
            <a:off x="0" y="268014"/>
            <a:ext cx="4256690" cy="646331"/>
          </a:xfrm>
          <a:prstGeom prst="rect">
            <a:avLst/>
          </a:prstGeom>
          <a:noFill/>
        </p:spPr>
        <p:txBody>
          <a:bodyPr wrap="square" rtlCol="0">
            <a:spAutoFit/>
          </a:bodyPr>
          <a:lstStyle/>
          <a:p>
            <a:r>
              <a:rPr lang="fr-FR" sz="3600" b="1" dirty="0" smtClean="0">
                <a:solidFill>
                  <a:srgbClr val="002060"/>
                </a:solidFill>
                <a:latin typeface="Ubuntu"/>
              </a:rPr>
              <a:t>F-HHAV / F-HNET</a:t>
            </a:r>
            <a:endParaRPr lang="fr-FR" sz="3600" b="1" dirty="0">
              <a:solidFill>
                <a:srgbClr val="002060"/>
              </a:solidFill>
              <a:latin typeface="Ubuntu"/>
            </a:endParaRPr>
          </a:p>
        </p:txBody>
      </p:sp>
      <p:sp>
        <p:nvSpPr>
          <p:cNvPr id="5" name="ZoneTexte 4"/>
          <p:cNvSpPr txBox="1"/>
          <p:nvPr/>
        </p:nvSpPr>
        <p:spPr>
          <a:xfrm>
            <a:off x="0" y="818866"/>
            <a:ext cx="5254389" cy="738664"/>
          </a:xfrm>
          <a:prstGeom prst="rect">
            <a:avLst/>
          </a:prstGeom>
          <a:noFill/>
        </p:spPr>
        <p:txBody>
          <a:bodyPr wrap="square" rtlCol="0">
            <a:spAutoFit/>
          </a:bodyPr>
          <a:lstStyle/>
          <a:p>
            <a:r>
              <a:rPr lang="fr-FR" sz="1400" b="1" dirty="0" smtClean="0">
                <a:solidFill>
                  <a:srgbClr val="002060"/>
                </a:solidFill>
                <a:latin typeface="Ubuntu"/>
              </a:rPr>
              <a:t>389 sièges</a:t>
            </a:r>
          </a:p>
          <a:p>
            <a:r>
              <a:rPr lang="fr-FR" sz="1400" dirty="0" smtClean="0">
                <a:solidFill>
                  <a:srgbClr val="002060"/>
                </a:solidFill>
                <a:latin typeface="Ubuntu"/>
              </a:rPr>
              <a:t>Equipé en tri-classes</a:t>
            </a:r>
          </a:p>
          <a:p>
            <a:r>
              <a:rPr lang="fr-FR" sz="1400" dirty="0" smtClean="0">
                <a:solidFill>
                  <a:srgbClr val="002060"/>
                </a:solidFill>
                <a:latin typeface="Ubuntu"/>
              </a:rPr>
              <a:t>Service assuré par 9 hôtesses et stewards</a:t>
            </a:r>
            <a:endParaRPr lang="fr-FR" sz="1400" dirty="0">
              <a:solidFill>
                <a:srgbClr val="002060"/>
              </a:solidFill>
              <a:latin typeface="Ubuntu"/>
            </a:endParaRPr>
          </a:p>
        </p:txBody>
      </p:sp>
    </p:spTree>
    <p:extLst>
      <p:ext uri="{BB962C8B-B14F-4D97-AF65-F5344CB8AC3E}">
        <p14:creationId xmlns:p14="http://schemas.microsoft.com/office/powerpoint/2010/main" xmlns="" val="358167030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3" cstate="email"/>
          <a:srcRect/>
          <a:stretch>
            <a:fillRect/>
          </a:stretch>
        </p:blipFill>
        <p:spPr bwMode="auto">
          <a:xfrm>
            <a:off x="5029200" y="0"/>
            <a:ext cx="4114800" cy="841375"/>
          </a:xfrm>
          <a:prstGeom prst="rect">
            <a:avLst/>
          </a:prstGeom>
          <a:noFill/>
          <a:ln w="9525">
            <a:noFill/>
            <a:miter lim="800000"/>
            <a:headEnd/>
            <a:tailEnd/>
          </a:ln>
          <a:effectLst/>
        </p:spPr>
      </p:pic>
      <p:sp>
        <p:nvSpPr>
          <p:cNvPr id="7" name="ZoneTexte 6"/>
          <p:cNvSpPr txBox="1"/>
          <p:nvPr/>
        </p:nvSpPr>
        <p:spPr>
          <a:xfrm>
            <a:off x="0" y="268014"/>
            <a:ext cx="4950372" cy="1200329"/>
          </a:xfrm>
          <a:prstGeom prst="rect">
            <a:avLst/>
          </a:prstGeom>
          <a:noFill/>
        </p:spPr>
        <p:txBody>
          <a:bodyPr wrap="square" rtlCol="0">
            <a:spAutoFit/>
          </a:bodyPr>
          <a:lstStyle/>
          <a:p>
            <a:r>
              <a:rPr lang="fr-FR" sz="3600" b="1" dirty="0" smtClean="0">
                <a:solidFill>
                  <a:srgbClr val="002060"/>
                </a:solidFill>
                <a:latin typeface="Ubuntu"/>
              </a:rPr>
              <a:t>F-GOTO  / F-HPTP*</a:t>
            </a:r>
          </a:p>
          <a:p>
            <a:endParaRPr lang="fr-FR" sz="3600" b="1" dirty="0">
              <a:solidFill>
                <a:srgbClr val="002060"/>
              </a:solidFill>
              <a:latin typeface="Ubuntu"/>
            </a:endParaRPr>
          </a:p>
        </p:txBody>
      </p:sp>
      <p:pic>
        <p:nvPicPr>
          <p:cNvPr id="1026" name="Picture 2"/>
          <p:cNvPicPr>
            <a:picLocks noChangeAspect="1" noChangeArrowheads="1"/>
          </p:cNvPicPr>
          <p:nvPr/>
        </p:nvPicPr>
        <p:blipFill>
          <a:blip r:embed="rId4" cstate="print"/>
          <a:srcRect/>
          <a:stretch>
            <a:fillRect/>
          </a:stretch>
        </p:blipFill>
        <p:spPr bwMode="auto">
          <a:xfrm>
            <a:off x="0" y="668740"/>
            <a:ext cx="9144000" cy="6875463"/>
          </a:xfrm>
          <a:prstGeom prst="rect">
            <a:avLst/>
          </a:prstGeom>
          <a:noFill/>
          <a:ln w="9525">
            <a:noFill/>
            <a:miter lim="800000"/>
            <a:headEnd/>
            <a:tailEnd/>
          </a:ln>
          <a:effectLst/>
        </p:spPr>
      </p:pic>
      <p:sp>
        <p:nvSpPr>
          <p:cNvPr id="5" name="ZoneTexte 4"/>
          <p:cNvSpPr txBox="1"/>
          <p:nvPr/>
        </p:nvSpPr>
        <p:spPr>
          <a:xfrm>
            <a:off x="0" y="818866"/>
            <a:ext cx="5254389" cy="738664"/>
          </a:xfrm>
          <a:prstGeom prst="rect">
            <a:avLst/>
          </a:prstGeom>
          <a:noFill/>
        </p:spPr>
        <p:txBody>
          <a:bodyPr wrap="square" rtlCol="0">
            <a:spAutoFit/>
          </a:bodyPr>
          <a:lstStyle/>
          <a:p>
            <a:r>
              <a:rPr lang="fr-FR" sz="1400" b="1" dirty="0" smtClean="0">
                <a:solidFill>
                  <a:srgbClr val="002060"/>
                </a:solidFill>
                <a:latin typeface="Ubuntu"/>
              </a:rPr>
              <a:t>354 sièges</a:t>
            </a:r>
          </a:p>
          <a:p>
            <a:r>
              <a:rPr lang="fr-FR" sz="1400" dirty="0" smtClean="0">
                <a:solidFill>
                  <a:srgbClr val="002060"/>
                </a:solidFill>
                <a:latin typeface="Ubuntu"/>
              </a:rPr>
              <a:t>Equipé en tri-classes</a:t>
            </a:r>
          </a:p>
          <a:p>
            <a:r>
              <a:rPr lang="fr-FR" sz="1400" dirty="0" smtClean="0">
                <a:solidFill>
                  <a:srgbClr val="002060"/>
                </a:solidFill>
                <a:latin typeface="Ubuntu"/>
              </a:rPr>
              <a:t>Service assuré par 9 hôtesses et stewards</a:t>
            </a:r>
            <a:endParaRPr lang="fr-FR" sz="1400" dirty="0">
              <a:solidFill>
                <a:srgbClr val="002060"/>
              </a:solidFill>
              <a:latin typeface="Ubuntu"/>
            </a:endParaRPr>
          </a:p>
        </p:txBody>
      </p:sp>
      <p:sp>
        <p:nvSpPr>
          <p:cNvPr id="6" name="ZoneTexte 5"/>
          <p:cNvSpPr txBox="1"/>
          <p:nvPr/>
        </p:nvSpPr>
        <p:spPr>
          <a:xfrm>
            <a:off x="0" y="6581001"/>
            <a:ext cx="9144000" cy="553998"/>
          </a:xfrm>
          <a:prstGeom prst="rect">
            <a:avLst/>
          </a:prstGeom>
          <a:noFill/>
        </p:spPr>
        <p:txBody>
          <a:bodyPr wrap="square" rtlCol="0">
            <a:spAutoFit/>
          </a:bodyPr>
          <a:lstStyle/>
          <a:p>
            <a:r>
              <a:rPr lang="fr-FR" sz="1200" b="1" dirty="0" smtClean="0">
                <a:latin typeface="Ubuntu"/>
              </a:rPr>
              <a:t>*Configuration après réaménagement et modernisation des cabines .</a:t>
            </a:r>
            <a:endParaRPr lang="fr-FR" sz="1200" dirty="0" smtClean="0">
              <a:latin typeface="Ubuntu"/>
            </a:endParaRPr>
          </a:p>
          <a:p>
            <a:endParaRPr lang="fr-FR" dirty="0"/>
          </a:p>
        </p:txBody>
      </p:sp>
    </p:spTree>
    <p:extLst>
      <p:ext uri="{BB962C8B-B14F-4D97-AF65-F5344CB8AC3E}">
        <p14:creationId xmlns:p14="http://schemas.microsoft.com/office/powerpoint/2010/main" xmlns="" val="358167030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Shape 122"/>
          <p:cNvPicPr preferRelativeResize="0"/>
          <p:nvPr/>
        </p:nvPicPr>
        <p:blipFill rotWithShape="1">
          <a:blip r:embed="rId2" cstate="email">
            <a:alphaModFix/>
          </a:blip>
          <a:srcRect/>
          <a:stretch/>
        </p:blipFill>
        <p:spPr>
          <a:xfrm>
            <a:off x="0" y="-12880"/>
            <a:ext cx="9161172" cy="6870878"/>
          </a:xfrm>
          <a:prstGeom prst="rect">
            <a:avLst/>
          </a:prstGeom>
          <a:noFill/>
          <a:ln>
            <a:noFill/>
          </a:ln>
        </p:spPr>
      </p:pic>
      <p:pic>
        <p:nvPicPr>
          <p:cNvPr id="4098" name="Picture 2"/>
          <p:cNvPicPr>
            <a:picLocks noChangeAspect="1" noChangeArrowheads="1"/>
          </p:cNvPicPr>
          <p:nvPr/>
        </p:nvPicPr>
        <p:blipFill>
          <a:blip r:embed="rId3" cstate="print"/>
          <a:srcRect/>
          <a:stretch>
            <a:fillRect/>
          </a:stretch>
        </p:blipFill>
        <p:spPr bwMode="auto">
          <a:xfrm>
            <a:off x="0" y="0"/>
            <a:ext cx="9152674" cy="6211614"/>
          </a:xfrm>
          <a:prstGeom prst="rect">
            <a:avLst/>
          </a:prstGeom>
          <a:noFill/>
          <a:ln w="9525">
            <a:noFill/>
            <a:miter lim="800000"/>
            <a:headEnd/>
            <a:tailEnd/>
          </a:ln>
          <a:effectLst/>
        </p:spPr>
      </p:pic>
    </p:spTree>
    <p:extLst>
      <p:ext uri="{BB962C8B-B14F-4D97-AF65-F5344CB8AC3E}">
        <p14:creationId xmlns="" xmlns:p14="http://schemas.microsoft.com/office/powerpoint/2010/main" val="358167030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cstate="email"/>
          <a:srcRect/>
          <a:stretch>
            <a:fillRect/>
          </a:stretch>
        </p:blipFill>
        <p:spPr bwMode="auto">
          <a:xfrm>
            <a:off x="0" y="627797"/>
            <a:ext cx="9144000" cy="6877050"/>
          </a:xfrm>
          <a:prstGeom prst="rect">
            <a:avLst/>
          </a:prstGeom>
          <a:noFill/>
          <a:ln w="9525">
            <a:noFill/>
            <a:miter lim="800000"/>
            <a:headEnd/>
            <a:tailEnd/>
          </a:ln>
          <a:effectLst/>
        </p:spPr>
      </p:pic>
      <p:sp>
        <p:nvSpPr>
          <p:cNvPr id="6" name="ZoneTexte 5"/>
          <p:cNvSpPr txBox="1"/>
          <p:nvPr/>
        </p:nvSpPr>
        <p:spPr>
          <a:xfrm>
            <a:off x="0" y="268014"/>
            <a:ext cx="2774731" cy="646331"/>
          </a:xfrm>
          <a:prstGeom prst="rect">
            <a:avLst/>
          </a:prstGeom>
          <a:noFill/>
        </p:spPr>
        <p:txBody>
          <a:bodyPr wrap="square" rtlCol="0">
            <a:spAutoFit/>
          </a:bodyPr>
          <a:lstStyle/>
          <a:p>
            <a:r>
              <a:rPr lang="fr-FR" sz="3600" b="1" dirty="0" smtClean="0">
                <a:solidFill>
                  <a:srgbClr val="002060"/>
                </a:solidFill>
                <a:latin typeface="Ubuntu"/>
              </a:rPr>
              <a:t>F-OONE</a:t>
            </a:r>
            <a:endParaRPr lang="fr-FR" sz="3600" b="1" dirty="0">
              <a:solidFill>
                <a:srgbClr val="002060"/>
              </a:solidFill>
              <a:latin typeface="Ubuntu"/>
            </a:endParaRPr>
          </a:p>
        </p:txBody>
      </p:sp>
      <p:pic>
        <p:nvPicPr>
          <p:cNvPr id="7" name="Picture 3"/>
          <p:cNvPicPr>
            <a:picLocks noChangeAspect="1" noChangeArrowheads="1"/>
          </p:cNvPicPr>
          <p:nvPr/>
        </p:nvPicPr>
        <p:blipFill>
          <a:blip r:embed="rId4" cstate="email"/>
          <a:srcRect/>
          <a:stretch>
            <a:fillRect/>
          </a:stretch>
        </p:blipFill>
        <p:spPr bwMode="auto">
          <a:xfrm>
            <a:off x="5029200" y="0"/>
            <a:ext cx="4114800" cy="841375"/>
          </a:xfrm>
          <a:prstGeom prst="rect">
            <a:avLst/>
          </a:prstGeom>
          <a:noFill/>
          <a:ln w="9525">
            <a:noFill/>
            <a:miter lim="800000"/>
            <a:headEnd/>
            <a:tailEnd/>
          </a:ln>
          <a:effectLst/>
        </p:spPr>
      </p:pic>
      <p:sp>
        <p:nvSpPr>
          <p:cNvPr id="5" name="ZoneTexte 4"/>
          <p:cNvSpPr txBox="1"/>
          <p:nvPr/>
        </p:nvSpPr>
        <p:spPr>
          <a:xfrm>
            <a:off x="0" y="818866"/>
            <a:ext cx="5254389" cy="738664"/>
          </a:xfrm>
          <a:prstGeom prst="rect">
            <a:avLst/>
          </a:prstGeom>
          <a:noFill/>
        </p:spPr>
        <p:txBody>
          <a:bodyPr wrap="square" rtlCol="0">
            <a:spAutoFit/>
          </a:bodyPr>
          <a:lstStyle/>
          <a:p>
            <a:r>
              <a:rPr lang="fr-FR" sz="1400" b="1" dirty="0" smtClean="0">
                <a:solidFill>
                  <a:srgbClr val="002060"/>
                </a:solidFill>
                <a:latin typeface="Ubuntu"/>
              </a:rPr>
              <a:t>378 sièges</a:t>
            </a:r>
          </a:p>
          <a:p>
            <a:r>
              <a:rPr lang="fr-FR" sz="1400" dirty="0" smtClean="0">
                <a:solidFill>
                  <a:srgbClr val="002060"/>
                </a:solidFill>
                <a:latin typeface="Ubuntu"/>
              </a:rPr>
              <a:t>Equipé en bi-classes</a:t>
            </a:r>
          </a:p>
          <a:p>
            <a:r>
              <a:rPr lang="fr-FR" sz="1400" dirty="0" smtClean="0">
                <a:solidFill>
                  <a:srgbClr val="002060"/>
                </a:solidFill>
                <a:latin typeface="Ubuntu"/>
              </a:rPr>
              <a:t>Service assuré par 8 hôtesses et stewards</a:t>
            </a:r>
            <a:endParaRPr lang="fr-FR" sz="1400" dirty="0">
              <a:solidFill>
                <a:srgbClr val="002060"/>
              </a:solidFill>
              <a:latin typeface="Ubuntu"/>
            </a:endParaRPr>
          </a:p>
        </p:txBody>
      </p:sp>
    </p:spTree>
    <p:extLst>
      <p:ext uri="{BB962C8B-B14F-4D97-AF65-F5344CB8AC3E}">
        <p14:creationId xmlns:p14="http://schemas.microsoft.com/office/powerpoint/2010/main" xmlns="" val="358167030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3" cstate="email"/>
          <a:srcRect/>
          <a:stretch>
            <a:fillRect/>
          </a:stretch>
        </p:blipFill>
        <p:spPr bwMode="auto">
          <a:xfrm>
            <a:off x="0" y="696036"/>
            <a:ext cx="9144000" cy="6877050"/>
          </a:xfrm>
          <a:prstGeom prst="rect">
            <a:avLst/>
          </a:prstGeom>
          <a:noFill/>
          <a:ln w="9525">
            <a:noFill/>
            <a:miter lim="800000"/>
            <a:headEnd/>
            <a:tailEnd/>
          </a:ln>
          <a:effectLst/>
        </p:spPr>
      </p:pic>
      <p:sp>
        <p:nvSpPr>
          <p:cNvPr id="6" name="ZoneTexte 5"/>
          <p:cNvSpPr txBox="1"/>
          <p:nvPr/>
        </p:nvSpPr>
        <p:spPr>
          <a:xfrm>
            <a:off x="0" y="268014"/>
            <a:ext cx="2774731" cy="646331"/>
          </a:xfrm>
          <a:prstGeom prst="rect">
            <a:avLst/>
          </a:prstGeom>
          <a:noFill/>
        </p:spPr>
        <p:txBody>
          <a:bodyPr wrap="square" rtlCol="0">
            <a:spAutoFit/>
          </a:bodyPr>
          <a:lstStyle/>
          <a:p>
            <a:r>
              <a:rPr lang="fr-FR" sz="3600" b="1" dirty="0" smtClean="0">
                <a:solidFill>
                  <a:srgbClr val="002060"/>
                </a:solidFill>
                <a:latin typeface="Ubuntu"/>
              </a:rPr>
              <a:t>F-ORLY*</a:t>
            </a:r>
            <a:endParaRPr lang="fr-FR" sz="3600" b="1" dirty="0">
              <a:solidFill>
                <a:srgbClr val="002060"/>
              </a:solidFill>
              <a:latin typeface="Ubuntu"/>
            </a:endParaRPr>
          </a:p>
        </p:txBody>
      </p:sp>
      <p:pic>
        <p:nvPicPr>
          <p:cNvPr id="7" name="Picture 3"/>
          <p:cNvPicPr>
            <a:picLocks noChangeAspect="1" noChangeArrowheads="1"/>
          </p:cNvPicPr>
          <p:nvPr/>
        </p:nvPicPr>
        <p:blipFill>
          <a:blip r:embed="rId4" cstate="email"/>
          <a:srcRect/>
          <a:stretch>
            <a:fillRect/>
          </a:stretch>
        </p:blipFill>
        <p:spPr bwMode="auto">
          <a:xfrm>
            <a:off x="5029200" y="0"/>
            <a:ext cx="4114800" cy="841375"/>
          </a:xfrm>
          <a:prstGeom prst="rect">
            <a:avLst/>
          </a:prstGeom>
          <a:noFill/>
          <a:ln w="9525">
            <a:noFill/>
            <a:miter lim="800000"/>
            <a:headEnd/>
            <a:tailEnd/>
          </a:ln>
          <a:effectLst/>
        </p:spPr>
      </p:pic>
      <p:sp>
        <p:nvSpPr>
          <p:cNvPr id="8" name="ZoneTexte 7"/>
          <p:cNvSpPr txBox="1"/>
          <p:nvPr/>
        </p:nvSpPr>
        <p:spPr>
          <a:xfrm>
            <a:off x="0" y="6581001"/>
            <a:ext cx="9144000" cy="553998"/>
          </a:xfrm>
          <a:prstGeom prst="rect">
            <a:avLst/>
          </a:prstGeom>
          <a:noFill/>
        </p:spPr>
        <p:txBody>
          <a:bodyPr wrap="square" rtlCol="0">
            <a:spAutoFit/>
          </a:bodyPr>
          <a:lstStyle/>
          <a:p>
            <a:r>
              <a:rPr lang="fr-FR" sz="1200" b="1" dirty="0" smtClean="0">
                <a:latin typeface="Ubuntu"/>
              </a:rPr>
              <a:t>*Configuration actuelle avant réaménagement et modernisation des cabines prévus avant l’été 2018. </a:t>
            </a:r>
          </a:p>
          <a:p>
            <a:endParaRPr lang="fr-FR" b="1" dirty="0">
              <a:latin typeface="Ubuntu"/>
            </a:endParaRPr>
          </a:p>
        </p:txBody>
      </p:sp>
      <p:sp>
        <p:nvSpPr>
          <p:cNvPr id="9" name="ZoneTexte 8"/>
          <p:cNvSpPr txBox="1"/>
          <p:nvPr/>
        </p:nvSpPr>
        <p:spPr>
          <a:xfrm>
            <a:off x="0" y="818866"/>
            <a:ext cx="5254389" cy="738664"/>
          </a:xfrm>
          <a:prstGeom prst="rect">
            <a:avLst/>
          </a:prstGeom>
          <a:noFill/>
        </p:spPr>
        <p:txBody>
          <a:bodyPr wrap="square" rtlCol="0">
            <a:spAutoFit/>
          </a:bodyPr>
          <a:lstStyle/>
          <a:p>
            <a:r>
              <a:rPr lang="fr-FR" sz="1400" b="1" dirty="0" smtClean="0">
                <a:solidFill>
                  <a:srgbClr val="002060"/>
                </a:solidFill>
                <a:latin typeface="Ubuntu"/>
              </a:rPr>
              <a:t>355 sièges</a:t>
            </a:r>
          </a:p>
          <a:p>
            <a:r>
              <a:rPr lang="fr-FR" sz="1400" dirty="0" smtClean="0">
                <a:solidFill>
                  <a:srgbClr val="002060"/>
                </a:solidFill>
                <a:latin typeface="Ubuntu"/>
              </a:rPr>
              <a:t>Equipé en tri-classes</a:t>
            </a:r>
          </a:p>
          <a:p>
            <a:r>
              <a:rPr lang="fr-FR" sz="1400" dirty="0" smtClean="0">
                <a:solidFill>
                  <a:srgbClr val="002060"/>
                </a:solidFill>
                <a:latin typeface="Ubuntu"/>
              </a:rPr>
              <a:t>Service assuré par 9 hôtesses et stewards</a:t>
            </a:r>
            <a:endParaRPr lang="fr-FR" sz="1400" dirty="0">
              <a:solidFill>
                <a:srgbClr val="002060"/>
              </a:solidFill>
              <a:latin typeface="Ubuntu"/>
            </a:endParaRPr>
          </a:p>
        </p:txBody>
      </p:sp>
    </p:spTree>
    <p:extLst>
      <p:ext uri="{BB962C8B-B14F-4D97-AF65-F5344CB8AC3E}">
        <p14:creationId xmlns:p14="http://schemas.microsoft.com/office/powerpoint/2010/main" xmlns="" val="358167030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3" cstate="email"/>
          <a:srcRect/>
          <a:stretch>
            <a:fillRect/>
          </a:stretch>
        </p:blipFill>
        <p:spPr bwMode="auto">
          <a:xfrm>
            <a:off x="0" y="777922"/>
            <a:ext cx="9144000" cy="6877050"/>
          </a:xfrm>
          <a:prstGeom prst="rect">
            <a:avLst/>
          </a:prstGeom>
          <a:noFill/>
          <a:ln w="9525">
            <a:noFill/>
            <a:miter lim="800000"/>
            <a:headEnd/>
            <a:tailEnd/>
          </a:ln>
          <a:effectLst/>
        </p:spPr>
      </p:pic>
      <p:sp>
        <p:nvSpPr>
          <p:cNvPr id="6" name="ZoneTexte 5"/>
          <p:cNvSpPr txBox="1"/>
          <p:nvPr/>
        </p:nvSpPr>
        <p:spPr>
          <a:xfrm>
            <a:off x="0" y="268014"/>
            <a:ext cx="2774731" cy="646331"/>
          </a:xfrm>
          <a:prstGeom prst="rect">
            <a:avLst/>
          </a:prstGeom>
          <a:noFill/>
        </p:spPr>
        <p:txBody>
          <a:bodyPr wrap="square" rtlCol="0">
            <a:spAutoFit/>
          </a:bodyPr>
          <a:lstStyle/>
          <a:p>
            <a:r>
              <a:rPr lang="fr-FR" sz="3600" b="1" dirty="0" smtClean="0">
                <a:solidFill>
                  <a:srgbClr val="002060"/>
                </a:solidFill>
                <a:latin typeface="Ubuntu"/>
              </a:rPr>
              <a:t>F-OFDF*</a:t>
            </a:r>
            <a:endParaRPr lang="fr-FR" sz="3600" b="1" dirty="0">
              <a:solidFill>
                <a:srgbClr val="002060"/>
              </a:solidFill>
              <a:latin typeface="Ubuntu"/>
            </a:endParaRPr>
          </a:p>
        </p:txBody>
      </p:sp>
      <p:pic>
        <p:nvPicPr>
          <p:cNvPr id="13315" name="Picture 3"/>
          <p:cNvPicPr>
            <a:picLocks noChangeAspect="1" noChangeArrowheads="1"/>
          </p:cNvPicPr>
          <p:nvPr/>
        </p:nvPicPr>
        <p:blipFill>
          <a:blip r:embed="rId4" cstate="email"/>
          <a:srcRect/>
          <a:stretch>
            <a:fillRect/>
          </a:stretch>
        </p:blipFill>
        <p:spPr bwMode="auto">
          <a:xfrm>
            <a:off x="5029200" y="0"/>
            <a:ext cx="4114800" cy="841375"/>
          </a:xfrm>
          <a:prstGeom prst="rect">
            <a:avLst/>
          </a:prstGeom>
          <a:noFill/>
          <a:ln w="9525">
            <a:noFill/>
            <a:miter lim="800000"/>
            <a:headEnd/>
            <a:tailEnd/>
          </a:ln>
          <a:effectLst/>
        </p:spPr>
      </p:pic>
      <p:sp>
        <p:nvSpPr>
          <p:cNvPr id="5" name="ZoneTexte 4"/>
          <p:cNvSpPr txBox="1"/>
          <p:nvPr/>
        </p:nvSpPr>
        <p:spPr>
          <a:xfrm>
            <a:off x="0" y="6581001"/>
            <a:ext cx="9144000" cy="553998"/>
          </a:xfrm>
          <a:prstGeom prst="rect">
            <a:avLst/>
          </a:prstGeom>
          <a:noFill/>
        </p:spPr>
        <p:txBody>
          <a:bodyPr wrap="square" rtlCol="0">
            <a:spAutoFit/>
          </a:bodyPr>
          <a:lstStyle/>
          <a:p>
            <a:r>
              <a:rPr lang="fr-FR" sz="1200" b="1" dirty="0" smtClean="0">
                <a:latin typeface="Ubuntu"/>
              </a:rPr>
              <a:t>*Configuration actuelle avant réaménagement et modernisation des cabines prévus avant l’été 2018. </a:t>
            </a:r>
          </a:p>
          <a:p>
            <a:endParaRPr lang="fr-FR" b="1" dirty="0">
              <a:latin typeface="Ubuntu"/>
            </a:endParaRPr>
          </a:p>
        </p:txBody>
      </p:sp>
      <p:sp>
        <p:nvSpPr>
          <p:cNvPr id="7" name="ZoneTexte 6"/>
          <p:cNvSpPr txBox="1"/>
          <p:nvPr/>
        </p:nvSpPr>
        <p:spPr>
          <a:xfrm>
            <a:off x="0" y="818866"/>
            <a:ext cx="5254389" cy="738664"/>
          </a:xfrm>
          <a:prstGeom prst="rect">
            <a:avLst/>
          </a:prstGeom>
          <a:noFill/>
        </p:spPr>
        <p:txBody>
          <a:bodyPr wrap="square" rtlCol="0">
            <a:spAutoFit/>
          </a:bodyPr>
          <a:lstStyle/>
          <a:p>
            <a:r>
              <a:rPr lang="fr-FR" sz="1400" b="1" dirty="0" smtClean="0">
                <a:solidFill>
                  <a:srgbClr val="002060"/>
                </a:solidFill>
                <a:latin typeface="Ubuntu"/>
              </a:rPr>
              <a:t>315 sièges</a:t>
            </a:r>
          </a:p>
          <a:p>
            <a:r>
              <a:rPr lang="fr-FR" sz="1400" dirty="0" smtClean="0">
                <a:solidFill>
                  <a:srgbClr val="002060"/>
                </a:solidFill>
                <a:latin typeface="Ubuntu"/>
              </a:rPr>
              <a:t>Equipé en bi-classes</a:t>
            </a:r>
          </a:p>
          <a:p>
            <a:r>
              <a:rPr lang="fr-FR" sz="1400" dirty="0" smtClean="0">
                <a:solidFill>
                  <a:srgbClr val="002060"/>
                </a:solidFill>
                <a:latin typeface="Ubuntu"/>
              </a:rPr>
              <a:t>Service assuré par 8 hôtesses et stewards</a:t>
            </a:r>
            <a:endParaRPr lang="fr-FR" sz="1400" dirty="0">
              <a:solidFill>
                <a:srgbClr val="002060"/>
              </a:solidFill>
              <a:latin typeface="Ubuntu"/>
            </a:endParaRPr>
          </a:p>
        </p:txBody>
      </p:sp>
    </p:spTree>
    <p:extLst>
      <p:ext uri="{BB962C8B-B14F-4D97-AF65-F5344CB8AC3E}">
        <p14:creationId xmlns:p14="http://schemas.microsoft.com/office/powerpoint/2010/main" xmlns="" val="3581670305"/>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3" cstate="email"/>
          <a:srcRect/>
          <a:stretch>
            <a:fillRect/>
          </a:stretch>
        </p:blipFill>
        <p:spPr bwMode="auto">
          <a:xfrm>
            <a:off x="0" y="914400"/>
            <a:ext cx="9144000" cy="6877050"/>
          </a:xfrm>
          <a:prstGeom prst="rect">
            <a:avLst/>
          </a:prstGeom>
          <a:noFill/>
          <a:ln w="9525">
            <a:noFill/>
            <a:miter lim="800000"/>
            <a:headEnd/>
            <a:tailEnd/>
          </a:ln>
          <a:effectLst/>
        </p:spPr>
      </p:pic>
      <p:sp>
        <p:nvSpPr>
          <p:cNvPr id="6" name="ZoneTexte 5"/>
          <p:cNvSpPr txBox="1"/>
          <p:nvPr/>
        </p:nvSpPr>
        <p:spPr>
          <a:xfrm>
            <a:off x="0" y="268014"/>
            <a:ext cx="2774731" cy="646331"/>
          </a:xfrm>
          <a:prstGeom prst="rect">
            <a:avLst/>
          </a:prstGeom>
          <a:noFill/>
        </p:spPr>
        <p:txBody>
          <a:bodyPr wrap="square" rtlCol="0">
            <a:spAutoFit/>
          </a:bodyPr>
          <a:lstStyle/>
          <a:p>
            <a:r>
              <a:rPr lang="fr-FR" sz="3600" b="1" dirty="0" smtClean="0">
                <a:solidFill>
                  <a:srgbClr val="002060"/>
                </a:solidFill>
                <a:latin typeface="Ubuntu"/>
              </a:rPr>
              <a:t>F-HHUB</a:t>
            </a:r>
            <a:endParaRPr lang="fr-FR" sz="3600" b="1" dirty="0">
              <a:solidFill>
                <a:srgbClr val="002060"/>
              </a:solidFill>
              <a:latin typeface="Ubuntu"/>
            </a:endParaRPr>
          </a:p>
        </p:txBody>
      </p:sp>
      <p:pic>
        <p:nvPicPr>
          <p:cNvPr id="13315" name="Picture 3"/>
          <p:cNvPicPr>
            <a:picLocks noChangeAspect="1" noChangeArrowheads="1"/>
          </p:cNvPicPr>
          <p:nvPr/>
        </p:nvPicPr>
        <p:blipFill>
          <a:blip r:embed="rId4" cstate="email"/>
          <a:srcRect/>
          <a:stretch>
            <a:fillRect/>
          </a:stretch>
        </p:blipFill>
        <p:spPr bwMode="auto">
          <a:xfrm>
            <a:off x="5029200" y="0"/>
            <a:ext cx="4114800" cy="841375"/>
          </a:xfrm>
          <a:prstGeom prst="rect">
            <a:avLst/>
          </a:prstGeom>
          <a:noFill/>
          <a:ln w="9525">
            <a:noFill/>
            <a:miter lim="800000"/>
            <a:headEnd/>
            <a:tailEnd/>
          </a:ln>
          <a:effectLst/>
        </p:spPr>
      </p:pic>
      <p:sp>
        <p:nvSpPr>
          <p:cNvPr id="5" name="ZoneTexte 4"/>
          <p:cNvSpPr txBox="1"/>
          <p:nvPr/>
        </p:nvSpPr>
        <p:spPr>
          <a:xfrm>
            <a:off x="0" y="818866"/>
            <a:ext cx="5254389" cy="738664"/>
          </a:xfrm>
          <a:prstGeom prst="rect">
            <a:avLst/>
          </a:prstGeom>
          <a:noFill/>
        </p:spPr>
        <p:txBody>
          <a:bodyPr wrap="square" rtlCol="0">
            <a:spAutoFit/>
          </a:bodyPr>
          <a:lstStyle/>
          <a:p>
            <a:r>
              <a:rPr lang="fr-FR" sz="1400" b="1" dirty="0" smtClean="0">
                <a:solidFill>
                  <a:srgbClr val="002060"/>
                </a:solidFill>
                <a:latin typeface="Ubuntu"/>
              </a:rPr>
              <a:t>318 sièges</a:t>
            </a:r>
          </a:p>
          <a:p>
            <a:r>
              <a:rPr lang="fr-FR" sz="1400" dirty="0" smtClean="0">
                <a:solidFill>
                  <a:srgbClr val="002060"/>
                </a:solidFill>
                <a:latin typeface="Ubuntu"/>
              </a:rPr>
              <a:t>Equipé </a:t>
            </a:r>
            <a:r>
              <a:rPr lang="fr-FR" sz="1400" dirty="0" err="1" smtClean="0">
                <a:solidFill>
                  <a:srgbClr val="002060"/>
                </a:solidFill>
                <a:latin typeface="Ubuntu"/>
              </a:rPr>
              <a:t>monoclasse</a:t>
            </a:r>
            <a:endParaRPr lang="fr-FR" sz="1400" dirty="0" smtClean="0">
              <a:solidFill>
                <a:srgbClr val="002060"/>
              </a:solidFill>
              <a:latin typeface="Ubuntu"/>
            </a:endParaRPr>
          </a:p>
          <a:p>
            <a:r>
              <a:rPr lang="fr-FR" sz="1400" dirty="0" smtClean="0">
                <a:solidFill>
                  <a:srgbClr val="002060"/>
                </a:solidFill>
                <a:latin typeface="Ubuntu"/>
              </a:rPr>
              <a:t>Service assuré par 8 hôtesses et stewards</a:t>
            </a:r>
            <a:endParaRPr lang="fr-FR" sz="1400" dirty="0">
              <a:solidFill>
                <a:srgbClr val="002060"/>
              </a:solidFill>
              <a:latin typeface="Ubuntu"/>
            </a:endParaRPr>
          </a:p>
        </p:txBody>
      </p:sp>
    </p:spTree>
    <p:extLst>
      <p:ext uri="{BB962C8B-B14F-4D97-AF65-F5344CB8AC3E}">
        <p14:creationId xmlns:p14="http://schemas.microsoft.com/office/powerpoint/2010/main" xmlns="" val="358167030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3" cstate="email"/>
          <a:srcRect/>
          <a:stretch>
            <a:fillRect/>
          </a:stretch>
        </p:blipFill>
        <p:spPr bwMode="auto">
          <a:xfrm>
            <a:off x="3195851" y="411707"/>
            <a:ext cx="1158875" cy="5497513"/>
          </a:xfrm>
          <a:prstGeom prst="rect">
            <a:avLst/>
          </a:prstGeom>
          <a:noFill/>
          <a:ln w="9525">
            <a:noFill/>
            <a:miter lim="800000"/>
            <a:headEnd/>
            <a:tailEnd/>
          </a:ln>
          <a:effectLst/>
        </p:spPr>
      </p:pic>
      <p:pic>
        <p:nvPicPr>
          <p:cNvPr id="13315" name="Picture 3"/>
          <p:cNvPicPr>
            <a:picLocks noChangeAspect="1" noChangeArrowheads="1"/>
          </p:cNvPicPr>
          <p:nvPr/>
        </p:nvPicPr>
        <p:blipFill>
          <a:blip r:embed="rId4" cstate="email"/>
          <a:srcRect/>
          <a:stretch>
            <a:fillRect/>
          </a:stretch>
        </p:blipFill>
        <p:spPr bwMode="auto">
          <a:xfrm>
            <a:off x="4642514" y="439003"/>
            <a:ext cx="1182688" cy="5497513"/>
          </a:xfrm>
          <a:prstGeom prst="rect">
            <a:avLst/>
          </a:prstGeom>
          <a:noFill/>
          <a:ln w="9525">
            <a:noFill/>
            <a:miter lim="800000"/>
            <a:headEnd/>
            <a:tailEnd/>
          </a:ln>
          <a:effectLst/>
        </p:spPr>
      </p:pic>
      <p:sp>
        <p:nvSpPr>
          <p:cNvPr id="5" name="ZoneTexte 4"/>
          <p:cNvSpPr txBox="1"/>
          <p:nvPr/>
        </p:nvSpPr>
        <p:spPr>
          <a:xfrm>
            <a:off x="272955" y="1296537"/>
            <a:ext cx="2852382" cy="4801314"/>
          </a:xfrm>
          <a:prstGeom prst="rect">
            <a:avLst/>
          </a:prstGeom>
          <a:noFill/>
        </p:spPr>
        <p:txBody>
          <a:bodyPr wrap="square" rtlCol="0">
            <a:spAutoFit/>
          </a:bodyPr>
          <a:lstStyle/>
          <a:p>
            <a:pPr>
              <a:buBlip>
                <a:blip r:embed="rId5"/>
              </a:buBlip>
            </a:pPr>
            <a:r>
              <a:rPr lang="fr-FR" b="1" dirty="0" smtClean="0">
                <a:solidFill>
                  <a:srgbClr val="002060"/>
                </a:solidFill>
                <a:latin typeface="Ubuntu"/>
              </a:rPr>
              <a:t>70 sièges en cuir</a:t>
            </a:r>
          </a:p>
          <a:p>
            <a:pPr>
              <a:buBlip>
                <a:blip r:embed="rId5"/>
              </a:buBlip>
            </a:pPr>
            <a:r>
              <a:rPr lang="fr-FR" b="1" dirty="0" smtClean="0">
                <a:solidFill>
                  <a:srgbClr val="002060"/>
                </a:solidFill>
                <a:latin typeface="Ubuntu"/>
              </a:rPr>
              <a:t>Équipé </a:t>
            </a:r>
            <a:r>
              <a:rPr lang="fr-FR" b="1" dirty="0" err="1" smtClean="0">
                <a:solidFill>
                  <a:srgbClr val="002060"/>
                </a:solidFill>
                <a:latin typeface="Ubuntu"/>
              </a:rPr>
              <a:t>monoclasse</a:t>
            </a:r>
            <a:endParaRPr lang="fr-FR" b="1" dirty="0" smtClean="0">
              <a:solidFill>
                <a:srgbClr val="002060"/>
              </a:solidFill>
              <a:latin typeface="Ubuntu"/>
            </a:endParaRPr>
          </a:p>
          <a:p>
            <a:pPr>
              <a:buBlip>
                <a:blip r:embed="rId5"/>
              </a:buBlip>
            </a:pPr>
            <a:r>
              <a:rPr lang="fr-FR" b="1" dirty="0" smtClean="0">
                <a:solidFill>
                  <a:srgbClr val="002060"/>
                </a:solidFill>
                <a:latin typeface="Ubuntu"/>
              </a:rPr>
              <a:t>Service assuré par 2 hôtesses et stewards</a:t>
            </a:r>
          </a:p>
          <a:p>
            <a:pPr>
              <a:buBlip>
                <a:blip r:embed="rId5"/>
              </a:buBlip>
            </a:pPr>
            <a:r>
              <a:rPr lang="fr-FR" b="1" dirty="0" smtClean="0">
                <a:solidFill>
                  <a:srgbClr val="002060"/>
                </a:solidFill>
                <a:latin typeface="Ubuntu"/>
              </a:rPr>
              <a:t>4 sièges de front (2/)</a:t>
            </a:r>
          </a:p>
          <a:p>
            <a:pPr>
              <a:buBlip>
                <a:blip r:embed="rId5"/>
              </a:buBlip>
            </a:pPr>
            <a:r>
              <a:rPr lang="fr-FR" b="1" dirty="0" smtClean="0">
                <a:solidFill>
                  <a:srgbClr val="002060"/>
                </a:solidFill>
                <a:latin typeface="Ubuntu"/>
              </a:rPr>
              <a:t>Assise de 43 cm</a:t>
            </a:r>
          </a:p>
          <a:p>
            <a:pPr>
              <a:buBlip>
                <a:blip r:embed="rId5"/>
              </a:buBlip>
            </a:pPr>
            <a:r>
              <a:rPr lang="fr-FR" b="1" dirty="0" smtClean="0">
                <a:solidFill>
                  <a:srgbClr val="002060"/>
                </a:solidFill>
                <a:latin typeface="Ubuntu"/>
              </a:rPr>
              <a:t>Espacement entre les sièges de 74 cm</a:t>
            </a:r>
          </a:p>
          <a:p>
            <a:pPr>
              <a:buFont typeface="Arial" pitchFamily="34" charset="0"/>
              <a:buChar char="•"/>
            </a:pPr>
            <a:endParaRPr lang="fr-FR" b="1" dirty="0" smtClean="0">
              <a:solidFill>
                <a:srgbClr val="002060"/>
              </a:solidFill>
              <a:latin typeface="Ubuntu"/>
            </a:endParaRPr>
          </a:p>
          <a:p>
            <a:endParaRPr lang="fr-FR" dirty="0" smtClean="0">
              <a:solidFill>
                <a:srgbClr val="002060"/>
              </a:solidFill>
              <a:latin typeface="Ubuntu"/>
            </a:endParaRPr>
          </a:p>
          <a:p>
            <a:r>
              <a:rPr lang="fr-FR" dirty="0" smtClean="0">
                <a:solidFill>
                  <a:srgbClr val="002060"/>
                </a:solidFill>
                <a:latin typeface="Ubuntu"/>
              </a:rPr>
              <a:t>Les rangées de sièges sont numérotées de 1 à 18 et les sièges identifiés de la gauche vers la droite par les lettres A-C-D-F.</a:t>
            </a:r>
          </a:p>
          <a:p>
            <a:endParaRPr lang="fr-FR" dirty="0"/>
          </a:p>
        </p:txBody>
      </p:sp>
      <p:sp>
        <p:nvSpPr>
          <p:cNvPr id="6" name="Rectangle 5"/>
          <p:cNvSpPr/>
          <p:nvPr/>
        </p:nvSpPr>
        <p:spPr>
          <a:xfrm>
            <a:off x="5929953" y="1302307"/>
            <a:ext cx="2982035" cy="4247317"/>
          </a:xfrm>
          <a:prstGeom prst="rect">
            <a:avLst/>
          </a:prstGeom>
        </p:spPr>
        <p:txBody>
          <a:bodyPr wrap="square">
            <a:spAutoFit/>
          </a:bodyPr>
          <a:lstStyle/>
          <a:p>
            <a:pPr>
              <a:buBlip>
                <a:blip r:embed="rId5"/>
              </a:buBlip>
            </a:pPr>
            <a:r>
              <a:rPr lang="fr-FR" b="1" dirty="0" smtClean="0">
                <a:solidFill>
                  <a:srgbClr val="002060"/>
                </a:solidFill>
                <a:latin typeface="Ubuntu"/>
              </a:rPr>
              <a:t>74 sièges en cuir</a:t>
            </a:r>
          </a:p>
          <a:p>
            <a:pPr>
              <a:buBlip>
                <a:blip r:embed="rId5"/>
              </a:buBlip>
            </a:pPr>
            <a:r>
              <a:rPr lang="fr-FR" b="1" dirty="0" smtClean="0">
                <a:solidFill>
                  <a:srgbClr val="002060"/>
                </a:solidFill>
                <a:latin typeface="Ubuntu"/>
              </a:rPr>
              <a:t>Équipé </a:t>
            </a:r>
            <a:r>
              <a:rPr lang="fr-FR" b="1" dirty="0" err="1" smtClean="0">
                <a:solidFill>
                  <a:srgbClr val="002060"/>
                </a:solidFill>
                <a:latin typeface="Ubuntu"/>
              </a:rPr>
              <a:t>monoclasse</a:t>
            </a:r>
            <a:endParaRPr lang="fr-FR" b="1" dirty="0" smtClean="0">
              <a:solidFill>
                <a:srgbClr val="002060"/>
              </a:solidFill>
              <a:latin typeface="Ubuntu"/>
            </a:endParaRPr>
          </a:p>
          <a:p>
            <a:pPr>
              <a:buBlip>
                <a:blip r:embed="rId5"/>
              </a:buBlip>
            </a:pPr>
            <a:r>
              <a:rPr lang="fr-FR" b="1" dirty="0" smtClean="0">
                <a:solidFill>
                  <a:srgbClr val="002060"/>
                </a:solidFill>
                <a:latin typeface="Ubuntu"/>
              </a:rPr>
              <a:t>Service assuré par 2 hôtesses et stewards</a:t>
            </a:r>
          </a:p>
          <a:p>
            <a:pPr>
              <a:buBlip>
                <a:blip r:embed="rId5"/>
              </a:buBlip>
            </a:pPr>
            <a:r>
              <a:rPr lang="fr-FR" b="1" dirty="0" smtClean="0">
                <a:solidFill>
                  <a:srgbClr val="002060"/>
                </a:solidFill>
                <a:latin typeface="Ubuntu"/>
              </a:rPr>
              <a:t>4 sièges de front (2/)</a:t>
            </a:r>
          </a:p>
          <a:p>
            <a:pPr>
              <a:buBlip>
                <a:blip r:embed="rId5"/>
              </a:buBlip>
            </a:pPr>
            <a:r>
              <a:rPr lang="fr-FR" b="1" dirty="0" smtClean="0">
                <a:solidFill>
                  <a:srgbClr val="002060"/>
                </a:solidFill>
                <a:latin typeface="Ubuntu"/>
              </a:rPr>
              <a:t>Assise de 43 cm</a:t>
            </a:r>
          </a:p>
          <a:p>
            <a:pPr>
              <a:buBlip>
                <a:blip r:embed="rId5"/>
              </a:buBlip>
            </a:pPr>
            <a:r>
              <a:rPr lang="fr-FR" b="1" dirty="0" smtClean="0">
                <a:solidFill>
                  <a:srgbClr val="002060"/>
                </a:solidFill>
                <a:latin typeface="Ubuntu"/>
              </a:rPr>
              <a:t>Espacement entre les sièges de 74 cm</a:t>
            </a:r>
          </a:p>
          <a:p>
            <a:pPr algn="r"/>
            <a:endParaRPr lang="fr-FR" dirty="0" smtClean="0">
              <a:solidFill>
                <a:srgbClr val="002060"/>
              </a:solidFill>
              <a:latin typeface="Ubuntu"/>
            </a:endParaRPr>
          </a:p>
          <a:p>
            <a:pPr algn="r"/>
            <a:endParaRPr lang="fr-FR" dirty="0" smtClean="0">
              <a:solidFill>
                <a:srgbClr val="002060"/>
              </a:solidFill>
              <a:latin typeface="Ubuntu"/>
            </a:endParaRPr>
          </a:p>
          <a:p>
            <a:r>
              <a:rPr lang="fr-FR" dirty="0" smtClean="0">
                <a:solidFill>
                  <a:srgbClr val="002060"/>
                </a:solidFill>
                <a:latin typeface="Ubuntu"/>
              </a:rPr>
              <a:t>Les rangées de sièges sont numérotées de 1 à 19 et les sièges identifiés de la gauche vers la droite par les lettres A-C-D-F.</a:t>
            </a:r>
          </a:p>
        </p:txBody>
      </p:sp>
      <p:pic>
        <p:nvPicPr>
          <p:cNvPr id="131073" name="Picture 1"/>
          <p:cNvPicPr>
            <a:picLocks noChangeAspect="1" noChangeArrowheads="1"/>
          </p:cNvPicPr>
          <p:nvPr/>
        </p:nvPicPr>
        <p:blipFill>
          <a:blip r:embed="rId6" cstate="email"/>
          <a:srcRect/>
          <a:stretch>
            <a:fillRect/>
          </a:stretch>
        </p:blipFill>
        <p:spPr bwMode="auto">
          <a:xfrm>
            <a:off x="0" y="0"/>
            <a:ext cx="3405352" cy="625160"/>
          </a:xfrm>
          <a:prstGeom prst="rect">
            <a:avLst/>
          </a:prstGeom>
          <a:noFill/>
          <a:ln w="9525">
            <a:noFill/>
            <a:miter lim="800000"/>
            <a:headEnd/>
            <a:tailEnd/>
          </a:ln>
          <a:effectLst/>
        </p:spPr>
      </p:pic>
      <p:pic>
        <p:nvPicPr>
          <p:cNvPr id="131074" name="Picture 2"/>
          <p:cNvPicPr>
            <a:picLocks noChangeAspect="1" noChangeArrowheads="1"/>
          </p:cNvPicPr>
          <p:nvPr/>
        </p:nvPicPr>
        <p:blipFill>
          <a:blip r:embed="rId7" cstate="email"/>
          <a:srcRect/>
          <a:stretch>
            <a:fillRect/>
          </a:stretch>
        </p:blipFill>
        <p:spPr bwMode="auto">
          <a:xfrm>
            <a:off x="5794780" y="0"/>
            <a:ext cx="3349220" cy="614855"/>
          </a:xfrm>
          <a:prstGeom prst="rect">
            <a:avLst/>
          </a:prstGeom>
          <a:noFill/>
          <a:ln w="9525">
            <a:noFill/>
            <a:miter lim="800000"/>
            <a:headEnd/>
            <a:tailEnd/>
          </a:ln>
          <a:effectLst/>
        </p:spPr>
      </p:pic>
    </p:spTree>
    <p:extLst>
      <p:ext uri="{BB962C8B-B14F-4D97-AF65-F5344CB8AC3E}">
        <p14:creationId xmlns:p14="http://schemas.microsoft.com/office/powerpoint/2010/main" xmlns="" val="358167030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cstate="email"/>
          <a:srcRect/>
          <a:stretch>
            <a:fillRect/>
          </a:stretch>
        </p:blipFill>
        <p:spPr bwMode="auto">
          <a:xfrm>
            <a:off x="0" y="0"/>
            <a:ext cx="9144000" cy="6877050"/>
          </a:xfrm>
          <a:prstGeom prst="rect">
            <a:avLst/>
          </a:prstGeom>
          <a:noFill/>
          <a:ln w="9525">
            <a:noFill/>
            <a:miter lim="800000"/>
            <a:headEnd/>
            <a:tailEnd/>
          </a:ln>
          <a:effectLst/>
        </p:spPr>
      </p:pic>
    </p:spTree>
    <p:extLst>
      <p:ext uri="{BB962C8B-B14F-4D97-AF65-F5344CB8AC3E}">
        <p14:creationId xmlns:p14="http://schemas.microsoft.com/office/powerpoint/2010/main" xmlns="" val="3581670305"/>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srcRect/>
          <a:stretch>
            <a:fillRect/>
          </a:stretch>
        </p:blipFill>
        <p:spPr bwMode="auto">
          <a:xfrm>
            <a:off x="0" y="0"/>
            <a:ext cx="9144000" cy="6877050"/>
          </a:xfrm>
          <a:prstGeom prst="rect">
            <a:avLst/>
          </a:prstGeom>
          <a:noFill/>
          <a:ln w="9525">
            <a:noFill/>
            <a:miter lim="800000"/>
            <a:headEnd/>
            <a:tailEnd/>
          </a:ln>
          <a:effectLst/>
        </p:spPr>
      </p:pic>
      <p:sp>
        <p:nvSpPr>
          <p:cNvPr id="11" name="Rectangle 10"/>
          <p:cNvSpPr/>
          <p:nvPr/>
        </p:nvSpPr>
        <p:spPr>
          <a:xfrm>
            <a:off x="437985" y="2853560"/>
            <a:ext cx="4827697" cy="1938992"/>
          </a:xfrm>
          <a:prstGeom prst="rect">
            <a:avLst/>
          </a:prstGeom>
        </p:spPr>
        <p:txBody>
          <a:bodyPr wrap="square">
            <a:spAutoFit/>
          </a:bodyPr>
          <a:lstStyle/>
          <a:p>
            <a:pPr>
              <a:buSzPct val="100000"/>
              <a:buBlip>
                <a:blip r:embed="rId4"/>
              </a:buBlip>
            </a:pPr>
            <a:r>
              <a:rPr lang="fr-FR" sz="2000" dirty="0" smtClean="0">
                <a:solidFill>
                  <a:srgbClr val="002060"/>
                </a:solidFill>
                <a:latin typeface="Ubuntu Light"/>
              </a:rPr>
              <a:t>Comptoir d’enregistrement dédié.</a:t>
            </a:r>
          </a:p>
          <a:p>
            <a:pPr>
              <a:buSzPct val="100000"/>
              <a:buBlip>
                <a:blip r:embed="rId4"/>
              </a:buBlip>
            </a:pPr>
            <a:r>
              <a:rPr lang="fr-FR" sz="2000" dirty="0" smtClean="0">
                <a:solidFill>
                  <a:srgbClr val="002060"/>
                </a:solidFill>
                <a:latin typeface="Ubuntu Light"/>
              </a:rPr>
              <a:t>Coupe file à Orly (accès n°1) et Pointe-à-Pitre.</a:t>
            </a:r>
          </a:p>
          <a:p>
            <a:pPr>
              <a:buSzPct val="100000"/>
              <a:buBlip>
                <a:blip r:embed="rId4"/>
              </a:buBlip>
            </a:pPr>
            <a:r>
              <a:rPr lang="fr-FR" sz="2000" dirty="0" smtClean="0">
                <a:solidFill>
                  <a:srgbClr val="002060"/>
                </a:solidFill>
                <a:latin typeface="Ubuntu Light"/>
              </a:rPr>
              <a:t>Accès aux salons privés sur les lignes transatlantiques**.</a:t>
            </a:r>
          </a:p>
          <a:p>
            <a:pPr>
              <a:buSzPct val="100000"/>
              <a:buBlip>
                <a:blip r:embed="rId4"/>
              </a:buBlip>
            </a:pPr>
            <a:r>
              <a:rPr lang="fr-FR" sz="2000" dirty="0" smtClean="0">
                <a:solidFill>
                  <a:srgbClr val="002060"/>
                </a:solidFill>
                <a:latin typeface="Ubuntu Light"/>
              </a:rPr>
              <a:t>Embarquement prioritaire.</a:t>
            </a:r>
          </a:p>
        </p:txBody>
      </p:sp>
      <p:graphicFrame>
        <p:nvGraphicFramePr>
          <p:cNvPr id="9" name="Tableau 8"/>
          <p:cNvGraphicFramePr>
            <a:graphicFrameLocks noGrp="1"/>
          </p:cNvGraphicFramePr>
          <p:nvPr/>
        </p:nvGraphicFramePr>
        <p:xfrm>
          <a:off x="2569779" y="323418"/>
          <a:ext cx="6117021" cy="1920240"/>
        </p:xfrm>
        <a:graphic>
          <a:graphicData uri="http://schemas.openxmlformats.org/drawingml/2006/table">
            <a:tbl>
              <a:tblPr firstRow="1" bandRow="1">
                <a:tableStyleId>{5C22544A-7EE6-4342-B048-85BDC9FD1C3A}</a:tableStyleId>
              </a:tblPr>
              <a:tblGrid>
                <a:gridCol w="2464452">
                  <a:extLst>
                    <a:ext uri="{9D8B030D-6E8A-4147-A177-3AD203B41FA5}">
                      <a16:colId xmlns="" xmlns:a16="http://schemas.microsoft.com/office/drawing/2014/main" val="20000"/>
                    </a:ext>
                  </a:extLst>
                </a:gridCol>
                <a:gridCol w="3652569">
                  <a:extLst>
                    <a:ext uri="{9D8B030D-6E8A-4147-A177-3AD203B41FA5}">
                      <a16:colId xmlns="" xmlns:a16="http://schemas.microsoft.com/office/drawing/2014/main" val="20001"/>
                    </a:ext>
                  </a:extLst>
                </a:gridCol>
              </a:tblGrid>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800" dirty="0">
                          <a:latin typeface="Ubuntu"/>
                        </a:rPr>
                        <a:t>Classe de réservation</a:t>
                      </a:r>
                      <a:endParaRPr lang="fr-FR" sz="1800" b="0" dirty="0">
                        <a:solidFill>
                          <a:schemeClr val="accent1">
                            <a:lumMod val="50000"/>
                          </a:schemeClr>
                        </a:solidFill>
                        <a:latin typeface="Ubuntu"/>
                      </a:endParaRPr>
                    </a:p>
                  </a:txBody>
                  <a:tcPr>
                    <a:solidFill>
                      <a:srgbClr val="0070C0"/>
                    </a:solidFill>
                  </a:tcPr>
                </a:tc>
                <a:tc>
                  <a:txBody>
                    <a:bodyPr/>
                    <a:lstStyle/>
                    <a:p>
                      <a:r>
                        <a:rPr lang="fr-FR" sz="1800" dirty="0">
                          <a:latin typeface="Ubuntu"/>
                        </a:rPr>
                        <a:t>J, C, D, I.</a:t>
                      </a:r>
                      <a:endParaRPr lang="fr-FR" sz="1800" b="0" dirty="0">
                        <a:solidFill>
                          <a:schemeClr val="accent1">
                            <a:lumMod val="50000"/>
                          </a:schemeClr>
                        </a:solidFill>
                        <a:latin typeface="Ubuntu"/>
                      </a:endParaRPr>
                    </a:p>
                  </a:txBody>
                  <a:tcPr>
                    <a:solidFill>
                      <a:srgbClr val="0070C0"/>
                    </a:solidFill>
                  </a:tcPr>
                </a:tc>
                <a:extLst>
                  <a:ext uri="{0D108BD9-81ED-4DB2-BD59-A6C34878D82A}">
                    <a16:rowId xmlns="" xmlns:a16="http://schemas.microsoft.com/office/drawing/2014/main" val="10000"/>
                  </a:ext>
                </a:extLst>
              </a:tr>
              <a:tr h="370840">
                <a:tc>
                  <a:txBody>
                    <a:bodyPr/>
                    <a:lstStyle/>
                    <a:p>
                      <a:r>
                        <a:rPr lang="fr-FR" sz="1800" dirty="0">
                          <a:solidFill>
                            <a:srgbClr val="002060"/>
                          </a:solidFill>
                          <a:latin typeface="Ubuntu"/>
                        </a:rPr>
                        <a:t>Franchise</a:t>
                      </a:r>
                      <a:r>
                        <a:rPr lang="fr-FR" sz="1800" baseline="0" dirty="0">
                          <a:solidFill>
                            <a:srgbClr val="002060"/>
                          </a:solidFill>
                          <a:latin typeface="Ubuntu"/>
                        </a:rPr>
                        <a:t> bagage en soute</a:t>
                      </a:r>
                      <a:endParaRPr lang="fr-FR" sz="1800" dirty="0">
                        <a:solidFill>
                          <a:srgbClr val="002060"/>
                        </a:solidFill>
                        <a:latin typeface="Ubuntu"/>
                      </a:endParaRPr>
                    </a:p>
                  </a:txBody>
                  <a:tcPr/>
                </a:tc>
                <a:tc>
                  <a:txBody>
                    <a:bodyPr/>
                    <a:lstStyle/>
                    <a:p>
                      <a:r>
                        <a:rPr lang="fr-FR" sz="1800" dirty="0">
                          <a:solidFill>
                            <a:srgbClr val="002060"/>
                          </a:solidFill>
                          <a:latin typeface="Ubuntu"/>
                        </a:rPr>
                        <a:t>2 x 32 kg chacun*.</a:t>
                      </a:r>
                    </a:p>
                    <a:p>
                      <a:pPr marL="0" marR="0" indent="0" algn="l" defTabSz="914400" rtl="0" eaLnBrk="1" fontAlgn="auto" latinLnBrk="0" hangingPunct="1">
                        <a:lnSpc>
                          <a:spcPct val="100000"/>
                        </a:lnSpc>
                        <a:spcBef>
                          <a:spcPts val="0"/>
                        </a:spcBef>
                        <a:spcAft>
                          <a:spcPts val="0"/>
                        </a:spcAft>
                        <a:buClrTx/>
                        <a:buSzTx/>
                        <a:buFontTx/>
                        <a:buNone/>
                        <a:tabLst/>
                        <a:defRPr/>
                      </a:pPr>
                      <a:r>
                        <a:rPr lang="fr-FR" sz="1800" dirty="0">
                          <a:solidFill>
                            <a:srgbClr val="002060"/>
                          </a:solidFill>
                          <a:latin typeface="Ubuntu"/>
                        </a:rPr>
                        <a:t>Livraison prioritaire</a:t>
                      </a:r>
                      <a:r>
                        <a:rPr lang="fr-FR" sz="1800" baseline="0" dirty="0">
                          <a:solidFill>
                            <a:srgbClr val="002060"/>
                          </a:solidFill>
                          <a:latin typeface="Ubuntu"/>
                        </a:rPr>
                        <a:t> des </a:t>
                      </a:r>
                      <a:r>
                        <a:rPr lang="fr-FR" sz="1800" baseline="0" dirty="0" smtClean="0">
                          <a:solidFill>
                            <a:srgbClr val="002060"/>
                          </a:solidFill>
                          <a:latin typeface="Ubuntu"/>
                        </a:rPr>
                        <a:t>bagages.</a:t>
                      </a:r>
                      <a:endParaRPr lang="fr-FR" sz="1800" b="1" dirty="0">
                        <a:solidFill>
                          <a:srgbClr val="002060"/>
                        </a:solidFill>
                        <a:latin typeface="Ubuntu"/>
                      </a:endParaRPr>
                    </a:p>
                  </a:txBody>
                  <a:tcPr/>
                </a:tc>
                <a:extLst>
                  <a:ext uri="{0D108BD9-81ED-4DB2-BD59-A6C34878D82A}">
                    <a16:rowId xmlns="" xmlns:a16="http://schemas.microsoft.com/office/drawing/2014/main" val="10002"/>
                  </a:ext>
                </a:extLst>
              </a:tr>
              <a:tr h="370840">
                <a:tc>
                  <a:txBody>
                    <a:bodyPr/>
                    <a:lstStyle/>
                    <a:p>
                      <a:r>
                        <a:rPr lang="fr-FR" sz="1800" dirty="0">
                          <a:solidFill>
                            <a:srgbClr val="002060"/>
                          </a:solidFill>
                          <a:latin typeface="Ubuntu"/>
                        </a:rPr>
                        <a:t>Franchise bagage en cabine</a:t>
                      </a:r>
                    </a:p>
                  </a:txBody>
                  <a:tcPr/>
                </a:tc>
                <a:tc>
                  <a:txBody>
                    <a:bodyPr/>
                    <a:lstStyle/>
                    <a:p>
                      <a:r>
                        <a:rPr lang="fr-FR" sz="1800" dirty="0">
                          <a:solidFill>
                            <a:srgbClr val="002060"/>
                          </a:solidFill>
                          <a:latin typeface="Ubuntu"/>
                        </a:rPr>
                        <a:t>1 bagage de 12 kg.</a:t>
                      </a:r>
                    </a:p>
                  </a:txBody>
                  <a:tcPr/>
                </a:tc>
                <a:extLst>
                  <a:ext uri="{0D108BD9-81ED-4DB2-BD59-A6C34878D82A}">
                    <a16:rowId xmlns="" xmlns:a16="http://schemas.microsoft.com/office/drawing/2014/main" val="10003"/>
                  </a:ext>
                </a:extLst>
              </a:tr>
            </a:tbl>
          </a:graphicData>
        </a:graphic>
      </p:graphicFrame>
      <p:sp>
        <p:nvSpPr>
          <p:cNvPr id="14" name="Rectangle 13"/>
          <p:cNvSpPr/>
          <p:nvPr/>
        </p:nvSpPr>
        <p:spPr>
          <a:xfrm>
            <a:off x="0" y="6427113"/>
            <a:ext cx="7220607" cy="430887"/>
          </a:xfrm>
          <a:prstGeom prst="rect">
            <a:avLst/>
          </a:prstGeom>
        </p:spPr>
        <p:txBody>
          <a:bodyPr wrap="square">
            <a:spAutoFit/>
          </a:bodyPr>
          <a:lstStyle/>
          <a:p>
            <a:r>
              <a:rPr lang="fr-FR" sz="1100" i="1" dirty="0">
                <a:solidFill>
                  <a:schemeClr val="accent1">
                    <a:lumMod val="50000"/>
                  </a:schemeClr>
                </a:solidFill>
                <a:latin typeface="Ubuntu Light"/>
              </a:rPr>
              <a:t>*1 bagage de 32 kg pour les passagers en correspondance de / vers Saint-Barthélemy</a:t>
            </a:r>
            <a:r>
              <a:rPr lang="fr-FR" sz="1100" i="1" dirty="0" smtClean="0">
                <a:solidFill>
                  <a:schemeClr val="accent1">
                    <a:lumMod val="50000"/>
                  </a:schemeClr>
                </a:solidFill>
                <a:latin typeface="Ubuntu Light"/>
              </a:rPr>
              <a:t>.</a:t>
            </a:r>
          </a:p>
          <a:p>
            <a:r>
              <a:rPr lang="fr-FR" sz="1100" i="1" dirty="0" smtClean="0">
                <a:solidFill>
                  <a:schemeClr val="accent1">
                    <a:lumMod val="50000"/>
                  </a:schemeClr>
                </a:solidFill>
                <a:latin typeface="Ubuntu Light"/>
              </a:rPr>
              <a:t>** Excepté Port-au-Prince, </a:t>
            </a:r>
            <a:r>
              <a:rPr lang="fr-FR" sz="1100" i="1" dirty="0" err="1" smtClean="0">
                <a:solidFill>
                  <a:schemeClr val="accent1">
                    <a:lumMod val="50000"/>
                  </a:schemeClr>
                </a:solidFill>
                <a:latin typeface="Ubuntu Light"/>
              </a:rPr>
              <a:t>Punta</a:t>
            </a:r>
            <a:r>
              <a:rPr lang="fr-FR" sz="1100" i="1" dirty="0" smtClean="0">
                <a:solidFill>
                  <a:schemeClr val="accent1">
                    <a:lumMod val="50000"/>
                  </a:schemeClr>
                </a:solidFill>
                <a:latin typeface="Ubuntu Light"/>
              </a:rPr>
              <a:t> Cana, La Havane, Santiago de Cuba, San Salvador des Bahamas. </a:t>
            </a:r>
            <a:endParaRPr lang="fr-FR" sz="1100" i="1" dirty="0">
              <a:solidFill>
                <a:schemeClr val="accent1">
                  <a:lumMod val="50000"/>
                </a:schemeClr>
              </a:solidFill>
              <a:latin typeface="Ubuntu Light"/>
            </a:endParaRPr>
          </a:p>
        </p:txBody>
      </p:sp>
      <p:sp>
        <p:nvSpPr>
          <p:cNvPr id="15" name="Rectangle 14"/>
          <p:cNvSpPr/>
          <p:nvPr/>
        </p:nvSpPr>
        <p:spPr>
          <a:xfrm>
            <a:off x="337932" y="2360322"/>
            <a:ext cx="5842150" cy="430887"/>
          </a:xfrm>
          <a:prstGeom prst="rect">
            <a:avLst/>
          </a:prstGeom>
        </p:spPr>
        <p:txBody>
          <a:bodyPr wrap="square">
            <a:spAutoFit/>
          </a:bodyPr>
          <a:lstStyle/>
          <a:p>
            <a:r>
              <a:rPr lang="fr-FR" sz="2200" b="1" dirty="0">
                <a:solidFill>
                  <a:srgbClr val="002060"/>
                </a:solidFill>
                <a:effectLst>
                  <a:outerShdw blurRad="38100" dist="38100" dir="2700000" algn="tl">
                    <a:srgbClr val="000000">
                      <a:alpha val="43137"/>
                    </a:srgbClr>
                  </a:outerShdw>
                </a:effectLst>
                <a:latin typeface="Ubuntu"/>
              </a:rPr>
              <a:t>A l’aéroport, avant de </a:t>
            </a:r>
            <a:r>
              <a:rPr lang="fr-FR" sz="2200" b="1" dirty="0" smtClean="0">
                <a:solidFill>
                  <a:srgbClr val="002060"/>
                </a:solidFill>
                <a:effectLst>
                  <a:outerShdw blurRad="38100" dist="38100" dir="2700000" algn="tl">
                    <a:srgbClr val="000000">
                      <a:alpha val="43137"/>
                    </a:srgbClr>
                  </a:outerShdw>
                </a:effectLst>
                <a:latin typeface="Ubuntu"/>
              </a:rPr>
              <a:t>monter à bord!</a:t>
            </a:r>
            <a:endParaRPr lang="fr-FR" sz="2200" b="1" dirty="0">
              <a:solidFill>
                <a:srgbClr val="002060"/>
              </a:solidFill>
              <a:effectLst>
                <a:outerShdw blurRad="38100" dist="38100" dir="2700000" algn="tl">
                  <a:srgbClr val="000000">
                    <a:alpha val="43137"/>
                  </a:srgbClr>
                </a:outerShdw>
              </a:effectLst>
              <a:latin typeface="Ubuntu"/>
            </a:endParaRPr>
          </a:p>
        </p:txBody>
      </p:sp>
      <p:pic>
        <p:nvPicPr>
          <p:cNvPr id="2050" name="Picture 2"/>
          <p:cNvPicPr>
            <a:picLocks noChangeAspect="1" noChangeArrowheads="1"/>
          </p:cNvPicPr>
          <p:nvPr/>
        </p:nvPicPr>
        <p:blipFill>
          <a:blip r:embed="rId5" cstate="email"/>
          <a:srcRect/>
          <a:stretch>
            <a:fillRect/>
          </a:stretch>
        </p:blipFill>
        <p:spPr bwMode="auto">
          <a:xfrm>
            <a:off x="4763843" y="4329189"/>
            <a:ext cx="3875661" cy="1944778"/>
          </a:xfrm>
          <a:prstGeom prst="rect">
            <a:avLst/>
          </a:prstGeom>
          <a:noFill/>
          <a:ln w="9525">
            <a:noFill/>
            <a:miter lim="800000"/>
            <a:headEnd/>
            <a:tailEnd/>
          </a:ln>
          <a:effectLst/>
        </p:spPr>
      </p:pic>
      <p:pic>
        <p:nvPicPr>
          <p:cNvPr id="2" name="Picture 2"/>
          <p:cNvPicPr>
            <a:picLocks noChangeAspect="1" noChangeArrowheads="1"/>
          </p:cNvPicPr>
          <p:nvPr/>
        </p:nvPicPr>
        <p:blipFill>
          <a:blip r:embed="rId6" cstate="print"/>
          <a:srcRect/>
          <a:stretch>
            <a:fillRect/>
          </a:stretch>
        </p:blipFill>
        <p:spPr bwMode="auto">
          <a:xfrm>
            <a:off x="6080236" y="2301765"/>
            <a:ext cx="2579534" cy="1927004"/>
          </a:xfrm>
          <a:prstGeom prst="rect">
            <a:avLst/>
          </a:prstGeom>
          <a:noFill/>
          <a:ln w="9525">
            <a:noFill/>
            <a:miter lim="800000"/>
            <a:headEnd/>
            <a:tailEnd/>
          </a:ln>
          <a:effectLst/>
        </p:spPr>
      </p:pic>
      <p:sp>
        <p:nvSpPr>
          <p:cNvPr id="10" name="ZoneTexte 9"/>
          <p:cNvSpPr txBox="1"/>
          <p:nvPr/>
        </p:nvSpPr>
        <p:spPr>
          <a:xfrm rot="21160144">
            <a:off x="759706" y="5038354"/>
            <a:ext cx="3310758" cy="1077218"/>
          </a:xfrm>
          <a:prstGeom prst="rect">
            <a:avLst/>
          </a:prstGeom>
          <a:solidFill>
            <a:schemeClr val="accent1">
              <a:lumMod val="75000"/>
            </a:schemeClr>
          </a:solidFill>
        </p:spPr>
        <p:txBody>
          <a:bodyPr wrap="square" rtlCol="0">
            <a:spAutoFit/>
          </a:bodyPr>
          <a:lstStyle/>
          <a:p>
            <a:r>
              <a:rPr lang="fr-FR" sz="1600" b="1" dirty="0" smtClean="0">
                <a:solidFill>
                  <a:schemeClr val="bg1"/>
                </a:solidFill>
                <a:latin typeface="Ubuntu"/>
              </a:rPr>
              <a:t>Enregistrement en ligne ou sur mobile, impression de la carte d’embarquement 48h avant le départ.</a:t>
            </a:r>
            <a:endParaRPr lang="fr-FR" sz="1600" b="1" dirty="0">
              <a:solidFill>
                <a:schemeClr val="bg1"/>
              </a:solidFill>
              <a:latin typeface="Ubuntu"/>
            </a:endParaRPr>
          </a:p>
        </p:txBody>
      </p:sp>
      <p:pic>
        <p:nvPicPr>
          <p:cNvPr id="1027" name="Picture 3"/>
          <p:cNvPicPr>
            <a:picLocks noChangeAspect="1" noChangeArrowheads="1"/>
          </p:cNvPicPr>
          <p:nvPr/>
        </p:nvPicPr>
        <p:blipFill>
          <a:blip r:embed="rId7" cstate="print"/>
          <a:srcRect/>
          <a:stretch>
            <a:fillRect/>
          </a:stretch>
        </p:blipFill>
        <p:spPr bwMode="auto">
          <a:xfrm>
            <a:off x="420414" y="4918841"/>
            <a:ext cx="405342" cy="811762"/>
          </a:xfrm>
          <a:prstGeom prst="rect">
            <a:avLst/>
          </a:prstGeom>
          <a:noFill/>
          <a:ln w="9525">
            <a:noFill/>
            <a:miter lim="800000"/>
            <a:headEnd/>
            <a:tailEnd/>
          </a:ln>
          <a:effectLst/>
        </p:spPr>
      </p:pic>
    </p:spTree>
    <p:extLst>
      <p:ext uri="{BB962C8B-B14F-4D97-AF65-F5344CB8AC3E}">
        <p14:creationId xmlns:p14="http://schemas.microsoft.com/office/powerpoint/2010/main" xmlns="" val="3581670305"/>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592083" y="1858652"/>
            <a:ext cx="7760348" cy="553998"/>
          </a:xfrm>
          <a:prstGeom prst="rect">
            <a:avLst/>
          </a:prstGeom>
        </p:spPr>
        <p:txBody>
          <a:bodyPr wrap="square">
            <a:spAutoFit/>
          </a:bodyPr>
          <a:lstStyle/>
          <a:p>
            <a:endParaRPr lang="fr-FR" sz="800" b="1" dirty="0" smtClean="0">
              <a:solidFill>
                <a:schemeClr val="tx1">
                  <a:lumMod val="75000"/>
                  <a:lumOff val="25000"/>
                </a:schemeClr>
              </a:solidFill>
              <a:latin typeface="Ubuntu Light"/>
            </a:endParaRPr>
          </a:p>
          <a:p>
            <a:endParaRPr lang="fr-FR" sz="2200" dirty="0" smtClean="0">
              <a:solidFill>
                <a:schemeClr val="tx2"/>
              </a:solidFill>
              <a:latin typeface="Century Gothic" pitchFamily="34" charset="0"/>
            </a:endParaRPr>
          </a:p>
        </p:txBody>
      </p:sp>
      <p:sp>
        <p:nvSpPr>
          <p:cNvPr id="13" name="Rectangle 12"/>
          <p:cNvSpPr/>
          <p:nvPr/>
        </p:nvSpPr>
        <p:spPr>
          <a:xfrm>
            <a:off x="764853" y="303436"/>
            <a:ext cx="3401893" cy="523220"/>
          </a:xfrm>
          <a:prstGeom prst="rect">
            <a:avLst/>
          </a:prstGeom>
        </p:spPr>
        <p:txBody>
          <a:bodyPr wrap="none">
            <a:spAutoFit/>
          </a:bodyPr>
          <a:lstStyle/>
          <a:p>
            <a:r>
              <a:rPr lang="fr-FR" sz="2800" b="1" dirty="0">
                <a:solidFill>
                  <a:srgbClr val="002060"/>
                </a:solidFill>
                <a:effectLst>
                  <a:outerShdw blurRad="38100" dist="38100" dir="2700000" algn="tl">
                    <a:srgbClr val="000000">
                      <a:alpha val="43137"/>
                    </a:srgbClr>
                  </a:outerShdw>
                </a:effectLst>
                <a:latin typeface="Ubuntu"/>
                <a:cs typeface="DokChampa" pitchFamily="34" charset="-34"/>
              </a:rPr>
              <a:t>Descriptif du siège</a:t>
            </a:r>
          </a:p>
        </p:txBody>
      </p:sp>
      <p:graphicFrame>
        <p:nvGraphicFramePr>
          <p:cNvPr id="15" name="Tableau 14"/>
          <p:cNvGraphicFramePr>
            <a:graphicFrameLocks noGrp="1"/>
          </p:cNvGraphicFramePr>
          <p:nvPr/>
        </p:nvGraphicFramePr>
        <p:xfrm>
          <a:off x="409905" y="924036"/>
          <a:ext cx="8213833" cy="5364480"/>
        </p:xfrm>
        <a:graphic>
          <a:graphicData uri="http://schemas.openxmlformats.org/drawingml/2006/table">
            <a:tbl>
              <a:tblPr firstRow="1" bandRow="1">
                <a:tableStyleId>{5C22544A-7EE6-4342-B048-85BDC9FD1C3A}</a:tableStyleId>
              </a:tblPr>
              <a:tblGrid>
                <a:gridCol w="3042743"/>
                <a:gridCol w="1229711"/>
                <a:gridCol w="1198179"/>
                <a:gridCol w="1355834"/>
                <a:gridCol w="1387366"/>
              </a:tblGrid>
              <a:tr h="370840">
                <a:tc>
                  <a:txBody>
                    <a:bodyPr/>
                    <a:lstStyle/>
                    <a:p>
                      <a:r>
                        <a:rPr lang="fr-FR" sz="1600" dirty="0" smtClean="0">
                          <a:latin typeface="Ubuntu"/>
                        </a:rPr>
                        <a:t>Type</a:t>
                      </a:r>
                      <a:r>
                        <a:rPr lang="fr-FR" sz="1600" baseline="0" dirty="0" smtClean="0">
                          <a:latin typeface="Ubuntu"/>
                        </a:rPr>
                        <a:t> d’appareil</a:t>
                      </a:r>
                      <a:endParaRPr lang="fr-FR" sz="1600" dirty="0">
                        <a:latin typeface="Ubuntu"/>
                      </a:endParaRPr>
                    </a:p>
                  </a:txBody>
                  <a:tcPr>
                    <a:solidFill>
                      <a:srgbClr val="0070C0"/>
                    </a:solidFill>
                  </a:tcPr>
                </a:tc>
                <a:tc>
                  <a:txBody>
                    <a:bodyPr/>
                    <a:lstStyle/>
                    <a:p>
                      <a:pPr algn="ctr"/>
                      <a:r>
                        <a:rPr lang="fr-FR" sz="1600" dirty="0" smtClean="0">
                          <a:latin typeface="Ubuntu"/>
                        </a:rPr>
                        <a:t>A350 XWB</a:t>
                      </a:r>
                      <a:endParaRPr lang="fr-FR" sz="1600" dirty="0">
                        <a:latin typeface="Ubuntu"/>
                      </a:endParaRPr>
                    </a:p>
                  </a:txBody>
                  <a:tcPr>
                    <a:solidFill>
                      <a:srgbClr val="0070C0"/>
                    </a:solidFill>
                  </a:tcPr>
                </a:tc>
                <a:tc>
                  <a:txBody>
                    <a:bodyPr/>
                    <a:lstStyle/>
                    <a:p>
                      <a:pPr algn="ctr"/>
                      <a:r>
                        <a:rPr lang="fr-FR" sz="1600" dirty="0" smtClean="0">
                          <a:latin typeface="Ubuntu"/>
                        </a:rPr>
                        <a:t>A330-300</a:t>
                      </a:r>
                      <a:endParaRPr lang="fr-FR" sz="1600" dirty="0">
                        <a:latin typeface="Ubuntu"/>
                      </a:endParaRPr>
                    </a:p>
                  </a:txBody>
                  <a:tcPr>
                    <a:solidFill>
                      <a:srgbClr val="0070C0"/>
                    </a:solidFill>
                  </a:tcPr>
                </a:tc>
                <a:tc>
                  <a:txBody>
                    <a:bodyPr/>
                    <a:lstStyle/>
                    <a:p>
                      <a:pPr algn="ctr"/>
                      <a:r>
                        <a:rPr lang="fr-FR" sz="1600" dirty="0" smtClean="0">
                          <a:latin typeface="Ubuntu"/>
                        </a:rPr>
                        <a:t>A330-300*</a:t>
                      </a:r>
                      <a:endParaRPr lang="fr-FR" sz="1600" dirty="0">
                        <a:latin typeface="Ubuntu"/>
                      </a:endParaRPr>
                    </a:p>
                  </a:txBody>
                  <a:tcPr>
                    <a:solidFill>
                      <a:srgbClr val="0070C0"/>
                    </a:solidFill>
                  </a:tcPr>
                </a:tc>
                <a:tc>
                  <a:txBody>
                    <a:bodyPr/>
                    <a:lstStyle/>
                    <a:p>
                      <a:pPr algn="ctr"/>
                      <a:r>
                        <a:rPr lang="fr-FR" sz="1600" dirty="0" smtClean="0">
                          <a:latin typeface="Ubuntu"/>
                        </a:rPr>
                        <a:t>A330-200*</a:t>
                      </a:r>
                      <a:endParaRPr lang="fr-FR" sz="1600" dirty="0">
                        <a:latin typeface="Ubuntu"/>
                      </a:endParaRPr>
                    </a:p>
                  </a:txBody>
                  <a:tcPr>
                    <a:solidFill>
                      <a:srgbClr val="0070C0"/>
                    </a:solidFill>
                  </a:tcPr>
                </a:tc>
              </a:tr>
              <a:tr h="370840">
                <a:tc>
                  <a:txBody>
                    <a:bodyPr/>
                    <a:lstStyle/>
                    <a:p>
                      <a:r>
                        <a:rPr lang="fr-FR" sz="1600" dirty="0" smtClean="0">
                          <a:solidFill>
                            <a:srgbClr val="002060"/>
                          </a:solidFill>
                          <a:latin typeface="Ubuntu"/>
                        </a:rPr>
                        <a:t>Configurations</a:t>
                      </a:r>
                      <a:endParaRPr lang="fr-FR" sz="1600" dirty="0">
                        <a:solidFill>
                          <a:srgbClr val="002060"/>
                        </a:solidFill>
                        <a:latin typeface="Ubuntu"/>
                      </a:endParaRPr>
                    </a:p>
                  </a:txBody>
                  <a:tcPr/>
                </a:tc>
                <a:tc>
                  <a:txBody>
                    <a:bodyPr/>
                    <a:lstStyle/>
                    <a:p>
                      <a:pPr algn="ctr"/>
                      <a:r>
                        <a:rPr lang="fr-FR" sz="1600" dirty="0" smtClean="0">
                          <a:solidFill>
                            <a:srgbClr val="002060"/>
                          </a:solidFill>
                          <a:latin typeface="Ubuntu"/>
                        </a:rPr>
                        <a:t>Tri-classes</a:t>
                      </a:r>
                      <a:endParaRPr lang="fr-FR" sz="1600" dirty="0">
                        <a:solidFill>
                          <a:srgbClr val="002060"/>
                        </a:solidFill>
                        <a:latin typeface="Ubuntu"/>
                      </a:endParaRPr>
                    </a:p>
                  </a:txBody>
                  <a:tcPr/>
                </a:tc>
                <a:tc>
                  <a:txBody>
                    <a:bodyPr/>
                    <a:lstStyle/>
                    <a:p>
                      <a:pPr algn="ctr"/>
                      <a:r>
                        <a:rPr lang="fr-FR" sz="1600" dirty="0" smtClean="0">
                          <a:solidFill>
                            <a:srgbClr val="002060"/>
                          </a:solidFill>
                          <a:latin typeface="Ubuntu"/>
                        </a:rPr>
                        <a:t>Tri-classes</a:t>
                      </a:r>
                      <a:endParaRPr lang="fr-FR" sz="1600" dirty="0">
                        <a:solidFill>
                          <a:srgbClr val="002060"/>
                        </a:solidFill>
                        <a:latin typeface="Ubuntu"/>
                      </a:endParaRPr>
                    </a:p>
                  </a:txBody>
                  <a:tcPr/>
                </a:tc>
                <a:tc>
                  <a:txBody>
                    <a:bodyPr/>
                    <a:lstStyle/>
                    <a:p>
                      <a:pPr algn="ctr"/>
                      <a:r>
                        <a:rPr lang="fr-FR" sz="1600" dirty="0" smtClean="0">
                          <a:solidFill>
                            <a:srgbClr val="002060"/>
                          </a:solidFill>
                          <a:latin typeface="Ubuntu"/>
                        </a:rPr>
                        <a:t>Tri-classes</a:t>
                      </a:r>
                      <a:endParaRPr lang="fr-FR" sz="1600" dirty="0">
                        <a:solidFill>
                          <a:srgbClr val="002060"/>
                        </a:solidFill>
                        <a:latin typeface="Ubuntu"/>
                      </a:endParaRPr>
                    </a:p>
                  </a:txBody>
                  <a:tcPr/>
                </a:tc>
                <a:tc>
                  <a:txBody>
                    <a:bodyPr/>
                    <a:lstStyle/>
                    <a:p>
                      <a:pPr algn="ctr"/>
                      <a:r>
                        <a:rPr lang="fr-FR" sz="1600" dirty="0" smtClean="0">
                          <a:solidFill>
                            <a:srgbClr val="002060"/>
                          </a:solidFill>
                          <a:latin typeface="Ubuntu"/>
                        </a:rPr>
                        <a:t>Bi-classes</a:t>
                      </a:r>
                      <a:endParaRPr lang="fr-FR" sz="1600" dirty="0">
                        <a:solidFill>
                          <a:srgbClr val="002060"/>
                        </a:solidFill>
                        <a:latin typeface="Ubuntu"/>
                      </a:endParaRPr>
                    </a:p>
                  </a:txBody>
                  <a:tcPr/>
                </a:tc>
              </a:tr>
              <a:tr h="370840">
                <a:tc>
                  <a:txBody>
                    <a:bodyPr/>
                    <a:lstStyle/>
                    <a:p>
                      <a:r>
                        <a:rPr lang="fr-FR" sz="1600" dirty="0" smtClean="0">
                          <a:solidFill>
                            <a:srgbClr val="002060"/>
                          </a:solidFill>
                          <a:latin typeface="Ubuntu"/>
                        </a:rPr>
                        <a:t>Emplacement</a:t>
                      </a:r>
                      <a:r>
                        <a:rPr lang="fr-FR" sz="1600" baseline="0" dirty="0" smtClean="0">
                          <a:solidFill>
                            <a:srgbClr val="002060"/>
                          </a:solidFill>
                          <a:latin typeface="Ubuntu"/>
                        </a:rPr>
                        <a:t> de la cabine</a:t>
                      </a:r>
                      <a:endParaRPr lang="fr-FR" sz="1600" dirty="0">
                        <a:solidFill>
                          <a:srgbClr val="002060"/>
                        </a:solidFill>
                        <a:latin typeface="Ubuntu"/>
                      </a:endParaRPr>
                    </a:p>
                  </a:txBody>
                  <a:tcPr/>
                </a:tc>
                <a:tc>
                  <a:txBody>
                    <a:bodyPr/>
                    <a:lstStyle/>
                    <a:p>
                      <a:pPr algn="ctr"/>
                      <a:r>
                        <a:rPr lang="fr-FR" sz="1600" dirty="0" smtClean="0">
                          <a:solidFill>
                            <a:srgbClr val="002060"/>
                          </a:solidFill>
                          <a:latin typeface="Ubuntu"/>
                        </a:rPr>
                        <a:t>A l’avant</a:t>
                      </a:r>
                      <a:endParaRPr lang="fr-FR" sz="1600" dirty="0">
                        <a:solidFill>
                          <a:srgbClr val="002060"/>
                        </a:solidFill>
                        <a:latin typeface="Ubuntu"/>
                      </a:endParaRPr>
                    </a:p>
                  </a:txBody>
                  <a:tcPr/>
                </a:tc>
                <a:tc>
                  <a:txBody>
                    <a:bodyPr/>
                    <a:lstStyle/>
                    <a:p>
                      <a:pPr algn="ctr"/>
                      <a:r>
                        <a:rPr lang="fr-FR" sz="1600" dirty="0" smtClean="0">
                          <a:solidFill>
                            <a:srgbClr val="002060"/>
                          </a:solidFill>
                          <a:latin typeface="Ubuntu"/>
                        </a:rPr>
                        <a:t>A l’avant</a:t>
                      </a:r>
                      <a:endParaRPr lang="fr-FR" sz="1600" dirty="0">
                        <a:solidFill>
                          <a:srgbClr val="002060"/>
                        </a:solidFill>
                        <a:latin typeface="Ubuntu"/>
                      </a:endParaRPr>
                    </a:p>
                  </a:txBody>
                  <a:tcPr/>
                </a:tc>
                <a:tc>
                  <a:txBody>
                    <a:bodyPr/>
                    <a:lstStyle/>
                    <a:p>
                      <a:pPr algn="ctr"/>
                      <a:r>
                        <a:rPr lang="fr-FR" sz="1600" dirty="0" smtClean="0">
                          <a:solidFill>
                            <a:srgbClr val="002060"/>
                          </a:solidFill>
                          <a:latin typeface="Ubuntu"/>
                        </a:rPr>
                        <a:t>A l’avant</a:t>
                      </a:r>
                      <a:endParaRPr lang="fr-FR" sz="1600" dirty="0">
                        <a:solidFill>
                          <a:srgbClr val="002060"/>
                        </a:solidFill>
                        <a:latin typeface="Ubuntu"/>
                      </a:endParaRPr>
                    </a:p>
                  </a:txBody>
                  <a:tcPr/>
                </a:tc>
                <a:tc>
                  <a:txBody>
                    <a:bodyPr/>
                    <a:lstStyle/>
                    <a:p>
                      <a:pPr algn="ctr"/>
                      <a:r>
                        <a:rPr lang="fr-FR" sz="1600" dirty="0" smtClean="0">
                          <a:solidFill>
                            <a:srgbClr val="002060"/>
                          </a:solidFill>
                          <a:latin typeface="Ubuntu"/>
                        </a:rPr>
                        <a:t>A l’avant</a:t>
                      </a:r>
                      <a:endParaRPr lang="fr-FR" sz="1600" dirty="0">
                        <a:solidFill>
                          <a:srgbClr val="002060"/>
                        </a:solidFill>
                        <a:latin typeface="Ubuntu"/>
                      </a:endParaRPr>
                    </a:p>
                  </a:txBody>
                  <a:tcPr/>
                </a:tc>
              </a:tr>
              <a:tr h="370840">
                <a:tc>
                  <a:txBody>
                    <a:bodyPr/>
                    <a:lstStyle/>
                    <a:p>
                      <a:r>
                        <a:rPr lang="fr-FR" sz="1600" dirty="0" smtClean="0">
                          <a:solidFill>
                            <a:srgbClr val="002060"/>
                          </a:solidFill>
                          <a:latin typeface="Ubuntu"/>
                        </a:rPr>
                        <a:t>Nombre de sièges coques électriques</a:t>
                      </a:r>
                      <a:endParaRPr lang="fr-FR" sz="1600" dirty="0">
                        <a:solidFill>
                          <a:srgbClr val="002060"/>
                        </a:solidFill>
                        <a:latin typeface="Ubuntu"/>
                      </a:endParaRPr>
                    </a:p>
                  </a:txBody>
                  <a:tcPr/>
                </a:tc>
                <a:tc>
                  <a:txBody>
                    <a:bodyPr/>
                    <a:lstStyle/>
                    <a:p>
                      <a:pPr algn="ctr"/>
                      <a:r>
                        <a:rPr lang="fr-FR" sz="1600" dirty="0" smtClean="0">
                          <a:solidFill>
                            <a:srgbClr val="002060"/>
                          </a:solidFill>
                          <a:latin typeface="Ubuntu"/>
                        </a:rPr>
                        <a:t>18</a:t>
                      </a:r>
                      <a:endParaRPr lang="fr-FR" sz="1600" dirty="0">
                        <a:solidFill>
                          <a:srgbClr val="002060"/>
                        </a:solidFill>
                        <a:latin typeface="Ubuntu"/>
                      </a:endParaRPr>
                    </a:p>
                  </a:txBody>
                  <a:tcPr/>
                </a:tc>
                <a:tc>
                  <a:txBody>
                    <a:bodyPr/>
                    <a:lstStyle/>
                    <a:p>
                      <a:pPr algn="ctr"/>
                      <a:r>
                        <a:rPr lang="fr-FR" sz="1600" dirty="0" smtClean="0">
                          <a:solidFill>
                            <a:srgbClr val="002060"/>
                          </a:solidFill>
                          <a:latin typeface="Ubuntu"/>
                        </a:rPr>
                        <a:t>12</a:t>
                      </a:r>
                      <a:endParaRPr lang="fr-FR" sz="1600" dirty="0">
                        <a:solidFill>
                          <a:srgbClr val="002060"/>
                        </a:solidFill>
                        <a:latin typeface="Ubuntu"/>
                      </a:endParaRPr>
                    </a:p>
                  </a:txBody>
                  <a:tcPr/>
                </a:tc>
                <a:tc>
                  <a:txBody>
                    <a:bodyPr/>
                    <a:lstStyle/>
                    <a:p>
                      <a:pPr algn="ctr"/>
                      <a:r>
                        <a:rPr lang="fr-FR" sz="1600" dirty="0" smtClean="0">
                          <a:solidFill>
                            <a:srgbClr val="002060"/>
                          </a:solidFill>
                          <a:latin typeface="Ubuntu"/>
                        </a:rPr>
                        <a:t>18</a:t>
                      </a:r>
                      <a:endParaRPr lang="fr-FR" sz="1600" dirty="0">
                        <a:solidFill>
                          <a:srgbClr val="002060"/>
                        </a:solidFill>
                        <a:latin typeface="Ubuntu"/>
                      </a:endParaRPr>
                    </a:p>
                  </a:txBody>
                  <a:tcPr/>
                </a:tc>
                <a:tc>
                  <a:txBody>
                    <a:bodyPr/>
                    <a:lstStyle/>
                    <a:p>
                      <a:pPr algn="ctr"/>
                      <a:r>
                        <a:rPr lang="fr-FR" sz="1600" dirty="0" smtClean="0">
                          <a:solidFill>
                            <a:srgbClr val="002060"/>
                          </a:solidFill>
                          <a:latin typeface="Ubuntu"/>
                        </a:rPr>
                        <a:t>12</a:t>
                      </a:r>
                      <a:endParaRPr lang="fr-FR" sz="1600" dirty="0">
                        <a:solidFill>
                          <a:srgbClr val="002060"/>
                        </a:solidFill>
                        <a:latin typeface="Ubuntu"/>
                      </a:endParaRPr>
                    </a:p>
                  </a:txBody>
                  <a:tcPr/>
                </a:tc>
              </a:tr>
              <a:tr h="370840">
                <a:tc>
                  <a:txBody>
                    <a:bodyPr/>
                    <a:lstStyle/>
                    <a:p>
                      <a:r>
                        <a:rPr lang="fr-FR" sz="1600" dirty="0" smtClean="0">
                          <a:solidFill>
                            <a:srgbClr val="002060"/>
                          </a:solidFill>
                          <a:latin typeface="Ubuntu"/>
                        </a:rPr>
                        <a:t>Revêtement</a:t>
                      </a:r>
                      <a:r>
                        <a:rPr lang="fr-FR" sz="1600" baseline="0" dirty="0" smtClean="0">
                          <a:solidFill>
                            <a:srgbClr val="002060"/>
                          </a:solidFill>
                          <a:latin typeface="Ubuntu"/>
                        </a:rPr>
                        <a:t> des sièges</a:t>
                      </a:r>
                      <a:endParaRPr lang="fr-FR" sz="1600" dirty="0">
                        <a:solidFill>
                          <a:srgbClr val="002060"/>
                        </a:solidFill>
                        <a:latin typeface="Ubuntu"/>
                      </a:endParaRPr>
                    </a:p>
                  </a:txBody>
                  <a:tcPr/>
                </a:tc>
                <a:tc>
                  <a:txBody>
                    <a:bodyPr/>
                    <a:lstStyle/>
                    <a:p>
                      <a:pPr algn="ctr"/>
                      <a:r>
                        <a:rPr lang="fr-FR" sz="1600" dirty="0" smtClean="0">
                          <a:solidFill>
                            <a:srgbClr val="002060"/>
                          </a:solidFill>
                          <a:latin typeface="Ubuntu"/>
                        </a:rPr>
                        <a:t>Velours</a:t>
                      </a:r>
                      <a:r>
                        <a:rPr lang="fr-FR" sz="1600" baseline="0" dirty="0" smtClean="0">
                          <a:solidFill>
                            <a:srgbClr val="002060"/>
                          </a:solidFill>
                          <a:latin typeface="Ubuntu"/>
                        </a:rPr>
                        <a:t> et repose tête en cuir</a:t>
                      </a:r>
                      <a:endParaRPr lang="fr-FR" sz="1600" dirty="0">
                        <a:solidFill>
                          <a:srgbClr val="002060"/>
                        </a:solidFill>
                        <a:latin typeface="Ubuntu"/>
                      </a:endParaRPr>
                    </a:p>
                  </a:txBody>
                  <a:tcPr/>
                </a:tc>
                <a:tc>
                  <a:txBody>
                    <a:bodyPr/>
                    <a:lstStyle/>
                    <a:p>
                      <a:pPr algn="ctr"/>
                      <a:r>
                        <a:rPr lang="fr-FR" sz="1600" dirty="0" smtClean="0">
                          <a:solidFill>
                            <a:srgbClr val="002060"/>
                          </a:solidFill>
                          <a:latin typeface="Ubuntu"/>
                        </a:rPr>
                        <a:t>Tissu et repose tête en cuir</a:t>
                      </a:r>
                      <a:endParaRPr lang="fr-FR" sz="1600" dirty="0">
                        <a:solidFill>
                          <a:srgbClr val="002060"/>
                        </a:solidFill>
                        <a:latin typeface="Ubuntu"/>
                      </a:endParaRPr>
                    </a:p>
                  </a:txBody>
                  <a:tcPr/>
                </a:tc>
                <a:tc>
                  <a:txBody>
                    <a:bodyPr/>
                    <a:lstStyle/>
                    <a:p>
                      <a:pPr algn="ctr"/>
                      <a:r>
                        <a:rPr lang="fr-FR" sz="1600" dirty="0" smtClean="0">
                          <a:solidFill>
                            <a:srgbClr val="002060"/>
                          </a:solidFill>
                          <a:latin typeface="Ubuntu"/>
                        </a:rPr>
                        <a:t>Tissu et repose</a:t>
                      </a:r>
                      <a:r>
                        <a:rPr lang="fr-FR" sz="1600" baseline="0" dirty="0" smtClean="0">
                          <a:solidFill>
                            <a:srgbClr val="002060"/>
                          </a:solidFill>
                          <a:latin typeface="Ubuntu"/>
                        </a:rPr>
                        <a:t> tête en cuir</a:t>
                      </a:r>
                      <a:endParaRPr lang="fr-FR" sz="1600" dirty="0">
                        <a:solidFill>
                          <a:srgbClr val="002060"/>
                        </a:solidFill>
                        <a:latin typeface="Ubuntu"/>
                      </a:endParaRPr>
                    </a:p>
                  </a:txBody>
                  <a:tcPr/>
                </a:tc>
                <a:tc>
                  <a:txBody>
                    <a:bodyPr/>
                    <a:lstStyle/>
                    <a:p>
                      <a:pPr algn="ctr"/>
                      <a:r>
                        <a:rPr lang="fr-FR" sz="1600" dirty="0" smtClean="0">
                          <a:solidFill>
                            <a:srgbClr val="002060"/>
                          </a:solidFill>
                          <a:latin typeface="Ubuntu"/>
                        </a:rPr>
                        <a:t>Tissu et repose tête en cuir</a:t>
                      </a:r>
                      <a:endParaRPr lang="fr-FR" sz="1600" dirty="0">
                        <a:solidFill>
                          <a:srgbClr val="002060"/>
                        </a:solidFill>
                        <a:latin typeface="Ubuntu"/>
                      </a:endParaRPr>
                    </a:p>
                  </a:txBody>
                  <a:tcPr/>
                </a:tc>
              </a:tr>
              <a:tr h="370840">
                <a:tc>
                  <a:txBody>
                    <a:bodyPr/>
                    <a:lstStyle/>
                    <a:p>
                      <a:r>
                        <a:rPr lang="fr-FR" sz="1600" dirty="0" smtClean="0">
                          <a:solidFill>
                            <a:srgbClr val="002060"/>
                          </a:solidFill>
                          <a:latin typeface="Ubuntu"/>
                        </a:rPr>
                        <a:t>Assise des sièges (cm)</a:t>
                      </a:r>
                      <a:endParaRPr lang="fr-FR" sz="1600" dirty="0">
                        <a:solidFill>
                          <a:srgbClr val="002060"/>
                        </a:solidFill>
                        <a:latin typeface="Ubuntu"/>
                      </a:endParaRPr>
                    </a:p>
                  </a:txBody>
                  <a:tcPr/>
                </a:tc>
                <a:tc>
                  <a:txBody>
                    <a:bodyPr/>
                    <a:lstStyle/>
                    <a:p>
                      <a:pPr algn="ctr"/>
                      <a:r>
                        <a:rPr lang="fr-FR" sz="1600" dirty="0" smtClean="0">
                          <a:solidFill>
                            <a:srgbClr val="002060"/>
                          </a:solidFill>
                          <a:latin typeface="Ubuntu"/>
                        </a:rPr>
                        <a:t>48</a:t>
                      </a:r>
                      <a:endParaRPr lang="fr-FR" sz="1600" dirty="0">
                        <a:solidFill>
                          <a:srgbClr val="002060"/>
                        </a:solidFill>
                        <a:latin typeface="Ubuntu"/>
                      </a:endParaRPr>
                    </a:p>
                  </a:txBody>
                  <a:tcPr/>
                </a:tc>
                <a:tc>
                  <a:txBody>
                    <a:bodyPr/>
                    <a:lstStyle/>
                    <a:p>
                      <a:pPr algn="ctr"/>
                      <a:r>
                        <a:rPr lang="fr-FR" sz="1600" dirty="0" smtClean="0">
                          <a:solidFill>
                            <a:srgbClr val="002060"/>
                          </a:solidFill>
                          <a:latin typeface="Ubuntu"/>
                        </a:rPr>
                        <a:t>47</a:t>
                      </a:r>
                      <a:endParaRPr lang="fr-FR" sz="1600" dirty="0">
                        <a:solidFill>
                          <a:srgbClr val="002060"/>
                        </a:solidFill>
                        <a:latin typeface="Ubuntu"/>
                      </a:endParaRPr>
                    </a:p>
                  </a:txBody>
                  <a:tcPr/>
                </a:tc>
                <a:tc>
                  <a:txBody>
                    <a:bodyPr/>
                    <a:lstStyle/>
                    <a:p>
                      <a:pPr algn="ctr"/>
                      <a:r>
                        <a:rPr lang="fr-FR" sz="1600" dirty="0" smtClean="0">
                          <a:solidFill>
                            <a:srgbClr val="002060"/>
                          </a:solidFill>
                          <a:latin typeface="Ubuntu"/>
                        </a:rPr>
                        <a:t>47</a:t>
                      </a:r>
                      <a:endParaRPr lang="fr-FR" sz="1600" dirty="0">
                        <a:solidFill>
                          <a:srgbClr val="002060"/>
                        </a:solidFill>
                        <a:latin typeface="Ubuntu"/>
                      </a:endParaRPr>
                    </a:p>
                  </a:txBody>
                  <a:tcPr/>
                </a:tc>
                <a:tc>
                  <a:txBody>
                    <a:bodyPr/>
                    <a:lstStyle/>
                    <a:p>
                      <a:pPr algn="ctr"/>
                      <a:r>
                        <a:rPr lang="fr-FR" sz="1600" dirty="0" smtClean="0">
                          <a:solidFill>
                            <a:srgbClr val="002060"/>
                          </a:solidFill>
                          <a:latin typeface="Ubuntu"/>
                        </a:rPr>
                        <a:t>47</a:t>
                      </a:r>
                      <a:endParaRPr lang="fr-FR" sz="1600" dirty="0">
                        <a:solidFill>
                          <a:srgbClr val="002060"/>
                        </a:solidFill>
                        <a:latin typeface="Ubuntu"/>
                      </a:endParaRPr>
                    </a:p>
                  </a:txBody>
                  <a:tcPr/>
                </a:tc>
              </a:tr>
              <a:tr h="370840">
                <a:tc>
                  <a:txBody>
                    <a:bodyPr/>
                    <a:lstStyle/>
                    <a:p>
                      <a:r>
                        <a:rPr lang="fr-FR" sz="1600" dirty="0" smtClean="0">
                          <a:solidFill>
                            <a:srgbClr val="002060"/>
                          </a:solidFill>
                          <a:latin typeface="Ubuntu"/>
                        </a:rPr>
                        <a:t>Nombre</a:t>
                      </a:r>
                      <a:r>
                        <a:rPr lang="fr-FR" sz="1600" baseline="0" dirty="0" smtClean="0">
                          <a:solidFill>
                            <a:srgbClr val="002060"/>
                          </a:solidFill>
                          <a:latin typeface="Ubuntu"/>
                        </a:rPr>
                        <a:t> de sièges de front</a:t>
                      </a:r>
                      <a:endParaRPr lang="fr-FR" sz="1600" dirty="0">
                        <a:solidFill>
                          <a:srgbClr val="002060"/>
                        </a:solidFill>
                        <a:latin typeface="Ubuntu"/>
                      </a:endParaRPr>
                    </a:p>
                  </a:txBody>
                  <a:tcPr/>
                </a:tc>
                <a:tc>
                  <a:txBody>
                    <a:bodyPr/>
                    <a:lstStyle/>
                    <a:p>
                      <a:pPr algn="ctr"/>
                      <a:r>
                        <a:rPr lang="fr-FR" sz="1600" dirty="0" smtClean="0">
                          <a:solidFill>
                            <a:srgbClr val="002060"/>
                          </a:solidFill>
                          <a:latin typeface="Ubuntu"/>
                        </a:rPr>
                        <a:t>6 (2/2/2)</a:t>
                      </a:r>
                      <a:endParaRPr lang="fr-FR" sz="1600" dirty="0">
                        <a:solidFill>
                          <a:srgbClr val="002060"/>
                        </a:solidFill>
                        <a:latin typeface="Ubuntu"/>
                      </a:endParaRPr>
                    </a:p>
                  </a:txBody>
                  <a:tcPr/>
                </a:tc>
                <a:tc>
                  <a:txBody>
                    <a:bodyPr/>
                    <a:lstStyle/>
                    <a:p>
                      <a:pPr algn="ctr"/>
                      <a:r>
                        <a:rPr lang="fr-FR" sz="1600" dirty="0" smtClean="0">
                          <a:solidFill>
                            <a:srgbClr val="002060"/>
                          </a:solidFill>
                          <a:latin typeface="Ubuntu"/>
                        </a:rPr>
                        <a:t>6 (2/2/2)</a:t>
                      </a:r>
                      <a:endParaRPr lang="fr-FR" sz="1600" dirty="0">
                        <a:solidFill>
                          <a:srgbClr val="002060"/>
                        </a:solidFill>
                        <a:latin typeface="Ubuntu"/>
                      </a:endParaRPr>
                    </a:p>
                  </a:txBody>
                  <a:tcPr/>
                </a:tc>
                <a:tc>
                  <a:txBody>
                    <a:bodyPr/>
                    <a:lstStyle/>
                    <a:p>
                      <a:pPr algn="ctr"/>
                      <a:r>
                        <a:rPr lang="fr-FR" sz="1600" dirty="0" smtClean="0">
                          <a:solidFill>
                            <a:srgbClr val="002060"/>
                          </a:solidFill>
                          <a:latin typeface="Ubuntu"/>
                        </a:rPr>
                        <a:t>6 (2/2/2)</a:t>
                      </a:r>
                      <a:endParaRPr lang="fr-FR" sz="1600" dirty="0">
                        <a:solidFill>
                          <a:srgbClr val="002060"/>
                        </a:solidFill>
                        <a:latin typeface="Ubuntu"/>
                      </a:endParaRPr>
                    </a:p>
                  </a:txBody>
                  <a:tcPr/>
                </a:tc>
                <a:tc>
                  <a:txBody>
                    <a:bodyPr/>
                    <a:lstStyle/>
                    <a:p>
                      <a:pPr algn="ctr"/>
                      <a:r>
                        <a:rPr lang="fr-FR" sz="1600" dirty="0" smtClean="0">
                          <a:solidFill>
                            <a:srgbClr val="002060"/>
                          </a:solidFill>
                          <a:latin typeface="Ubuntu"/>
                        </a:rPr>
                        <a:t>6 (2/2/2)</a:t>
                      </a:r>
                      <a:endParaRPr lang="fr-FR" sz="1600" dirty="0">
                        <a:solidFill>
                          <a:srgbClr val="002060"/>
                        </a:solidFill>
                        <a:latin typeface="Ubuntu"/>
                      </a:endParaRPr>
                    </a:p>
                  </a:txBody>
                  <a:tcPr/>
                </a:tc>
              </a:tr>
              <a:tr h="370840">
                <a:tc>
                  <a:txBody>
                    <a:bodyPr/>
                    <a:lstStyle/>
                    <a:p>
                      <a:r>
                        <a:rPr lang="fr-FR" sz="1600" dirty="0" smtClean="0">
                          <a:solidFill>
                            <a:srgbClr val="002060"/>
                          </a:solidFill>
                          <a:latin typeface="Ubuntu"/>
                        </a:rPr>
                        <a:t>Dimension</a:t>
                      </a:r>
                      <a:r>
                        <a:rPr lang="fr-FR" sz="1600" baseline="0" dirty="0" smtClean="0">
                          <a:solidFill>
                            <a:srgbClr val="002060"/>
                          </a:solidFill>
                          <a:latin typeface="Ubuntu"/>
                        </a:rPr>
                        <a:t> écran vidéo individuel (cm)</a:t>
                      </a:r>
                      <a:endParaRPr lang="fr-FR" sz="1600" dirty="0">
                        <a:solidFill>
                          <a:srgbClr val="002060"/>
                        </a:solidFill>
                        <a:latin typeface="Ubuntu"/>
                      </a:endParaRPr>
                    </a:p>
                  </a:txBody>
                  <a:tcPr/>
                </a:tc>
                <a:tc>
                  <a:txBody>
                    <a:bodyPr/>
                    <a:lstStyle/>
                    <a:p>
                      <a:pPr algn="ctr"/>
                      <a:r>
                        <a:rPr lang="fr-FR" sz="1600" dirty="0" smtClean="0">
                          <a:solidFill>
                            <a:srgbClr val="002060"/>
                          </a:solidFill>
                          <a:latin typeface="Ubuntu"/>
                        </a:rPr>
                        <a:t>43</a:t>
                      </a:r>
                      <a:r>
                        <a:rPr lang="fr-FR" sz="1600" baseline="0" dirty="0" smtClean="0">
                          <a:solidFill>
                            <a:srgbClr val="002060"/>
                          </a:solidFill>
                          <a:latin typeface="Ubuntu"/>
                        </a:rPr>
                        <a:t> tactile</a:t>
                      </a:r>
                      <a:endParaRPr lang="fr-FR" sz="1600" dirty="0">
                        <a:solidFill>
                          <a:srgbClr val="002060"/>
                        </a:solidFill>
                        <a:latin typeface="Ubuntu"/>
                      </a:endParaRPr>
                    </a:p>
                  </a:txBody>
                  <a:tcPr/>
                </a:tc>
                <a:tc>
                  <a:txBody>
                    <a:bodyPr/>
                    <a:lstStyle/>
                    <a:p>
                      <a:pPr algn="ctr"/>
                      <a:r>
                        <a:rPr lang="fr-FR" sz="1600" dirty="0" smtClean="0">
                          <a:solidFill>
                            <a:srgbClr val="002060"/>
                          </a:solidFill>
                          <a:latin typeface="Ubuntu"/>
                        </a:rPr>
                        <a:t>38 tactile</a:t>
                      </a:r>
                      <a:endParaRPr lang="fr-FR" sz="1600" dirty="0">
                        <a:solidFill>
                          <a:srgbClr val="002060"/>
                        </a:solidFill>
                        <a:latin typeface="Ubuntu"/>
                      </a:endParaRPr>
                    </a:p>
                  </a:txBody>
                  <a:tcPr/>
                </a:tc>
                <a:tc>
                  <a:txBody>
                    <a:bodyPr/>
                    <a:lstStyle/>
                    <a:p>
                      <a:pPr algn="ctr"/>
                      <a:r>
                        <a:rPr lang="fr-FR" sz="1600" dirty="0" smtClean="0">
                          <a:solidFill>
                            <a:srgbClr val="002060"/>
                          </a:solidFill>
                          <a:latin typeface="Ubuntu"/>
                        </a:rPr>
                        <a:t>38</a:t>
                      </a:r>
                      <a:endParaRPr lang="fr-FR" sz="1600" dirty="0">
                        <a:solidFill>
                          <a:srgbClr val="002060"/>
                        </a:solidFill>
                        <a:latin typeface="Ubuntu"/>
                      </a:endParaRPr>
                    </a:p>
                  </a:txBody>
                  <a:tcPr/>
                </a:tc>
                <a:tc>
                  <a:txBody>
                    <a:bodyPr/>
                    <a:lstStyle/>
                    <a:p>
                      <a:pPr algn="ctr"/>
                      <a:r>
                        <a:rPr lang="fr-FR" sz="1600" dirty="0" err="1" smtClean="0">
                          <a:solidFill>
                            <a:srgbClr val="002060"/>
                          </a:solidFill>
                          <a:latin typeface="Ubuntu"/>
                        </a:rPr>
                        <a:t>Ipad</a:t>
                      </a:r>
                      <a:endParaRPr lang="fr-FR" sz="1600" dirty="0">
                        <a:solidFill>
                          <a:srgbClr val="002060"/>
                        </a:solidFill>
                        <a:latin typeface="Ubuntu"/>
                      </a:endParaRPr>
                    </a:p>
                  </a:txBody>
                  <a:tcPr/>
                </a:tc>
              </a:tr>
              <a:tr h="370840">
                <a:tc>
                  <a:txBody>
                    <a:bodyPr/>
                    <a:lstStyle/>
                    <a:p>
                      <a:r>
                        <a:rPr lang="fr-FR" sz="1600" dirty="0" smtClean="0">
                          <a:solidFill>
                            <a:srgbClr val="002060"/>
                          </a:solidFill>
                          <a:latin typeface="Ubuntu"/>
                        </a:rPr>
                        <a:t>Espacement entre les sièges (cm)</a:t>
                      </a:r>
                      <a:endParaRPr lang="fr-FR" sz="1600" dirty="0">
                        <a:solidFill>
                          <a:srgbClr val="002060"/>
                        </a:solidFill>
                        <a:latin typeface="Ubuntu"/>
                      </a:endParaRPr>
                    </a:p>
                  </a:txBody>
                  <a:tcPr/>
                </a:tc>
                <a:tc>
                  <a:txBody>
                    <a:bodyPr/>
                    <a:lstStyle/>
                    <a:p>
                      <a:pPr algn="ctr"/>
                      <a:r>
                        <a:rPr lang="fr-FR" sz="1600" dirty="0" smtClean="0">
                          <a:solidFill>
                            <a:srgbClr val="002060"/>
                          </a:solidFill>
                          <a:latin typeface="Ubuntu"/>
                        </a:rPr>
                        <a:t>155</a:t>
                      </a:r>
                      <a:endParaRPr lang="fr-FR" sz="1600" dirty="0">
                        <a:solidFill>
                          <a:srgbClr val="002060"/>
                        </a:solidFill>
                        <a:latin typeface="Ubuntu"/>
                      </a:endParaRPr>
                    </a:p>
                  </a:txBody>
                  <a:tcPr/>
                </a:tc>
                <a:tc>
                  <a:txBody>
                    <a:bodyPr/>
                    <a:lstStyle/>
                    <a:p>
                      <a:pPr algn="ctr"/>
                      <a:r>
                        <a:rPr lang="fr-FR" sz="1600" dirty="0" smtClean="0">
                          <a:solidFill>
                            <a:srgbClr val="002060"/>
                          </a:solidFill>
                          <a:latin typeface="Ubuntu"/>
                        </a:rPr>
                        <a:t>155</a:t>
                      </a:r>
                      <a:endParaRPr lang="fr-FR" sz="1600" dirty="0">
                        <a:solidFill>
                          <a:srgbClr val="002060"/>
                        </a:solidFill>
                        <a:latin typeface="Ubuntu"/>
                      </a:endParaRPr>
                    </a:p>
                  </a:txBody>
                  <a:tcPr/>
                </a:tc>
                <a:tc>
                  <a:txBody>
                    <a:bodyPr/>
                    <a:lstStyle/>
                    <a:p>
                      <a:pPr algn="ctr"/>
                      <a:r>
                        <a:rPr lang="fr-FR" sz="1600" dirty="0" smtClean="0">
                          <a:solidFill>
                            <a:srgbClr val="002060"/>
                          </a:solidFill>
                          <a:latin typeface="Ubuntu"/>
                        </a:rPr>
                        <a:t>147,5</a:t>
                      </a:r>
                      <a:endParaRPr lang="fr-FR" sz="1600" dirty="0">
                        <a:solidFill>
                          <a:srgbClr val="002060"/>
                        </a:solidFill>
                        <a:latin typeface="Ubuntu"/>
                      </a:endParaRPr>
                    </a:p>
                  </a:txBody>
                  <a:tcPr/>
                </a:tc>
                <a:tc>
                  <a:txBody>
                    <a:bodyPr/>
                    <a:lstStyle/>
                    <a:p>
                      <a:pPr algn="ctr"/>
                      <a:r>
                        <a:rPr lang="fr-FR" sz="1600" dirty="0" smtClean="0">
                          <a:solidFill>
                            <a:srgbClr val="002060"/>
                          </a:solidFill>
                          <a:latin typeface="Ubuntu"/>
                        </a:rPr>
                        <a:t>147,5</a:t>
                      </a:r>
                      <a:endParaRPr lang="fr-FR" sz="1600" dirty="0">
                        <a:solidFill>
                          <a:srgbClr val="002060"/>
                        </a:solidFill>
                        <a:latin typeface="Ubuntu"/>
                      </a:endParaRPr>
                    </a:p>
                  </a:txBody>
                  <a:tcPr/>
                </a:tc>
              </a:tr>
              <a:tr h="370840">
                <a:tc>
                  <a:txBody>
                    <a:bodyPr/>
                    <a:lstStyle/>
                    <a:p>
                      <a:r>
                        <a:rPr lang="fr-FR" sz="1600" dirty="0" smtClean="0">
                          <a:solidFill>
                            <a:srgbClr val="002060"/>
                          </a:solidFill>
                          <a:latin typeface="Ubuntu"/>
                        </a:rPr>
                        <a:t>Inclinaison des sièges</a:t>
                      </a:r>
                      <a:endParaRPr lang="fr-FR" sz="1600" dirty="0">
                        <a:solidFill>
                          <a:srgbClr val="002060"/>
                        </a:solidFill>
                        <a:latin typeface="Ubuntu"/>
                      </a:endParaRPr>
                    </a:p>
                  </a:txBody>
                  <a:tcPr/>
                </a:tc>
                <a:tc>
                  <a:txBody>
                    <a:bodyPr/>
                    <a:lstStyle/>
                    <a:p>
                      <a:pPr algn="ctr"/>
                      <a:r>
                        <a:rPr lang="fr-FR" sz="1600" dirty="0" smtClean="0">
                          <a:solidFill>
                            <a:srgbClr val="002060"/>
                          </a:solidFill>
                          <a:latin typeface="Ubuntu"/>
                        </a:rPr>
                        <a:t>180° </a:t>
                      </a:r>
                    </a:p>
                    <a:p>
                      <a:pPr algn="ctr"/>
                      <a:r>
                        <a:rPr lang="fr-FR" sz="1600" b="1" dirty="0" smtClean="0">
                          <a:solidFill>
                            <a:srgbClr val="002060"/>
                          </a:solidFill>
                          <a:latin typeface="Ubuntu"/>
                        </a:rPr>
                        <a:t>1 lit plat!</a:t>
                      </a:r>
                      <a:endParaRPr lang="fr-FR" sz="1600" b="1" dirty="0">
                        <a:solidFill>
                          <a:srgbClr val="002060"/>
                        </a:solidFill>
                        <a:latin typeface="Ubuntu"/>
                      </a:endParaRPr>
                    </a:p>
                  </a:txBody>
                  <a:tcPr/>
                </a:tc>
                <a:tc>
                  <a:txBody>
                    <a:bodyPr/>
                    <a:lstStyle/>
                    <a:p>
                      <a:pPr algn="ctr"/>
                      <a:r>
                        <a:rPr lang="fr-FR" sz="1600" dirty="0" smtClean="0">
                          <a:solidFill>
                            <a:srgbClr val="002060"/>
                          </a:solidFill>
                          <a:latin typeface="Ubuntu"/>
                        </a:rPr>
                        <a:t>160°</a:t>
                      </a:r>
                      <a:endParaRPr lang="fr-FR" sz="1600" dirty="0">
                        <a:solidFill>
                          <a:srgbClr val="002060"/>
                        </a:solidFill>
                        <a:latin typeface="Ubuntu"/>
                      </a:endParaRPr>
                    </a:p>
                  </a:txBody>
                  <a:tcPr/>
                </a:tc>
                <a:tc>
                  <a:txBody>
                    <a:bodyPr/>
                    <a:lstStyle/>
                    <a:p>
                      <a:pPr algn="ctr"/>
                      <a:r>
                        <a:rPr lang="fr-FR" sz="1600" dirty="0" smtClean="0">
                          <a:solidFill>
                            <a:srgbClr val="002060"/>
                          </a:solidFill>
                          <a:latin typeface="Ubuntu"/>
                        </a:rPr>
                        <a:t>160°</a:t>
                      </a:r>
                      <a:endParaRPr lang="fr-FR" sz="1600" dirty="0">
                        <a:solidFill>
                          <a:srgbClr val="002060"/>
                        </a:solidFill>
                        <a:latin typeface="Ubuntu"/>
                      </a:endParaRPr>
                    </a:p>
                  </a:txBody>
                  <a:tcPr/>
                </a:tc>
                <a:tc>
                  <a:txBody>
                    <a:bodyPr/>
                    <a:lstStyle/>
                    <a:p>
                      <a:pPr algn="ctr"/>
                      <a:r>
                        <a:rPr lang="fr-FR" sz="1600" dirty="0" smtClean="0">
                          <a:solidFill>
                            <a:srgbClr val="002060"/>
                          </a:solidFill>
                          <a:latin typeface="Ubuntu"/>
                        </a:rPr>
                        <a:t>160°</a:t>
                      </a:r>
                      <a:endParaRPr lang="fr-FR" sz="1600" dirty="0">
                        <a:solidFill>
                          <a:srgbClr val="002060"/>
                        </a:solidFill>
                        <a:latin typeface="Ubuntu"/>
                      </a:endParaRPr>
                    </a:p>
                  </a:txBody>
                  <a:tcPr/>
                </a:tc>
              </a:tr>
              <a:tr h="370840">
                <a:tc>
                  <a:txBody>
                    <a:bodyPr/>
                    <a:lstStyle/>
                    <a:p>
                      <a:r>
                        <a:rPr lang="fr-FR" sz="1600" dirty="0" smtClean="0">
                          <a:solidFill>
                            <a:srgbClr val="002060"/>
                          </a:solidFill>
                          <a:latin typeface="Ubuntu"/>
                        </a:rPr>
                        <a:t>Fournisseur de siège</a:t>
                      </a:r>
                      <a:endParaRPr lang="fr-FR" sz="1600" dirty="0">
                        <a:solidFill>
                          <a:srgbClr val="002060"/>
                        </a:solidFill>
                        <a:latin typeface="Ubuntu"/>
                      </a:endParaRPr>
                    </a:p>
                  </a:txBody>
                  <a:tcPr/>
                </a:tc>
                <a:tc>
                  <a:txBody>
                    <a:bodyPr/>
                    <a:lstStyle/>
                    <a:p>
                      <a:pPr algn="ctr"/>
                      <a:r>
                        <a:rPr lang="fr-FR" sz="1600" dirty="0" err="1" smtClean="0">
                          <a:solidFill>
                            <a:srgbClr val="002060"/>
                          </a:solidFill>
                          <a:latin typeface="Ubuntu"/>
                        </a:rPr>
                        <a:t>Stélia</a:t>
                      </a:r>
                      <a:endParaRPr lang="fr-FR" sz="1600" dirty="0">
                        <a:solidFill>
                          <a:srgbClr val="002060"/>
                        </a:solidFill>
                        <a:latin typeface="Ubuntu"/>
                      </a:endParaRPr>
                    </a:p>
                  </a:txBody>
                  <a:tcPr/>
                </a:tc>
                <a:tc>
                  <a:txBody>
                    <a:bodyPr/>
                    <a:lstStyle/>
                    <a:p>
                      <a:pPr algn="ctr"/>
                      <a:r>
                        <a:rPr lang="fr-FR" sz="1600" dirty="0" err="1" smtClean="0">
                          <a:solidFill>
                            <a:srgbClr val="002060"/>
                          </a:solidFill>
                          <a:latin typeface="Ubuntu"/>
                        </a:rPr>
                        <a:t>Stélia</a:t>
                      </a:r>
                      <a:endParaRPr lang="fr-FR" sz="1600" dirty="0">
                        <a:solidFill>
                          <a:srgbClr val="002060"/>
                        </a:solidFill>
                        <a:latin typeface="Ubuntu"/>
                      </a:endParaRPr>
                    </a:p>
                  </a:txBody>
                  <a:tcPr/>
                </a:tc>
                <a:tc>
                  <a:txBody>
                    <a:bodyPr/>
                    <a:lstStyle/>
                    <a:p>
                      <a:pPr algn="ctr"/>
                      <a:r>
                        <a:rPr lang="fr-FR" sz="1600" dirty="0" err="1" smtClean="0">
                          <a:solidFill>
                            <a:srgbClr val="002060"/>
                          </a:solidFill>
                          <a:latin typeface="Ubuntu"/>
                        </a:rPr>
                        <a:t>Stélia</a:t>
                      </a:r>
                      <a:endParaRPr lang="fr-FR" sz="1600" dirty="0">
                        <a:solidFill>
                          <a:srgbClr val="002060"/>
                        </a:solidFill>
                        <a:latin typeface="Ubuntu"/>
                      </a:endParaRPr>
                    </a:p>
                  </a:txBody>
                  <a:tcPr/>
                </a:tc>
                <a:tc>
                  <a:txBody>
                    <a:bodyPr/>
                    <a:lstStyle/>
                    <a:p>
                      <a:pPr algn="ctr"/>
                      <a:r>
                        <a:rPr lang="fr-FR" sz="1600" dirty="0" err="1" smtClean="0">
                          <a:solidFill>
                            <a:srgbClr val="002060"/>
                          </a:solidFill>
                          <a:latin typeface="Ubuntu"/>
                        </a:rPr>
                        <a:t>Stélia</a:t>
                      </a:r>
                      <a:endParaRPr lang="fr-FR" sz="1600" dirty="0">
                        <a:solidFill>
                          <a:srgbClr val="002060"/>
                        </a:solidFill>
                        <a:latin typeface="Ubuntu"/>
                      </a:endParaRPr>
                    </a:p>
                  </a:txBody>
                  <a:tcPr/>
                </a:tc>
              </a:tr>
            </a:tbl>
          </a:graphicData>
        </a:graphic>
      </p:graphicFrame>
      <p:sp>
        <p:nvSpPr>
          <p:cNvPr id="16" name="ZoneTexte 15"/>
          <p:cNvSpPr txBox="1"/>
          <p:nvPr/>
        </p:nvSpPr>
        <p:spPr>
          <a:xfrm>
            <a:off x="0" y="6581001"/>
            <a:ext cx="9144000" cy="553998"/>
          </a:xfrm>
          <a:prstGeom prst="rect">
            <a:avLst/>
          </a:prstGeom>
          <a:noFill/>
        </p:spPr>
        <p:txBody>
          <a:bodyPr wrap="square" rtlCol="0">
            <a:spAutoFit/>
          </a:bodyPr>
          <a:lstStyle/>
          <a:p>
            <a:r>
              <a:rPr lang="fr-FR" sz="1200" b="1" dirty="0" smtClean="0">
                <a:latin typeface="Ubuntu"/>
              </a:rPr>
              <a:t>*Configuration actuelle avant réaménagement et modernisation des cabines prévus avant l’été 2018. </a:t>
            </a:r>
          </a:p>
          <a:p>
            <a:endParaRPr lang="fr-FR" b="1" dirty="0">
              <a:latin typeface="Ubuntu"/>
            </a:endParaRPr>
          </a:p>
        </p:txBody>
      </p:sp>
      <p:pic>
        <p:nvPicPr>
          <p:cNvPr id="3074" name="Picture 2"/>
          <p:cNvPicPr>
            <a:picLocks noChangeAspect="1" noChangeArrowheads="1"/>
          </p:cNvPicPr>
          <p:nvPr/>
        </p:nvPicPr>
        <p:blipFill>
          <a:blip r:embed="rId3" cstate="print"/>
          <a:srcRect/>
          <a:stretch>
            <a:fillRect/>
          </a:stretch>
        </p:blipFill>
        <p:spPr bwMode="auto">
          <a:xfrm>
            <a:off x="0" y="225262"/>
            <a:ext cx="646386" cy="646386"/>
          </a:xfrm>
          <a:prstGeom prst="rect">
            <a:avLst/>
          </a:prstGeom>
          <a:noFill/>
          <a:ln w="9525">
            <a:noFill/>
            <a:miter lim="800000"/>
            <a:headEnd/>
            <a:tailEnd/>
          </a:ln>
          <a:effectLst/>
        </p:spPr>
      </p:pic>
    </p:spTree>
    <p:extLst>
      <p:ext uri="{BB962C8B-B14F-4D97-AF65-F5344CB8AC3E}">
        <p14:creationId xmlns:p14="http://schemas.microsoft.com/office/powerpoint/2010/main" xmlns="" val="3581670305"/>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sp>
        <p:nvSpPr>
          <p:cNvPr id="6" name="Rectangle 5"/>
          <p:cNvSpPr/>
          <p:nvPr/>
        </p:nvSpPr>
        <p:spPr>
          <a:xfrm>
            <a:off x="646386" y="232892"/>
            <a:ext cx="5497018" cy="523220"/>
          </a:xfrm>
          <a:prstGeom prst="rect">
            <a:avLst/>
          </a:prstGeom>
        </p:spPr>
        <p:txBody>
          <a:bodyPr wrap="none">
            <a:spAutoFit/>
          </a:bodyPr>
          <a:lstStyle/>
          <a:p>
            <a:r>
              <a:rPr lang="fr-FR" sz="2800" b="1" dirty="0">
                <a:solidFill>
                  <a:srgbClr val="002060"/>
                </a:solidFill>
                <a:effectLst>
                  <a:outerShdw blurRad="38100" dist="38100" dir="2700000" algn="tl">
                    <a:srgbClr val="000000">
                      <a:alpha val="43137"/>
                    </a:srgbClr>
                  </a:outerShdw>
                </a:effectLst>
                <a:latin typeface="Ubuntu Light"/>
              </a:rPr>
              <a:t>Equipements de confort à bord</a:t>
            </a:r>
          </a:p>
        </p:txBody>
      </p:sp>
      <p:pic>
        <p:nvPicPr>
          <p:cNvPr id="10" name="Picture 2"/>
          <p:cNvPicPr>
            <a:picLocks noChangeAspect="1" noChangeArrowheads="1"/>
          </p:cNvPicPr>
          <p:nvPr/>
        </p:nvPicPr>
        <p:blipFill>
          <a:blip r:embed="rId3" cstate="print"/>
          <a:srcRect/>
          <a:stretch>
            <a:fillRect/>
          </a:stretch>
        </p:blipFill>
        <p:spPr bwMode="auto">
          <a:xfrm>
            <a:off x="0" y="225262"/>
            <a:ext cx="646386" cy="646386"/>
          </a:xfrm>
          <a:prstGeom prst="rect">
            <a:avLst/>
          </a:prstGeom>
          <a:noFill/>
          <a:ln w="9525">
            <a:noFill/>
            <a:miter lim="800000"/>
            <a:headEnd/>
            <a:tailEnd/>
          </a:ln>
          <a:effectLst/>
        </p:spPr>
      </p:pic>
      <p:graphicFrame>
        <p:nvGraphicFramePr>
          <p:cNvPr id="11" name="Tableau 10"/>
          <p:cNvGraphicFramePr>
            <a:graphicFrameLocks noGrp="1"/>
          </p:cNvGraphicFramePr>
          <p:nvPr/>
        </p:nvGraphicFramePr>
        <p:xfrm>
          <a:off x="204952" y="924042"/>
          <a:ext cx="8939049" cy="5850196"/>
        </p:xfrm>
        <a:graphic>
          <a:graphicData uri="http://schemas.openxmlformats.org/drawingml/2006/table">
            <a:tbl>
              <a:tblPr firstRow="1" bandRow="1">
                <a:tableStyleId>{5C22544A-7EE6-4342-B048-85BDC9FD1C3A}</a:tableStyleId>
              </a:tblPr>
              <a:tblGrid>
                <a:gridCol w="3704896"/>
                <a:gridCol w="1403131"/>
                <a:gridCol w="1292773"/>
                <a:gridCol w="1308538"/>
                <a:gridCol w="1229711"/>
              </a:tblGrid>
              <a:tr h="379102">
                <a:tc>
                  <a:txBody>
                    <a:bodyPr/>
                    <a:lstStyle/>
                    <a:p>
                      <a:r>
                        <a:rPr lang="fr-FR" sz="1600" dirty="0" smtClean="0">
                          <a:latin typeface="Ubuntu"/>
                        </a:rPr>
                        <a:t>Type</a:t>
                      </a:r>
                      <a:r>
                        <a:rPr lang="fr-FR" sz="1600" baseline="0" dirty="0" smtClean="0">
                          <a:latin typeface="Ubuntu"/>
                        </a:rPr>
                        <a:t> d’appareil</a:t>
                      </a:r>
                      <a:endParaRPr lang="fr-FR" sz="1600" dirty="0">
                        <a:latin typeface="Ubuntu"/>
                      </a:endParaRPr>
                    </a:p>
                  </a:txBody>
                  <a:tcPr>
                    <a:solidFill>
                      <a:srgbClr val="0070C0"/>
                    </a:solidFill>
                  </a:tcPr>
                </a:tc>
                <a:tc>
                  <a:txBody>
                    <a:bodyPr/>
                    <a:lstStyle/>
                    <a:p>
                      <a:pPr algn="ctr"/>
                      <a:r>
                        <a:rPr lang="fr-FR" sz="1600" dirty="0" smtClean="0">
                          <a:latin typeface="Ubuntu"/>
                        </a:rPr>
                        <a:t>A350 XWB</a:t>
                      </a:r>
                      <a:endParaRPr lang="fr-FR" sz="1600" dirty="0">
                        <a:latin typeface="Ubuntu"/>
                      </a:endParaRPr>
                    </a:p>
                  </a:txBody>
                  <a:tcPr>
                    <a:solidFill>
                      <a:srgbClr val="0070C0"/>
                    </a:solidFill>
                  </a:tcPr>
                </a:tc>
                <a:tc>
                  <a:txBody>
                    <a:bodyPr/>
                    <a:lstStyle/>
                    <a:p>
                      <a:pPr algn="ctr"/>
                      <a:r>
                        <a:rPr lang="fr-FR" sz="1600" dirty="0" smtClean="0">
                          <a:latin typeface="Ubuntu"/>
                        </a:rPr>
                        <a:t>A330-300</a:t>
                      </a:r>
                      <a:endParaRPr lang="fr-FR" sz="1600" dirty="0">
                        <a:latin typeface="Ubuntu"/>
                      </a:endParaRPr>
                    </a:p>
                  </a:txBody>
                  <a:tcPr>
                    <a:solidFill>
                      <a:srgbClr val="0070C0"/>
                    </a:solidFill>
                  </a:tcPr>
                </a:tc>
                <a:tc>
                  <a:txBody>
                    <a:bodyPr/>
                    <a:lstStyle/>
                    <a:p>
                      <a:pPr algn="ctr"/>
                      <a:r>
                        <a:rPr lang="fr-FR" sz="1600" dirty="0" smtClean="0">
                          <a:latin typeface="Ubuntu"/>
                        </a:rPr>
                        <a:t>A330-300*</a:t>
                      </a:r>
                      <a:endParaRPr lang="fr-FR" sz="1600" dirty="0">
                        <a:latin typeface="Ubuntu"/>
                      </a:endParaRPr>
                    </a:p>
                  </a:txBody>
                  <a:tcPr>
                    <a:solidFill>
                      <a:srgbClr val="0070C0"/>
                    </a:solidFill>
                  </a:tcPr>
                </a:tc>
                <a:tc>
                  <a:txBody>
                    <a:bodyPr/>
                    <a:lstStyle/>
                    <a:p>
                      <a:pPr algn="ctr"/>
                      <a:r>
                        <a:rPr lang="fr-FR" sz="1600" dirty="0" smtClean="0">
                          <a:latin typeface="Ubuntu"/>
                        </a:rPr>
                        <a:t>A330-200*</a:t>
                      </a:r>
                      <a:endParaRPr lang="fr-FR" sz="1600" dirty="0">
                        <a:latin typeface="Ubuntu"/>
                      </a:endParaRPr>
                    </a:p>
                  </a:txBody>
                  <a:tcPr>
                    <a:solidFill>
                      <a:srgbClr val="0070C0"/>
                    </a:solidFill>
                  </a:tcPr>
                </a:tc>
              </a:tr>
              <a:tr h="379102">
                <a:tc>
                  <a:txBody>
                    <a:bodyPr/>
                    <a:lstStyle/>
                    <a:p>
                      <a:r>
                        <a:rPr lang="fr-FR" sz="1600" dirty="0" smtClean="0">
                          <a:solidFill>
                            <a:srgbClr val="002060"/>
                          </a:solidFill>
                          <a:latin typeface="Ubuntu"/>
                        </a:rPr>
                        <a:t>Configurations</a:t>
                      </a:r>
                      <a:endParaRPr lang="fr-FR" sz="1600" dirty="0">
                        <a:solidFill>
                          <a:srgbClr val="002060"/>
                        </a:solidFill>
                        <a:latin typeface="Ubuntu"/>
                      </a:endParaRPr>
                    </a:p>
                  </a:txBody>
                  <a:tcPr/>
                </a:tc>
                <a:tc>
                  <a:txBody>
                    <a:bodyPr/>
                    <a:lstStyle/>
                    <a:p>
                      <a:pPr algn="ctr"/>
                      <a:r>
                        <a:rPr lang="fr-FR" sz="1600" dirty="0" smtClean="0">
                          <a:solidFill>
                            <a:srgbClr val="002060"/>
                          </a:solidFill>
                          <a:latin typeface="Ubuntu"/>
                        </a:rPr>
                        <a:t>Tri-classes</a:t>
                      </a:r>
                      <a:endParaRPr lang="fr-FR" sz="1600" dirty="0">
                        <a:solidFill>
                          <a:srgbClr val="002060"/>
                        </a:solidFill>
                        <a:latin typeface="Ubuntu"/>
                      </a:endParaRPr>
                    </a:p>
                  </a:txBody>
                  <a:tcPr/>
                </a:tc>
                <a:tc>
                  <a:txBody>
                    <a:bodyPr/>
                    <a:lstStyle/>
                    <a:p>
                      <a:pPr algn="ctr"/>
                      <a:r>
                        <a:rPr lang="fr-FR" sz="1600" dirty="0" smtClean="0">
                          <a:solidFill>
                            <a:srgbClr val="002060"/>
                          </a:solidFill>
                          <a:latin typeface="Ubuntu"/>
                        </a:rPr>
                        <a:t>Tri-classes</a:t>
                      </a:r>
                      <a:endParaRPr lang="fr-FR" sz="1600" dirty="0">
                        <a:solidFill>
                          <a:srgbClr val="002060"/>
                        </a:solidFill>
                        <a:latin typeface="Ubuntu"/>
                      </a:endParaRPr>
                    </a:p>
                  </a:txBody>
                  <a:tcPr/>
                </a:tc>
                <a:tc>
                  <a:txBody>
                    <a:bodyPr/>
                    <a:lstStyle/>
                    <a:p>
                      <a:pPr algn="ctr"/>
                      <a:r>
                        <a:rPr lang="fr-FR" sz="1600" dirty="0" smtClean="0">
                          <a:solidFill>
                            <a:srgbClr val="002060"/>
                          </a:solidFill>
                          <a:latin typeface="Ubuntu"/>
                        </a:rPr>
                        <a:t>Tri-classes</a:t>
                      </a:r>
                      <a:endParaRPr lang="fr-FR" sz="1600" dirty="0">
                        <a:solidFill>
                          <a:srgbClr val="002060"/>
                        </a:solidFill>
                        <a:latin typeface="Ubuntu"/>
                      </a:endParaRPr>
                    </a:p>
                  </a:txBody>
                  <a:tcPr/>
                </a:tc>
                <a:tc>
                  <a:txBody>
                    <a:bodyPr/>
                    <a:lstStyle/>
                    <a:p>
                      <a:pPr algn="ctr"/>
                      <a:r>
                        <a:rPr lang="fr-FR" sz="1600" dirty="0" smtClean="0">
                          <a:solidFill>
                            <a:srgbClr val="002060"/>
                          </a:solidFill>
                          <a:latin typeface="Ubuntu"/>
                        </a:rPr>
                        <a:t>Bi-classes</a:t>
                      </a:r>
                      <a:endParaRPr lang="fr-FR" sz="1600" dirty="0">
                        <a:solidFill>
                          <a:srgbClr val="002060"/>
                        </a:solidFill>
                        <a:latin typeface="Ubuntu"/>
                      </a:endParaRPr>
                    </a:p>
                  </a:txBody>
                  <a:tcPr/>
                </a:tc>
              </a:tr>
              <a:tr h="379102">
                <a:tc>
                  <a:txBody>
                    <a:bodyPr/>
                    <a:lstStyle/>
                    <a:p>
                      <a:r>
                        <a:rPr lang="fr-FR" sz="1600" dirty="0" smtClean="0">
                          <a:solidFill>
                            <a:srgbClr val="002060"/>
                          </a:solidFill>
                          <a:latin typeface="Ubuntu"/>
                        </a:rPr>
                        <a:t>Prise électrique</a:t>
                      </a:r>
                      <a:endParaRPr lang="fr-FR" sz="1600" dirty="0">
                        <a:solidFill>
                          <a:srgbClr val="002060"/>
                        </a:solidFill>
                        <a:latin typeface="Ubuntu"/>
                      </a:endParaRPr>
                    </a:p>
                  </a:txBody>
                  <a:tcPr/>
                </a:tc>
                <a:tc>
                  <a:txBody>
                    <a:bodyPr/>
                    <a:lstStyle/>
                    <a:p>
                      <a:pPr algn="ctr"/>
                      <a:r>
                        <a:rPr lang="fr-FR" sz="1600" dirty="0" smtClean="0">
                          <a:solidFill>
                            <a:srgbClr val="00B050"/>
                          </a:solidFill>
                          <a:latin typeface="Ubuntu"/>
                          <a:sym typeface="Wingdings"/>
                        </a:rPr>
                        <a:t></a:t>
                      </a:r>
                      <a:endParaRPr lang="fr-FR" sz="1600" dirty="0">
                        <a:solidFill>
                          <a:srgbClr val="00B05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600" dirty="0" smtClean="0">
                          <a:solidFill>
                            <a:srgbClr val="00B050"/>
                          </a:solidFill>
                          <a:latin typeface="Ubuntu"/>
                          <a:sym typeface="Wingdings"/>
                        </a:rPr>
                        <a:t></a:t>
                      </a:r>
                      <a:endParaRPr lang="fr-FR" sz="1600" dirty="0" smtClean="0">
                        <a:solidFill>
                          <a:srgbClr val="00B05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600" dirty="0" smtClean="0">
                          <a:solidFill>
                            <a:srgbClr val="00B050"/>
                          </a:solidFill>
                          <a:latin typeface="Ubuntu"/>
                          <a:sym typeface="Wingdings"/>
                        </a:rPr>
                        <a:t></a:t>
                      </a:r>
                      <a:endParaRPr lang="fr-FR" sz="1600" dirty="0" smtClean="0">
                        <a:solidFill>
                          <a:srgbClr val="00B05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600" dirty="0" smtClean="0">
                          <a:solidFill>
                            <a:srgbClr val="00B050"/>
                          </a:solidFill>
                          <a:latin typeface="Ubuntu"/>
                          <a:sym typeface="Wingdings"/>
                        </a:rPr>
                        <a:t></a:t>
                      </a:r>
                      <a:endParaRPr lang="fr-FR" sz="1600" dirty="0" smtClean="0">
                        <a:solidFill>
                          <a:srgbClr val="00B050"/>
                        </a:solidFill>
                        <a:latin typeface="Ubuntu"/>
                      </a:endParaRPr>
                    </a:p>
                  </a:txBody>
                  <a:tcPr/>
                </a:tc>
              </a:tr>
              <a:tr h="379102">
                <a:tc>
                  <a:txBody>
                    <a:bodyPr/>
                    <a:lstStyle/>
                    <a:p>
                      <a:r>
                        <a:rPr lang="fr-FR" sz="1600" dirty="0" smtClean="0">
                          <a:solidFill>
                            <a:srgbClr val="002060"/>
                          </a:solidFill>
                          <a:latin typeface="Ubuntu"/>
                        </a:rPr>
                        <a:t>Prise USB</a:t>
                      </a:r>
                      <a:endParaRPr lang="fr-FR" sz="1600" dirty="0">
                        <a:solidFill>
                          <a:srgbClr val="00206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600" dirty="0" smtClean="0">
                          <a:solidFill>
                            <a:srgbClr val="00B050"/>
                          </a:solidFill>
                          <a:latin typeface="Ubuntu"/>
                          <a:sym typeface="Wingdings"/>
                        </a:rPr>
                        <a:t></a:t>
                      </a:r>
                      <a:endParaRPr lang="fr-FR" sz="1600" dirty="0" smtClean="0">
                        <a:solidFill>
                          <a:srgbClr val="00B05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600" dirty="0" smtClean="0">
                          <a:solidFill>
                            <a:srgbClr val="00B050"/>
                          </a:solidFill>
                          <a:latin typeface="Ubuntu"/>
                          <a:sym typeface="Wingdings"/>
                        </a:rPr>
                        <a:t></a:t>
                      </a:r>
                      <a:endParaRPr lang="fr-FR" sz="1600" dirty="0" smtClean="0">
                        <a:solidFill>
                          <a:srgbClr val="00B050"/>
                        </a:solidFill>
                        <a:latin typeface="Ubuntu"/>
                      </a:endParaRPr>
                    </a:p>
                  </a:txBody>
                  <a:tcPr/>
                </a:tc>
                <a:tc>
                  <a:txBody>
                    <a:bodyPr/>
                    <a:lstStyle/>
                    <a:p>
                      <a:pPr algn="ctr"/>
                      <a:r>
                        <a:rPr lang="fr-FR" sz="1600" dirty="0" smtClean="0">
                          <a:solidFill>
                            <a:srgbClr val="FF0000"/>
                          </a:solidFill>
                          <a:latin typeface="Ubuntu"/>
                          <a:sym typeface="Wingdings"/>
                        </a:rPr>
                        <a:t></a:t>
                      </a:r>
                      <a:endParaRPr lang="fr-FR" sz="1600" dirty="0">
                        <a:solidFill>
                          <a:srgbClr val="FF0000"/>
                        </a:solidFill>
                        <a:latin typeface="Ubuntu"/>
                      </a:endParaRPr>
                    </a:p>
                  </a:txBody>
                  <a:tcPr/>
                </a:tc>
                <a:tc>
                  <a:txBody>
                    <a:bodyPr/>
                    <a:lstStyle/>
                    <a:p>
                      <a:pPr algn="ctr"/>
                      <a:r>
                        <a:rPr lang="fr-FR" sz="1600" smtClean="0">
                          <a:solidFill>
                            <a:srgbClr val="FF0000"/>
                          </a:solidFill>
                          <a:latin typeface="Ubuntu"/>
                          <a:sym typeface="Wingdings"/>
                        </a:rPr>
                        <a:t></a:t>
                      </a:r>
                      <a:endParaRPr lang="fr-FR" sz="1600" dirty="0">
                        <a:solidFill>
                          <a:srgbClr val="FF0000"/>
                        </a:solidFill>
                        <a:latin typeface="Ubuntu"/>
                      </a:endParaRPr>
                    </a:p>
                  </a:txBody>
                  <a:tcPr/>
                </a:tc>
              </a:tr>
              <a:tr h="379102">
                <a:tc>
                  <a:txBody>
                    <a:bodyPr/>
                    <a:lstStyle/>
                    <a:p>
                      <a:r>
                        <a:rPr lang="fr-FR" sz="1600" dirty="0" smtClean="0">
                          <a:solidFill>
                            <a:srgbClr val="002060"/>
                          </a:solidFill>
                          <a:latin typeface="Ubuntu"/>
                        </a:rPr>
                        <a:t>Prise</a:t>
                      </a:r>
                      <a:r>
                        <a:rPr lang="fr-FR" sz="1600" baseline="0" dirty="0" smtClean="0">
                          <a:solidFill>
                            <a:srgbClr val="002060"/>
                          </a:solidFill>
                          <a:latin typeface="Ubuntu"/>
                        </a:rPr>
                        <a:t> audio </a:t>
                      </a:r>
                      <a:endParaRPr lang="fr-FR" sz="1600" dirty="0">
                        <a:solidFill>
                          <a:srgbClr val="00206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600" dirty="0" smtClean="0">
                          <a:solidFill>
                            <a:srgbClr val="00B050"/>
                          </a:solidFill>
                          <a:latin typeface="Ubuntu"/>
                          <a:sym typeface="Wingdings"/>
                        </a:rPr>
                        <a:t></a:t>
                      </a:r>
                      <a:endParaRPr lang="fr-FR" sz="1600" dirty="0" smtClean="0">
                        <a:solidFill>
                          <a:srgbClr val="00B05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600" dirty="0" smtClean="0">
                          <a:solidFill>
                            <a:srgbClr val="00B050"/>
                          </a:solidFill>
                          <a:latin typeface="Ubuntu"/>
                          <a:sym typeface="Wingdings"/>
                        </a:rPr>
                        <a:t></a:t>
                      </a:r>
                      <a:endParaRPr lang="fr-FR" sz="1600" dirty="0" smtClean="0">
                        <a:solidFill>
                          <a:srgbClr val="00B050"/>
                        </a:solidFill>
                        <a:latin typeface="Ubuntu"/>
                      </a:endParaRPr>
                    </a:p>
                  </a:txBody>
                  <a:tcPr/>
                </a:tc>
                <a:tc>
                  <a:txBody>
                    <a:bodyPr/>
                    <a:lstStyle/>
                    <a:p>
                      <a:pPr algn="ctr"/>
                      <a:r>
                        <a:rPr lang="fr-FR" sz="1600" dirty="0" smtClean="0">
                          <a:solidFill>
                            <a:srgbClr val="FF0000"/>
                          </a:solidFill>
                          <a:latin typeface="Ubuntu"/>
                          <a:sym typeface="Wingdings"/>
                        </a:rPr>
                        <a:t></a:t>
                      </a:r>
                      <a:endParaRPr lang="fr-FR" sz="1600" dirty="0">
                        <a:solidFill>
                          <a:srgbClr val="FF0000"/>
                        </a:solidFill>
                        <a:latin typeface="Ubuntu"/>
                      </a:endParaRPr>
                    </a:p>
                  </a:txBody>
                  <a:tcPr/>
                </a:tc>
                <a:tc>
                  <a:txBody>
                    <a:bodyPr/>
                    <a:lstStyle/>
                    <a:p>
                      <a:pPr algn="ctr"/>
                      <a:r>
                        <a:rPr lang="fr-FR" sz="1600" dirty="0" smtClean="0">
                          <a:solidFill>
                            <a:srgbClr val="FF0000"/>
                          </a:solidFill>
                          <a:latin typeface="Ubuntu"/>
                          <a:sym typeface="Wingdings"/>
                        </a:rPr>
                        <a:t></a:t>
                      </a:r>
                      <a:endParaRPr lang="fr-FR" sz="1600" dirty="0">
                        <a:solidFill>
                          <a:srgbClr val="FF0000"/>
                        </a:solidFill>
                        <a:latin typeface="Ubuntu"/>
                      </a:endParaRPr>
                    </a:p>
                  </a:txBody>
                  <a:tcPr/>
                </a:tc>
              </a:tr>
              <a:tr h="342750">
                <a:tc>
                  <a:txBody>
                    <a:bodyPr/>
                    <a:lstStyle/>
                    <a:p>
                      <a:r>
                        <a:rPr lang="fr-FR" sz="1600" dirty="0" smtClean="0">
                          <a:solidFill>
                            <a:srgbClr val="002060"/>
                          </a:solidFill>
                          <a:latin typeface="Ubuntu"/>
                        </a:rPr>
                        <a:t>Liseuse</a:t>
                      </a:r>
                      <a:r>
                        <a:rPr lang="fr-FR" sz="1600" baseline="0" dirty="0" smtClean="0">
                          <a:solidFill>
                            <a:srgbClr val="002060"/>
                          </a:solidFill>
                          <a:latin typeface="Ubuntu"/>
                        </a:rPr>
                        <a:t> souple</a:t>
                      </a:r>
                      <a:endParaRPr lang="fr-FR" sz="1600" dirty="0">
                        <a:solidFill>
                          <a:srgbClr val="002060"/>
                        </a:solidFill>
                        <a:latin typeface="Ubuntu"/>
                      </a:endParaRPr>
                    </a:p>
                  </a:txBody>
                  <a:tcPr/>
                </a:tc>
                <a:tc>
                  <a:txBody>
                    <a:bodyPr/>
                    <a:lstStyle/>
                    <a:p>
                      <a:pPr algn="ctr"/>
                      <a:r>
                        <a:rPr lang="fr-FR" sz="1600" dirty="0" smtClean="0">
                          <a:solidFill>
                            <a:srgbClr val="FF0000"/>
                          </a:solidFill>
                          <a:latin typeface="Ubuntu"/>
                          <a:sym typeface="Wingdings"/>
                        </a:rPr>
                        <a:t></a:t>
                      </a:r>
                      <a:endParaRPr lang="fr-FR" sz="1600" dirty="0">
                        <a:solidFill>
                          <a:srgbClr val="FF000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600" dirty="0" smtClean="0">
                          <a:solidFill>
                            <a:srgbClr val="00B050"/>
                          </a:solidFill>
                          <a:latin typeface="Ubuntu"/>
                          <a:sym typeface="Wingdings"/>
                        </a:rPr>
                        <a:t></a:t>
                      </a:r>
                      <a:endParaRPr lang="fr-FR" sz="1600" dirty="0" smtClean="0">
                        <a:solidFill>
                          <a:srgbClr val="00B05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600" dirty="0" smtClean="0">
                          <a:solidFill>
                            <a:srgbClr val="00B050"/>
                          </a:solidFill>
                          <a:latin typeface="Ubuntu"/>
                          <a:sym typeface="Wingdings"/>
                        </a:rPr>
                        <a:t></a:t>
                      </a:r>
                      <a:endParaRPr lang="fr-FR" sz="1600" dirty="0" smtClean="0">
                        <a:solidFill>
                          <a:srgbClr val="00B05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600" dirty="0" smtClean="0">
                          <a:solidFill>
                            <a:srgbClr val="00B050"/>
                          </a:solidFill>
                          <a:latin typeface="Ubuntu"/>
                          <a:sym typeface="Wingdings"/>
                        </a:rPr>
                        <a:t></a:t>
                      </a:r>
                      <a:endParaRPr lang="fr-FR" sz="1600" dirty="0" smtClean="0">
                        <a:solidFill>
                          <a:srgbClr val="00B050"/>
                        </a:solidFill>
                        <a:latin typeface="Ubuntu"/>
                      </a:endParaRPr>
                    </a:p>
                  </a:txBody>
                  <a:tcPr/>
                </a:tc>
              </a:tr>
              <a:tr h="379102">
                <a:tc>
                  <a:txBody>
                    <a:bodyPr/>
                    <a:lstStyle/>
                    <a:p>
                      <a:r>
                        <a:rPr lang="fr-FR" sz="1600" dirty="0" smtClean="0">
                          <a:solidFill>
                            <a:srgbClr val="002060"/>
                          </a:solidFill>
                          <a:latin typeface="Ubuntu"/>
                        </a:rPr>
                        <a:t>Liseus</a:t>
                      </a:r>
                      <a:r>
                        <a:rPr lang="fr-FR" sz="1600" baseline="0" dirty="0" smtClean="0">
                          <a:solidFill>
                            <a:srgbClr val="002060"/>
                          </a:solidFill>
                          <a:latin typeface="Ubuntu"/>
                        </a:rPr>
                        <a:t>e fixe multidirectionnelle</a:t>
                      </a:r>
                      <a:endParaRPr lang="fr-FR" sz="1600" dirty="0">
                        <a:solidFill>
                          <a:srgbClr val="00206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600" dirty="0" smtClean="0">
                          <a:solidFill>
                            <a:srgbClr val="00B050"/>
                          </a:solidFill>
                          <a:latin typeface="Ubuntu"/>
                          <a:sym typeface="Wingdings"/>
                        </a:rPr>
                        <a:t></a:t>
                      </a:r>
                      <a:endParaRPr lang="fr-FR" sz="1600" dirty="0" smtClean="0">
                        <a:solidFill>
                          <a:srgbClr val="00B05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600" dirty="0" smtClean="0">
                          <a:solidFill>
                            <a:srgbClr val="FF0000"/>
                          </a:solidFill>
                          <a:latin typeface="Ubuntu"/>
                          <a:sym typeface="Wingdings"/>
                        </a:rPr>
                        <a:t></a:t>
                      </a:r>
                      <a:endParaRPr lang="fr-FR" sz="1600" dirty="0" smtClean="0">
                        <a:solidFill>
                          <a:srgbClr val="FF000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600" dirty="0" smtClean="0">
                          <a:solidFill>
                            <a:srgbClr val="FF0000"/>
                          </a:solidFill>
                          <a:latin typeface="Ubuntu"/>
                          <a:sym typeface="Wingdings"/>
                        </a:rPr>
                        <a:t></a:t>
                      </a:r>
                      <a:endParaRPr lang="fr-FR" sz="1600" dirty="0" smtClean="0">
                        <a:solidFill>
                          <a:srgbClr val="FF000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600" dirty="0" smtClean="0">
                          <a:solidFill>
                            <a:srgbClr val="FF0000"/>
                          </a:solidFill>
                          <a:latin typeface="Ubuntu"/>
                          <a:sym typeface="Wingdings"/>
                        </a:rPr>
                        <a:t></a:t>
                      </a:r>
                      <a:endParaRPr lang="fr-FR" sz="1600" dirty="0" smtClean="0">
                        <a:solidFill>
                          <a:srgbClr val="FF0000"/>
                        </a:solidFill>
                        <a:latin typeface="Ubuntu"/>
                      </a:endParaRPr>
                    </a:p>
                  </a:txBody>
                  <a:tcPr/>
                </a:tc>
              </a:tr>
              <a:tr h="379102">
                <a:tc>
                  <a:txBody>
                    <a:bodyPr/>
                    <a:lstStyle/>
                    <a:p>
                      <a:r>
                        <a:rPr lang="fr-FR" sz="1600" dirty="0" smtClean="0">
                          <a:solidFill>
                            <a:srgbClr val="002060"/>
                          </a:solidFill>
                          <a:latin typeface="Ubuntu"/>
                        </a:rPr>
                        <a:t>Compartiment</a:t>
                      </a:r>
                      <a:r>
                        <a:rPr lang="fr-FR" sz="1600" baseline="0" dirty="0" smtClean="0">
                          <a:solidFill>
                            <a:srgbClr val="002060"/>
                          </a:solidFill>
                          <a:latin typeface="Ubuntu"/>
                        </a:rPr>
                        <a:t> rangement </a:t>
                      </a:r>
                      <a:endParaRPr lang="fr-FR" sz="1600" dirty="0">
                        <a:solidFill>
                          <a:srgbClr val="00206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600" dirty="0" smtClean="0">
                          <a:solidFill>
                            <a:srgbClr val="FF0000"/>
                          </a:solidFill>
                          <a:latin typeface="Ubuntu"/>
                          <a:sym typeface="Wingdings"/>
                        </a:rPr>
                        <a:t></a:t>
                      </a:r>
                      <a:endParaRPr lang="fr-FR" sz="1600" dirty="0" smtClean="0">
                        <a:solidFill>
                          <a:srgbClr val="FF000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600" dirty="0" smtClean="0">
                          <a:solidFill>
                            <a:srgbClr val="00B050"/>
                          </a:solidFill>
                          <a:latin typeface="Ubuntu"/>
                          <a:sym typeface="Wingdings"/>
                        </a:rPr>
                        <a:t></a:t>
                      </a:r>
                      <a:endParaRPr lang="fr-FR" sz="1600" dirty="0" smtClean="0">
                        <a:solidFill>
                          <a:srgbClr val="00B05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600" dirty="0" smtClean="0">
                          <a:solidFill>
                            <a:srgbClr val="00B050"/>
                          </a:solidFill>
                          <a:latin typeface="Ubuntu"/>
                          <a:sym typeface="Wingdings"/>
                        </a:rPr>
                        <a:t></a:t>
                      </a:r>
                      <a:endParaRPr lang="fr-FR" sz="1600" dirty="0" smtClean="0">
                        <a:solidFill>
                          <a:srgbClr val="00B050"/>
                        </a:solidFill>
                        <a:latin typeface="Ubuntu"/>
                      </a:endParaRPr>
                    </a:p>
                  </a:txBody>
                  <a:tcPr/>
                </a:tc>
                <a:tc>
                  <a:txBody>
                    <a:bodyPr/>
                    <a:lstStyle/>
                    <a:p>
                      <a:pPr algn="ctr"/>
                      <a:r>
                        <a:rPr lang="fr-FR" sz="1600" smtClean="0">
                          <a:solidFill>
                            <a:srgbClr val="00B050"/>
                          </a:solidFill>
                          <a:latin typeface="Ubuntu"/>
                          <a:sym typeface="Wingdings"/>
                        </a:rPr>
                        <a:t></a:t>
                      </a:r>
                      <a:endParaRPr lang="fr-FR" sz="1600" dirty="0">
                        <a:solidFill>
                          <a:srgbClr val="00B050"/>
                        </a:solidFill>
                        <a:latin typeface="Ubuntu"/>
                      </a:endParaRPr>
                    </a:p>
                  </a:txBody>
                  <a:tcPr/>
                </a:tc>
              </a:tr>
              <a:tr h="379102">
                <a:tc>
                  <a:txBody>
                    <a:bodyPr/>
                    <a:lstStyle/>
                    <a:p>
                      <a:r>
                        <a:rPr lang="fr-FR" sz="1600" dirty="0" err="1" smtClean="0">
                          <a:solidFill>
                            <a:srgbClr val="002060"/>
                          </a:solidFill>
                          <a:latin typeface="Ubuntu"/>
                        </a:rPr>
                        <a:t>Divider</a:t>
                      </a:r>
                      <a:r>
                        <a:rPr lang="fr-FR" sz="1600" baseline="0" dirty="0" smtClean="0">
                          <a:solidFill>
                            <a:srgbClr val="002060"/>
                          </a:solidFill>
                          <a:latin typeface="Ubuntu"/>
                        </a:rPr>
                        <a:t> amovible central</a:t>
                      </a:r>
                      <a:endParaRPr lang="fr-FR" sz="1600" dirty="0">
                        <a:solidFill>
                          <a:srgbClr val="00206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600" dirty="0" smtClean="0">
                          <a:solidFill>
                            <a:srgbClr val="FF0000"/>
                          </a:solidFill>
                          <a:latin typeface="Ubuntu"/>
                          <a:sym typeface="Wingdings"/>
                        </a:rPr>
                        <a:t></a:t>
                      </a:r>
                      <a:endParaRPr lang="fr-FR" sz="1600" dirty="0" smtClean="0">
                        <a:solidFill>
                          <a:srgbClr val="FF000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600" dirty="0" smtClean="0">
                          <a:solidFill>
                            <a:srgbClr val="00B050"/>
                          </a:solidFill>
                          <a:latin typeface="Ubuntu"/>
                          <a:sym typeface="Wingdings"/>
                        </a:rPr>
                        <a:t></a:t>
                      </a:r>
                      <a:endParaRPr lang="fr-FR" sz="1600" dirty="0" smtClean="0">
                        <a:solidFill>
                          <a:srgbClr val="00B05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600" dirty="0" smtClean="0">
                          <a:solidFill>
                            <a:srgbClr val="00B050"/>
                          </a:solidFill>
                          <a:latin typeface="Ubuntu"/>
                          <a:sym typeface="Wingdings"/>
                        </a:rPr>
                        <a:t></a:t>
                      </a:r>
                      <a:endParaRPr lang="fr-FR" sz="1600" dirty="0" smtClean="0">
                        <a:solidFill>
                          <a:srgbClr val="00B050"/>
                        </a:solidFill>
                        <a:latin typeface="Ubuntu"/>
                      </a:endParaRPr>
                    </a:p>
                  </a:txBody>
                  <a:tcPr/>
                </a:tc>
                <a:tc>
                  <a:txBody>
                    <a:bodyPr/>
                    <a:lstStyle/>
                    <a:p>
                      <a:pPr algn="ctr"/>
                      <a:r>
                        <a:rPr lang="fr-FR" sz="1600" smtClean="0">
                          <a:solidFill>
                            <a:srgbClr val="00B050"/>
                          </a:solidFill>
                          <a:latin typeface="Ubuntu"/>
                          <a:sym typeface="Wingdings"/>
                        </a:rPr>
                        <a:t></a:t>
                      </a:r>
                      <a:endParaRPr lang="fr-FR" sz="1600" dirty="0">
                        <a:solidFill>
                          <a:srgbClr val="00B050"/>
                        </a:solidFill>
                        <a:latin typeface="Ubuntu"/>
                      </a:endParaRPr>
                    </a:p>
                  </a:txBody>
                  <a:tcPr/>
                </a:tc>
              </a:tr>
              <a:tr h="379102">
                <a:tc>
                  <a:txBody>
                    <a:bodyPr/>
                    <a:lstStyle/>
                    <a:p>
                      <a:r>
                        <a:rPr lang="fr-FR" sz="1600" dirty="0" smtClean="0">
                          <a:solidFill>
                            <a:srgbClr val="002060"/>
                          </a:solidFill>
                          <a:latin typeface="Ubuntu"/>
                        </a:rPr>
                        <a:t>Accoudoi</a:t>
                      </a:r>
                      <a:r>
                        <a:rPr lang="fr-FR" sz="1600" baseline="0" dirty="0" smtClean="0">
                          <a:solidFill>
                            <a:srgbClr val="002060"/>
                          </a:solidFill>
                          <a:latin typeface="Ubuntu"/>
                        </a:rPr>
                        <a:t>r escamotable</a:t>
                      </a:r>
                      <a:endParaRPr lang="fr-FR" sz="1600" dirty="0">
                        <a:solidFill>
                          <a:srgbClr val="00206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600" dirty="0" smtClean="0">
                          <a:solidFill>
                            <a:srgbClr val="00B050"/>
                          </a:solidFill>
                          <a:latin typeface="Ubuntu"/>
                          <a:sym typeface="Wingdings"/>
                        </a:rPr>
                        <a:t></a:t>
                      </a:r>
                      <a:endParaRPr lang="fr-FR" sz="1600" dirty="0" smtClean="0">
                        <a:solidFill>
                          <a:srgbClr val="00B05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600" dirty="0" smtClean="0">
                          <a:solidFill>
                            <a:srgbClr val="00B050"/>
                          </a:solidFill>
                          <a:latin typeface="Ubuntu"/>
                          <a:sym typeface="Wingdings"/>
                        </a:rPr>
                        <a:t></a:t>
                      </a:r>
                      <a:endParaRPr lang="fr-FR" sz="1600" dirty="0" smtClean="0">
                        <a:solidFill>
                          <a:srgbClr val="00B05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600" dirty="0" smtClean="0">
                          <a:solidFill>
                            <a:srgbClr val="00B050"/>
                          </a:solidFill>
                          <a:latin typeface="Ubuntu"/>
                          <a:sym typeface="Wingdings"/>
                        </a:rPr>
                        <a:t></a:t>
                      </a:r>
                      <a:endParaRPr lang="fr-FR" sz="1600" dirty="0" smtClean="0">
                        <a:solidFill>
                          <a:srgbClr val="00B050"/>
                        </a:solidFill>
                        <a:latin typeface="Ubuntu"/>
                      </a:endParaRPr>
                    </a:p>
                  </a:txBody>
                  <a:tcPr/>
                </a:tc>
                <a:tc>
                  <a:txBody>
                    <a:bodyPr/>
                    <a:lstStyle/>
                    <a:p>
                      <a:pPr algn="ctr"/>
                      <a:r>
                        <a:rPr lang="fr-FR" sz="1600" smtClean="0">
                          <a:solidFill>
                            <a:srgbClr val="00B050"/>
                          </a:solidFill>
                          <a:latin typeface="Ubuntu"/>
                          <a:sym typeface="Wingdings"/>
                        </a:rPr>
                        <a:t></a:t>
                      </a:r>
                      <a:endParaRPr lang="fr-FR" sz="1600" dirty="0">
                        <a:solidFill>
                          <a:srgbClr val="00B050"/>
                        </a:solidFill>
                        <a:latin typeface="Ubuntu"/>
                      </a:endParaRPr>
                    </a:p>
                  </a:txBody>
                  <a:tcPr/>
                </a:tc>
              </a:tr>
              <a:tr h="379102">
                <a:tc>
                  <a:txBody>
                    <a:bodyPr/>
                    <a:lstStyle/>
                    <a:p>
                      <a:r>
                        <a:rPr lang="fr-FR" sz="1600" dirty="0" smtClean="0">
                          <a:solidFill>
                            <a:srgbClr val="002060"/>
                          </a:solidFill>
                          <a:latin typeface="Ubuntu"/>
                        </a:rPr>
                        <a:t>Rack à magazine</a:t>
                      </a:r>
                      <a:endParaRPr lang="fr-FR" sz="1600" dirty="0">
                        <a:solidFill>
                          <a:srgbClr val="00206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600" dirty="0" smtClean="0">
                          <a:solidFill>
                            <a:srgbClr val="00B050"/>
                          </a:solidFill>
                          <a:latin typeface="Ubuntu"/>
                          <a:sym typeface="Wingdings"/>
                        </a:rPr>
                        <a:t></a:t>
                      </a:r>
                      <a:endParaRPr lang="fr-FR" sz="1600" dirty="0" smtClean="0">
                        <a:solidFill>
                          <a:srgbClr val="00B050"/>
                        </a:solidFill>
                        <a:latin typeface="Ubuntu"/>
                      </a:endParaRPr>
                    </a:p>
                  </a:txBody>
                  <a:tcPr/>
                </a:tc>
                <a:tc>
                  <a:txBody>
                    <a:bodyPr/>
                    <a:lstStyle/>
                    <a:p>
                      <a:pPr algn="ctr"/>
                      <a:r>
                        <a:rPr lang="fr-FR" sz="1600" dirty="0" smtClean="0">
                          <a:solidFill>
                            <a:srgbClr val="00B050"/>
                          </a:solidFill>
                          <a:latin typeface="Ubuntu"/>
                          <a:sym typeface="Wingdings"/>
                        </a:rPr>
                        <a:t></a:t>
                      </a:r>
                      <a:endParaRPr lang="fr-FR" sz="1600" dirty="0">
                        <a:solidFill>
                          <a:srgbClr val="00B050"/>
                        </a:solidFill>
                        <a:latin typeface="Ubuntu"/>
                      </a:endParaRPr>
                    </a:p>
                  </a:txBody>
                  <a:tcPr/>
                </a:tc>
                <a:tc>
                  <a:txBody>
                    <a:bodyPr/>
                    <a:lstStyle/>
                    <a:p>
                      <a:pPr algn="ctr"/>
                      <a:r>
                        <a:rPr lang="fr-FR" sz="1600" dirty="0" smtClean="0">
                          <a:solidFill>
                            <a:srgbClr val="00B050"/>
                          </a:solidFill>
                          <a:latin typeface="Ubuntu"/>
                          <a:sym typeface="Wingdings"/>
                        </a:rPr>
                        <a:t></a:t>
                      </a:r>
                      <a:endParaRPr lang="fr-FR" sz="1600" dirty="0">
                        <a:solidFill>
                          <a:srgbClr val="00B050"/>
                        </a:solidFill>
                        <a:latin typeface="Ubuntu"/>
                      </a:endParaRPr>
                    </a:p>
                  </a:txBody>
                  <a:tcPr/>
                </a:tc>
                <a:tc>
                  <a:txBody>
                    <a:bodyPr/>
                    <a:lstStyle/>
                    <a:p>
                      <a:pPr algn="ctr"/>
                      <a:r>
                        <a:rPr lang="fr-FR" sz="1600" smtClean="0">
                          <a:solidFill>
                            <a:srgbClr val="00B050"/>
                          </a:solidFill>
                          <a:latin typeface="Ubuntu"/>
                          <a:sym typeface="Wingdings"/>
                        </a:rPr>
                        <a:t></a:t>
                      </a:r>
                      <a:endParaRPr lang="fr-FR" sz="1600" dirty="0">
                        <a:solidFill>
                          <a:srgbClr val="00B050"/>
                        </a:solidFill>
                        <a:latin typeface="Ubuntu"/>
                      </a:endParaRPr>
                    </a:p>
                  </a:txBody>
                  <a:tcPr/>
                </a:tc>
              </a:tr>
              <a:tr h="379102">
                <a:tc>
                  <a:txBody>
                    <a:bodyPr/>
                    <a:lstStyle/>
                    <a:p>
                      <a:r>
                        <a:rPr lang="fr-FR" sz="1600" dirty="0" smtClean="0">
                          <a:solidFill>
                            <a:srgbClr val="002060"/>
                          </a:solidFill>
                          <a:latin typeface="Ubuntu"/>
                        </a:rPr>
                        <a:t>Accroche manteau</a:t>
                      </a:r>
                      <a:endParaRPr lang="fr-FR" sz="1600" dirty="0">
                        <a:solidFill>
                          <a:srgbClr val="00206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600" dirty="0" smtClean="0">
                          <a:solidFill>
                            <a:srgbClr val="00B050"/>
                          </a:solidFill>
                          <a:latin typeface="Ubuntu"/>
                          <a:sym typeface="Wingdings"/>
                        </a:rPr>
                        <a:t></a:t>
                      </a:r>
                      <a:endParaRPr lang="fr-FR" sz="1600" dirty="0" smtClean="0">
                        <a:solidFill>
                          <a:srgbClr val="00B050"/>
                        </a:solidFill>
                        <a:latin typeface="Ubuntu"/>
                      </a:endParaRPr>
                    </a:p>
                  </a:txBody>
                  <a:tcPr/>
                </a:tc>
                <a:tc>
                  <a:txBody>
                    <a:bodyPr/>
                    <a:lstStyle/>
                    <a:p>
                      <a:pPr algn="ctr"/>
                      <a:r>
                        <a:rPr lang="fr-FR" sz="1600" dirty="0" smtClean="0">
                          <a:solidFill>
                            <a:srgbClr val="00B050"/>
                          </a:solidFill>
                          <a:latin typeface="Ubuntu"/>
                          <a:sym typeface="Wingdings"/>
                        </a:rPr>
                        <a:t></a:t>
                      </a:r>
                      <a:endParaRPr lang="fr-FR" sz="1600" dirty="0">
                        <a:solidFill>
                          <a:srgbClr val="00B050"/>
                        </a:solidFill>
                        <a:latin typeface="Ubuntu"/>
                      </a:endParaRPr>
                    </a:p>
                  </a:txBody>
                  <a:tcPr/>
                </a:tc>
                <a:tc>
                  <a:txBody>
                    <a:bodyPr/>
                    <a:lstStyle/>
                    <a:p>
                      <a:pPr algn="ctr"/>
                      <a:r>
                        <a:rPr lang="fr-FR" sz="1600" dirty="0" smtClean="0">
                          <a:solidFill>
                            <a:srgbClr val="00B050"/>
                          </a:solidFill>
                          <a:latin typeface="Ubuntu"/>
                          <a:sym typeface="Wingdings"/>
                        </a:rPr>
                        <a:t></a:t>
                      </a:r>
                      <a:endParaRPr lang="fr-FR" sz="1600" dirty="0">
                        <a:solidFill>
                          <a:srgbClr val="00B050"/>
                        </a:solidFill>
                        <a:latin typeface="Ubuntu"/>
                      </a:endParaRPr>
                    </a:p>
                  </a:txBody>
                  <a:tcPr/>
                </a:tc>
                <a:tc>
                  <a:txBody>
                    <a:bodyPr/>
                    <a:lstStyle/>
                    <a:p>
                      <a:pPr algn="ctr"/>
                      <a:r>
                        <a:rPr lang="fr-FR" sz="1600" dirty="0" smtClean="0">
                          <a:solidFill>
                            <a:srgbClr val="00B050"/>
                          </a:solidFill>
                          <a:latin typeface="Ubuntu"/>
                          <a:sym typeface="Wingdings"/>
                        </a:rPr>
                        <a:t></a:t>
                      </a:r>
                      <a:endParaRPr lang="fr-FR" sz="1600" dirty="0">
                        <a:solidFill>
                          <a:srgbClr val="00B050"/>
                        </a:solidFill>
                        <a:latin typeface="Ubuntu"/>
                      </a:endParaRPr>
                    </a:p>
                  </a:txBody>
                  <a:tcPr/>
                </a:tc>
              </a:tr>
              <a:tr h="379102">
                <a:tc>
                  <a:txBody>
                    <a:bodyPr/>
                    <a:lstStyle/>
                    <a:p>
                      <a:r>
                        <a:rPr lang="fr-FR" sz="1600" dirty="0" smtClean="0">
                          <a:solidFill>
                            <a:srgbClr val="002060"/>
                          </a:solidFill>
                          <a:latin typeface="Ubuntu"/>
                        </a:rPr>
                        <a:t>Repose tête ajustable</a:t>
                      </a:r>
                      <a:endParaRPr lang="fr-FR" sz="1600" dirty="0">
                        <a:solidFill>
                          <a:srgbClr val="00206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600" dirty="0" smtClean="0">
                          <a:solidFill>
                            <a:srgbClr val="00B050"/>
                          </a:solidFill>
                          <a:latin typeface="Ubuntu"/>
                          <a:sym typeface="Wingdings"/>
                        </a:rPr>
                        <a:t></a:t>
                      </a:r>
                      <a:endParaRPr lang="fr-FR" sz="1600" dirty="0" smtClean="0">
                        <a:solidFill>
                          <a:srgbClr val="00B050"/>
                        </a:solidFill>
                        <a:latin typeface="Ubuntu"/>
                      </a:endParaRPr>
                    </a:p>
                  </a:txBody>
                  <a:tcPr/>
                </a:tc>
                <a:tc>
                  <a:txBody>
                    <a:bodyPr/>
                    <a:lstStyle/>
                    <a:p>
                      <a:pPr algn="ctr"/>
                      <a:r>
                        <a:rPr lang="fr-FR" sz="1600" dirty="0" smtClean="0">
                          <a:solidFill>
                            <a:srgbClr val="00B050"/>
                          </a:solidFill>
                          <a:latin typeface="Ubuntu"/>
                          <a:sym typeface="Wingdings"/>
                        </a:rPr>
                        <a:t></a:t>
                      </a:r>
                      <a:endParaRPr lang="fr-FR" sz="1600" dirty="0">
                        <a:solidFill>
                          <a:srgbClr val="00B050"/>
                        </a:solidFill>
                        <a:latin typeface="Ubuntu"/>
                      </a:endParaRPr>
                    </a:p>
                  </a:txBody>
                  <a:tcPr/>
                </a:tc>
                <a:tc>
                  <a:txBody>
                    <a:bodyPr/>
                    <a:lstStyle/>
                    <a:p>
                      <a:pPr algn="ctr"/>
                      <a:r>
                        <a:rPr lang="fr-FR" sz="1600" dirty="0" smtClean="0">
                          <a:solidFill>
                            <a:srgbClr val="00B050"/>
                          </a:solidFill>
                          <a:latin typeface="Ubuntu"/>
                          <a:sym typeface="Wingdings"/>
                        </a:rPr>
                        <a:t></a:t>
                      </a:r>
                      <a:endParaRPr lang="fr-FR" sz="1600" dirty="0">
                        <a:solidFill>
                          <a:srgbClr val="00B050"/>
                        </a:solidFill>
                        <a:latin typeface="Ubuntu"/>
                      </a:endParaRPr>
                    </a:p>
                  </a:txBody>
                  <a:tcPr/>
                </a:tc>
                <a:tc>
                  <a:txBody>
                    <a:bodyPr/>
                    <a:lstStyle/>
                    <a:p>
                      <a:pPr algn="ctr"/>
                      <a:r>
                        <a:rPr lang="fr-FR" sz="1600" dirty="0" smtClean="0">
                          <a:solidFill>
                            <a:srgbClr val="00B050"/>
                          </a:solidFill>
                          <a:latin typeface="Ubuntu"/>
                          <a:sym typeface="Wingdings"/>
                        </a:rPr>
                        <a:t></a:t>
                      </a:r>
                      <a:endParaRPr lang="fr-FR" sz="1600" dirty="0">
                        <a:solidFill>
                          <a:srgbClr val="00B050"/>
                        </a:solidFill>
                        <a:latin typeface="Ubuntu"/>
                      </a:endParaRPr>
                    </a:p>
                  </a:txBody>
                  <a:tcPr/>
                </a:tc>
              </a:tr>
              <a:tr h="379102">
                <a:tc>
                  <a:txBody>
                    <a:bodyPr/>
                    <a:lstStyle/>
                    <a:p>
                      <a:r>
                        <a:rPr lang="fr-FR" sz="1600" dirty="0" smtClean="0">
                          <a:solidFill>
                            <a:srgbClr val="002060"/>
                          </a:solidFill>
                          <a:latin typeface="Ubuntu"/>
                        </a:rPr>
                        <a:t>Console centrale de commande</a:t>
                      </a:r>
                      <a:r>
                        <a:rPr lang="fr-FR" sz="1600" baseline="0" dirty="0" smtClean="0">
                          <a:solidFill>
                            <a:srgbClr val="002060"/>
                          </a:solidFill>
                          <a:latin typeface="Ubuntu"/>
                        </a:rPr>
                        <a:t> siège</a:t>
                      </a:r>
                      <a:endParaRPr lang="fr-FR" sz="1600" dirty="0">
                        <a:solidFill>
                          <a:srgbClr val="00206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600" dirty="0" smtClean="0">
                          <a:solidFill>
                            <a:srgbClr val="00B050"/>
                          </a:solidFill>
                          <a:latin typeface="Ubuntu"/>
                          <a:sym typeface="Wingdings"/>
                        </a:rPr>
                        <a:t></a:t>
                      </a:r>
                      <a:endParaRPr lang="fr-FR" sz="1600" dirty="0" smtClean="0">
                        <a:solidFill>
                          <a:srgbClr val="00B050"/>
                        </a:solidFill>
                        <a:latin typeface="Ubuntu"/>
                      </a:endParaRPr>
                    </a:p>
                  </a:txBody>
                  <a:tcPr/>
                </a:tc>
                <a:tc>
                  <a:txBody>
                    <a:bodyPr/>
                    <a:lstStyle/>
                    <a:p>
                      <a:pPr algn="ctr"/>
                      <a:r>
                        <a:rPr lang="fr-FR" sz="1600" dirty="0" smtClean="0">
                          <a:solidFill>
                            <a:srgbClr val="00B050"/>
                          </a:solidFill>
                          <a:latin typeface="Ubuntu"/>
                          <a:sym typeface="Wingdings"/>
                        </a:rPr>
                        <a:t></a:t>
                      </a:r>
                      <a:endParaRPr lang="fr-FR" sz="1600" dirty="0">
                        <a:solidFill>
                          <a:srgbClr val="00B050"/>
                        </a:solidFill>
                        <a:latin typeface="Ubuntu"/>
                      </a:endParaRPr>
                    </a:p>
                  </a:txBody>
                  <a:tcPr/>
                </a:tc>
                <a:tc>
                  <a:txBody>
                    <a:bodyPr/>
                    <a:lstStyle/>
                    <a:p>
                      <a:pPr algn="ctr"/>
                      <a:r>
                        <a:rPr lang="fr-FR" sz="1600" dirty="0" smtClean="0">
                          <a:solidFill>
                            <a:srgbClr val="00B050"/>
                          </a:solidFill>
                          <a:latin typeface="Ubuntu"/>
                          <a:sym typeface="Wingdings"/>
                        </a:rPr>
                        <a:t></a:t>
                      </a:r>
                      <a:endParaRPr lang="fr-FR" sz="1600" dirty="0">
                        <a:solidFill>
                          <a:srgbClr val="00B050"/>
                        </a:solidFill>
                        <a:latin typeface="Ubuntu"/>
                      </a:endParaRPr>
                    </a:p>
                  </a:txBody>
                  <a:tcPr/>
                </a:tc>
                <a:tc>
                  <a:txBody>
                    <a:bodyPr/>
                    <a:lstStyle/>
                    <a:p>
                      <a:pPr algn="ctr"/>
                      <a:r>
                        <a:rPr lang="fr-FR" sz="1600" dirty="0" smtClean="0">
                          <a:solidFill>
                            <a:srgbClr val="00B050"/>
                          </a:solidFill>
                          <a:latin typeface="Ubuntu"/>
                          <a:sym typeface="Wingdings"/>
                        </a:rPr>
                        <a:t></a:t>
                      </a:r>
                      <a:endParaRPr lang="fr-FR" sz="1600" dirty="0">
                        <a:solidFill>
                          <a:srgbClr val="00B050"/>
                        </a:solidFill>
                        <a:latin typeface="Ubuntu"/>
                      </a:endParaRPr>
                    </a:p>
                  </a:txBody>
                  <a:tcPr/>
                </a:tc>
              </a:tr>
              <a:tr h="379102">
                <a:tc>
                  <a:txBody>
                    <a:bodyPr/>
                    <a:lstStyle/>
                    <a:p>
                      <a:r>
                        <a:rPr lang="fr-FR" sz="1600" dirty="0" smtClean="0">
                          <a:solidFill>
                            <a:srgbClr val="002060"/>
                          </a:solidFill>
                          <a:latin typeface="Ubuntu"/>
                        </a:rPr>
                        <a:t>Télécommande vidéo</a:t>
                      </a:r>
                      <a:endParaRPr lang="fr-FR" sz="1600" dirty="0">
                        <a:solidFill>
                          <a:srgbClr val="00206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600" dirty="0" smtClean="0">
                          <a:solidFill>
                            <a:srgbClr val="00B050"/>
                          </a:solidFill>
                          <a:latin typeface="Ubuntu"/>
                          <a:sym typeface="Wingdings"/>
                        </a:rPr>
                        <a:t></a:t>
                      </a:r>
                      <a:endParaRPr lang="fr-FR" sz="1600" dirty="0" smtClean="0">
                        <a:solidFill>
                          <a:srgbClr val="00B050"/>
                        </a:solidFill>
                        <a:latin typeface="Ubuntu"/>
                      </a:endParaRPr>
                    </a:p>
                  </a:txBody>
                  <a:tcPr/>
                </a:tc>
                <a:tc>
                  <a:txBody>
                    <a:bodyPr/>
                    <a:lstStyle/>
                    <a:p>
                      <a:pPr algn="ctr"/>
                      <a:r>
                        <a:rPr lang="fr-FR" sz="1600" dirty="0" smtClean="0">
                          <a:solidFill>
                            <a:srgbClr val="00B050"/>
                          </a:solidFill>
                          <a:latin typeface="Ubuntu"/>
                          <a:sym typeface="Wingdings"/>
                        </a:rPr>
                        <a:t></a:t>
                      </a:r>
                      <a:endParaRPr lang="fr-FR" sz="1600" dirty="0">
                        <a:solidFill>
                          <a:srgbClr val="00B050"/>
                        </a:solidFill>
                        <a:latin typeface="Ubuntu"/>
                      </a:endParaRPr>
                    </a:p>
                  </a:txBody>
                  <a:tcPr/>
                </a:tc>
                <a:tc>
                  <a:txBody>
                    <a:bodyPr/>
                    <a:lstStyle/>
                    <a:p>
                      <a:pPr algn="ctr"/>
                      <a:r>
                        <a:rPr lang="fr-FR" sz="1600" dirty="0" smtClean="0">
                          <a:solidFill>
                            <a:srgbClr val="00B050"/>
                          </a:solidFill>
                          <a:latin typeface="Ubuntu"/>
                          <a:sym typeface="Wingdings"/>
                        </a:rPr>
                        <a:t></a:t>
                      </a:r>
                      <a:endParaRPr lang="fr-FR" sz="1600" dirty="0">
                        <a:solidFill>
                          <a:srgbClr val="00B05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600" dirty="0" smtClean="0">
                          <a:solidFill>
                            <a:srgbClr val="FF0000"/>
                          </a:solidFill>
                          <a:latin typeface="Ubuntu"/>
                          <a:sym typeface="Wingdings"/>
                        </a:rPr>
                        <a:t></a:t>
                      </a:r>
                      <a:endParaRPr lang="fr-FR" sz="1600" dirty="0" smtClean="0">
                        <a:solidFill>
                          <a:srgbClr val="FF0000"/>
                        </a:solidFill>
                        <a:latin typeface="Ubuntu"/>
                      </a:endParaRPr>
                    </a:p>
                    <a:p>
                      <a:pPr algn="ctr"/>
                      <a:endParaRPr lang="fr-FR" sz="1600" dirty="0">
                        <a:solidFill>
                          <a:srgbClr val="00B050"/>
                        </a:solidFill>
                        <a:latin typeface="Ubuntu"/>
                      </a:endParaRPr>
                    </a:p>
                  </a:txBody>
                  <a:tcPr/>
                </a:tc>
              </a:tr>
            </a:tbl>
          </a:graphicData>
        </a:graphic>
      </p:graphicFrame>
      <p:sp>
        <p:nvSpPr>
          <p:cNvPr id="12" name="ZoneTexte 11"/>
          <p:cNvSpPr txBox="1"/>
          <p:nvPr/>
        </p:nvSpPr>
        <p:spPr>
          <a:xfrm>
            <a:off x="0" y="6581001"/>
            <a:ext cx="9144000" cy="553998"/>
          </a:xfrm>
          <a:prstGeom prst="rect">
            <a:avLst/>
          </a:prstGeom>
          <a:noFill/>
        </p:spPr>
        <p:txBody>
          <a:bodyPr wrap="square" rtlCol="0">
            <a:spAutoFit/>
          </a:bodyPr>
          <a:lstStyle/>
          <a:p>
            <a:r>
              <a:rPr lang="fr-FR" sz="1200" b="1" dirty="0" smtClean="0">
                <a:latin typeface="Ubuntu"/>
              </a:rPr>
              <a:t>*Configuration actuelle avant réaménagement et modernisation des cabines prévus avant l’été 2018. </a:t>
            </a:r>
          </a:p>
          <a:p>
            <a:endParaRPr lang="fr-FR" b="1" dirty="0">
              <a:latin typeface="Ubuntu"/>
            </a:endParaRPr>
          </a:p>
        </p:txBody>
      </p:sp>
    </p:spTree>
    <p:extLst>
      <p:ext uri="{BB962C8B-B14F-4D97-AF65-F5344CB8AC3E}">
        <p14:creationId xmlns:p14="http://schemas.microsoft.com/office/powerpoint/2010/main" xmlns="" val="3581670305"/>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p:nvPicPr>
        <p:blipFill>
          <a:blip r:embed="rId3" cstate="print"/>
          <a:srcRect/>
          <a:stretch>
            <a:fillRect/>
          </a:stretch>
        </p:blipFill>
        <p:spPr bwMode="auto">
          <a:xfrm>
            <a:off x="0" y="0"/>
            <a:ext cx="9144000" cy="6877050"/>
          </a:xfrm>
          <a:prstGeom prst="rect">
            <a:avLst/>
          </a:prstGeom>
          <a:noFill/>
          <a:ln w="9525">
            <a:noFill/>
            <a:miter lim="800000"/>
            <a:headEnd/>
            <a:tailEnd/>
          </a:ln>
          <a:effectLst/>
        </p:spPr>
      </p:pic>
      <p:sp>
        <p:nvSpPr>
          <p:cNvPr id="6" name="Rectangle 5"/>
          <p:cNvSpPr/>
          <p:nvPr/>
        </p:nvSpPr>
        <p:spPr>
          <a:xfrm>
            <a:off x="346841" y="2187815"/>
            <a:ext cx="7028463" cy="523220"/>
          </a:xfrm>
          <a:prstGeom prst="rect">
            <a:avLst/>
          </a:prstGeom>
        </p:spPr>
        <p:txBody>
          <a:bodyPr wrap="none">
            <a:spAutoFit/>
          </a:bodyPr>
          <a:lstStyle/>
          <a:p>
            <a:r>
              <a:rPr lang="fr-FR" sz="2800" b="1" dirty="0" smtClean="0">
                <a:solidFill>
                  <a:srgbClr val="002060"/>
                </a:solidFill>
                <a:effectLst>
                  <a:outerShdw blurRad="38100" dist="38100" dir="2700000" algn="tl">
                    <a:srgbClr val="000000">
                      <a:alpha val="43137"/>
                    </a:srgbClr>
                  </a:outerShdw>
                </a:effectLst>
                <a:latin typeface="Ubuntu Light"/>
              </a:rPr>
              <a:t>Tout pour passer un agréable moment ! </a:t>
            </a:r>
            <a:endParaRPr lang="fr-FR" sz="2800" b="1" dirty="0">
              <a:solidFill>
                <a:srgbClr val="002060"/>
              </a:solidFill>
              <a:effectLst>
                <a:outerShdw blurRad="38100" dist="38100" dir="2700000" algn="tl">
                  <a:srgbClr val="000000">
                    <a:alpha val="43137"/>
                  </a:srgbClr>
                </a:outerShdw>
              </a:effectLst>
              <a:latin typeface="Ubuntu Light"/>
            </a:endParaRPr>
          </a:p>
        </p:txBody>
      </p:sp>
      <p:graphicFrame>
        <p:nvGraphicFramePr>
          <p:cNvPr id="5" name="Tableau 4"/>
          <p:cNvGraphicFramePr>
            <a:graphicFrameLocks noGrp="1"/>
          </p:cNvGraphicFramePr>
          <p:nvPr/>
        </p:nvGraphicFramePr>
        <p:xfrm>
          <a:off x="409906" y="2863194"/>
          <a:ext cx="8213833" cy="3383280"/>
        </p:xfrm>
        <a:graphic>
          <a:graphicData uri="http://schemas.openxmlformats.org/drawingml/2006/table">
            <a:tbl>
              <a:tblPr firstRow="1" bandRow="1">
                <a:tableStyleId>{5C22544A-7EE6-4342-B048-85BDC9FD1C3A}</a:tableStyleId>
              </a:tblPr>
              <a:tblGrid>
                <a:gridCol w="3042743"/>
                <a:gridCol w="1229711"/>
                <a:gridCol w="1198179"/>
                <a:gridCol w="1355834"/>
                <a:gridCol w="1387366"/>
              </a:tblGrid>
              <a:tr h="370840">
                <a:tc>
                  <a:txBody>
                    <a:bodyPr/>
                    <a:lstStyle/>
                    <a:p>
                      <a:r>
                        <a:rPr lang="fr-FR" sz="1600" dirty="0" smtClean="0">
                          <a:latin typeface="Ubuntu"/>
                        </a:rPr>
                        <a:t>Type</a:t>
                      </a:r>
                      <a:r>
                        <a:rPr lang="fr-FR" sz="1600" baseline="0" dirty="0" smtClean="0">
                          <a:latin typeface="Ubuntu"/>
                        </a:rPr>
                        <a:t> d’appareil</a:t>
                      </a:r>
                      <a:endParaRPr lang="fr-FR" sz="1600" dirty="0">
                        <a:latin typeface="Ubuntu"/>
                      </a:endParaRPr>
                    </a:p>
                  </a:txBody>
                  <a:tcPr>
                    <a:solidFill>
                      <a:srgbClr val="0070C0"/>
                    </a:solidFill>
                  </a:tcPr>
                </a:tc>
                <a:tc>
                  <a:txBody>
                    <a:bodyPr/>
                    <a:lstStyle/>
                    <a:p>
                      <a:pPr algn="ctr"/>
                      <a:r>
                        <a:rPr lang="fr-FR" sz="1600" dirty="0" smtClean="0">
                          <a:latin typeface="Ubuntu"/>
                        </a:rPr>
                        <a:t>A350 XWB</a:t>
                      </a:r>
                      <a:endParaRPr lang="fr-FR" sz="1600" dirty="0">
                        <a:latin typeface="Ubuntu"/>
                      </a:endParaRPr>
                    </a:p>
                  </a:txBody>
                  <a:tcPr>
                    <a:solidFill>
                      <a:srgbClr val="0070C0"/>
                    </a:solidFill>
                  </a:tcPr>
                </a:tc>
                <a:tc>
                  <a:txBody>
                    <a:bodyPr/>
                    <a:lstStyle/>
                    <a:p>
                      <a:pPr algn="ctr"/>
                      <a:r>
                        <a:rPr lang="fr-FR" sz="1600" dirty="0" smtClean="0">
                          <a:latin typeface="Ubuntu"/>
                        </a:rPr>
                        <a:t>A330-300</a:t>
                      </a:r>
                      <a:endParaRPr lang="fr-FR" sz="1600" dirty="0">
                        <a:latin typeface="Ubuntu"/>
                      </a:endParaRPr>
                    </a:p>
                  </a:txBody>
                  <a:tcPr>
                    <a:solidFill>
                      <a:srgbClr val="0070C0"/>
                    </a:solidFill>
                  </a:tcPr>
                </a:tc>
                <a:tc>
                  <a:txBody>
                    <a:bodyPr/>
                    <a:lstStyle/>
                    <a:p>
                      <a:pPr algn="ctr"/>
                      <a:r>
                        <a:rPr lang="fr-FR" sz="1600" dirty="0" smtClean="0">
                          <a:latin typeface="Ubuntu"/>
                        </a:rPr>
                        <a:t>A330-300*</a:t>
                      </a:r>
                      <a:endParaRPr lang="fr-FR" sz="1600" dirty="0">
                        <a:latin typeface="Ubuntu"/>
                      </a:endParaRPr>
                    </a:p>
                  </a:txBody>
                  <a:tcPr>
                    <a:solidFill>
                      <a:srgbClr val="0070C0"/>
                    </a:solidFill>
                  </a:tcPr>
                </a:tc>
                <a:tc>
                  <a:txBody>
                    <a:bodyPr/>
                    <a:lstStyle/>
                    <a:p>
                      <a:pPr algn="ctr"/>
                      <a:r>
                        <a:rPr lang="fr-FR" sz="1600" dirty="0" smtClean="0">
                          <a:latin typeface="Ubuntu"/>
                        </a:rPr>
                        <a:t>A330-200*</a:t>
                      </a:r>
                      <a:endParaRPr lang="fr-FR" sz="1600" dirty="0">
                        <a:latin typeface="Ubuntu"/>
                      </a:endParaRPr>
                    </a:p>
                  </a:txBody>
                  <a:tcPr>
                    <a:solidFill>
                      <a:srgbClr val="0070C0"/>
                    </a:solidFill>
                  </a:tcPr>
                </a:tc>
              </a:tr>
              <a:tr h="370840">
                <a:tc>
                  <a:txBody>
                    <a:bodyPr/>
                    <a:lstStyle/>
                    <a:p>
                      <a:r>
                        <a:rPr lang="fr-FR" sz="1600" dirty="0" smtClean="0">
                          <a:solidFill>
                            <a:srgbClr val="002060"/>
                          </a:solidFill>
                          <a:latin typeface="Ubuntu"/>
                        </a:rPr>
                        <a:t>Configurations</a:t>
                      </a:r>
                      <a:endParaRPr lang="fr-FR" sz="1600" dirty="0">
                        <a:solidFill>
                          <a:srgbClr val="002060"/>
                        </a:solidFill>
                        <a:latin typeface="Ubuntu"/>
                      </a:endParaRPr>
                    </a:p>
                  </a:txBody>
                  <a:tcPr/>
                </a:tc>
                <a:tc>
                  <a:txBody>
                    <a:bodyPr/>
                    <a:lstStyle/>
                    <a:p>
                      <a:pPr algn="ctr"/>
                      <a:r>
                        <a:rPr lang="fr-FR" sz="1600" dirty="0" smtClean="0">
                          <a:solidFill>
                            <a:srgbClr val="002060"/>
                          </a:solidFill>
                          <a:latin typeface="Ubuntu"/>
                        </a:rPr>
                        <a:t>Tri-classes</a:t>
                      </a:r>
                      <a:endParaRPr lang="fr-FR" sz="1600" dirty="0">
                        <a:solidFill>
                          <a:srgbClr val="002060"/>
                        </a:solidFill>
                        <a:latin typeface="Ubuntu"/>
                      </a:endParaRPr>
                    </a:p>
                  </a:txBody>
                  <a:tcPr/>
                </a:tc>
                <a:tc>
                  <a:txBody>
                    <a:bodyPr/>
                    <a:lstStyle/>
                    <a:p>
                      <a:pPr algn="ctr"/>
                      <a:r>
                        <a:rPr lang="fr-FR" sz="1600" dirty="0" smtClean="0">
                          <a:solidFill>
                            <a:srgbClr val="002060"/>
                          </a:solidFill>
                          <a:latin typeface="Ubuntu"/>
                        </a:rPr>
                        <a:t>Tri-classes</a:t>
                      </a:r>
                      <a:endParaRPr lang="fr-FR" sz="1600" dirty="0">
                        <a:solidFill>
                          <a:srgbClr val="002060"/>
                        </a:solidFill>
                        <a:latin typeface="Ubuntu"/>
                      </a:endParaRPr>
                    </a:p>
                  </a:txBody>
                  <a:tcPr/>
                </a:tc>
                <a:tc>
                  <a:txBody>
                    <a:bodyPr/>
                    <a:lstStyle/>
                    <a:p>
                      <a:pPr algn="ctr"/>
                      <a:r>
                        <a:rPr lang="fr-FR" sz="1600" dirty="0" smtClean="0">
                          <a:solidFill>
                            <a:srgbClr val="002060"/>
                          </a:solidFill>
                          <a:latin typeface="Ubuntu"/>
                        </a:rPr>
                        <a:t>Tri-classes</a:t>
                      </a:r>
                      <a:endParaRPr lang="fr-FR" sz="1600" dirty="0">
                        <a:solidFill>
                          <a:srgbClr val="002060"/>
                        </a:solidFill>
                        <a:latin typeface="Ubuntu"/>
                      </a:endParaRPr>
                    </a:p>
                  </a:txBody>
                  <a:tcPr/>
                </a:tc>
                <a:tc>
                  <a:txBody>
                    <a:bodyPr/>
                    <a:lstStyle/>
                    <a:p>
                      <a:pPr algn="ctr"/>
                      <a:r>
                        <a:rPr lang="fr-FR" sz="1600" dirty="0" smtClean="0">
                          <a:solidFill>
                            <a:srgbClr val="002060"/>
                          </a:solidFill>
                          <a:latin typeface="Ubuntu"/>
                        </a:rPr>
                        <a:t>Bi-classes</a:t>
                      </a:r>
                      <a:endParaRPr lang="fr-FR" sz="1600" dirty="0">
                        <a:solidFill>
                          <a:srgbClr val="002060"/>
                        </a:solidFill>
                        <a:latin typeface="Ubuntu"/>
                      </a:endParaRPr>
                    </a:p>
                  </a:txBody>
                  <a:tcPr/>
                </a:tc>
              </a:tr>
              <a:tr h="370840">
                <a:tc>
                  <a:txBody>
                    <a:bodyPr/>
                    <a:lstStyle/>
                    <a:p>
                      <a:r>
                        <a:rPr lang="fr-FR" sz="1600" dirty="0" smtClean="0">
                          <a:solidFill>
                            <a:srgbClr val="002060"/>
                          </a:solidFill>
                          <a:latin typeface="Ubuntu"/>
                        </a:rPr>
                        <a:t>Système de vidéo</a:t>
                      </a:r>
                      <a:r>
                        <a:rPr lang="fr-FR" sz="1600" baseline="0" dirty="0" smtClean="0">
                          <a:solidFill>
                            <a:srgbClr val="002060"/>
                          </a:solidFill>
                          <a:latin typeface="Ubuntu"/>
                        </a:rPr>
                        <a:t> à la demande</a:t>
                      </a:r>
                      <a:endParaRPr lang="fr-FR" sz="1600" dirty="0">
                        <a:solidFill>
                          <a:srgbClr val="002060"/>
                        </a:solidFill>
                        <a:latin typeface="Ubuntu"/>
                      </a:endParaRPr>
                    </a:p>
                  </a:txBody>
                  <a:tcPr/>
                </a:tc>
                <a:tc>
                  <a:txBody>
                    <a:bodyPr/>
                    <a:lstStyle/>
                    <a:p>
                      <a:pPr algn="ctr"/>
                      <a:r>
                        <a:rPr lang="fr-FR" sz="1600" dirty="0" smtClean="0">
                          <a:solidFill>
                            <a:srgbClr val="00B050"/>
                          </a:solidFill>
                          <a:latin typeface="Ubuntu"/>
                          <a:sym typeface="Wingdings"/>
                        </a:rPr>
                        <a:t></a:t>
                      </a:r>
                      <a:endParaRPr lang="fr-FR" sz="1600" dirty="0">
                        <a:solidFill>
                          <a:srgbClr val="00B05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600" dirty="0" smtClean="0">
                          <a:solidFill>
                            <a:srgbClr val="00B050"/>
                          </a:solidFill>
                          <a:latin typeface="Ubuntu"/>
                          <a:sym typeface="Wingdings"/>
                        </a:rPr>
                        <a:t></a:t>
                      </a:r>
                      <a:endParaRPr lang="fr-FR" sz="1600" dirty="0" smtClean="0">
                        <a:solidFill>
                          <a:srgbClr val="00B050"/>
                        </a:solidFill>
                        <a:latin typeface="Ubuntu"/>
                      </a:endParaRPr>
                    </a:p>
                    <a:p>
                      <a:pPr algn="ctr"/>
                      <a:endParaRPr lang="fr-FR" sz="1600" dirty="0">
                        <a:solidFill>
                          <a:srgbClr val="002060"/>
                        </a:solidFill>
                        <a:latin typeface="Ubuntu"/>
                      </a:endParaRPr>
                    </a:p>
                  </a:txBody>
                  <a:tcPr/>
                </a:tc>
                <a:tc>
                  <a:txBody>
                    <a:bodyPr/>
                    <a:lstStyle/>
                    <a:p>
                      <a:pPr algn="ctr"/>
                      <a:r>
                        <a:rPr lang="fr-FR" sz="1600" smtClean="0">
                          <a:solidFill>
                            <a:srgbClr val="00B050"/>
                          </a:solidFill>
                          <a:latin typeface="Ubuntu"/>
                          <a:sym typeface="Wingdings"/>
                        </a:rPr>
                        <a:t></a:t>
                      </a:r>
                      <a:endParaRPr lang="fr-FR" sz="1600" dirty="0">
                        <a:solidFill>
                          <a:srgbClr val="00B05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600" dirty="0" smtClean="0">
                          <a:solidFill>
                            <a:srgbClr val="00B050"/>
                          </a:solidFill>
                          <a:latin typeface="Ubuntu"/>
                          <a:sym typeface="Wingdings"/>
                        </a:rPr>
                        <a:t></a:t>
                      </a:r>
                      <a:endParaRPr lang="fr-FR" sz="1600" dirty="0" smtClean="0">
                        <a:solidFill>
                          <a:srgbClr val="00B050"/>
                        </a:solidFill>
                        <a:latin typeface="Ubuntu"/>
                      </a:endParaRPr>
                    </a:p>
                    <a:p>
                      <a:pPr algn="ctr"/>
                      <a:endParaRPr lang="fr-FR" sz="1600" dirty="0">
                        <a:solidFill>
                          <a:srgbClr val="002060"/>
                        </a:solidFill>
                        <a:latin typeface="Ubuntu"/>
                      </a:endParaRPr>
                    </a:p>
                  </a:txBody>
                  <a:tcPr/>
                </a:tc>
              </a:tr>
              <a:tr h="370840">
                <a:tc>
                  <a:txBody>
                    <a:bodyPr/>
                    <a:lstStyle/>
                    <a:p>
                      <a:r>
                        <a:rPr lang="fr-FR" sz="1600" dirty="0" smtClean="0">
                          <a:solidFill>
                            <a:srgbClr val="002060"/>
                          </a:solidFill>
                          <a:latin typeface="Ubuntu"/>
                        </a:rPr>
                        <a:t>Choix de 30 films </a:t>
                      </a:r>
                      <a:endParaRPr lang="fr-FR" sz="1600" dirty="0">
                        <a:solidFill>
                          <a:srgbClr val="002060"/>
                        </a:solidFill>
                        <a:latin typeface="Ubuntu"/>
                      </a:endParaRPr>
                    </a:p>
                  </a:txBody>
                  <a:tcPr/>
                </a:tc>
                <a:tc>
                  <a:txBody>
                    <a:bodyPr/>
                    <a:lstStyle/>
                    <a:p>
                      <a:pPr algn="ctr"/>
                      <a:r>
                        <a:rPr lang="fr-FR" sz="1600" dirty="0" smtClean="0">
                          <a:solidFill>
                            <a:srgbClr val="00B050"/>
                          </a:solidFill>
                          <a:latin typeface="Ubuntu"/>
                          <a:sym typeface="Wingdings"/>
                        </a:rPr>
                        <a:t></a:t>
                      </a:r>
                      <a:endParaRPr lang="fr-FR" sz="1600" dirty="0">
                        <a:solidFill>
                          <a:srgbClr val="00B05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600" dirty="0" smtClean="0">
                          <a:solidFill>
                            <a:srgbClr val="00B050"/>
                          </a:solidFill>
                          <a:latin typeface="Ubuntu"/>
                          <a:sym typeface="Wingdings"/>
                        </a:rPr>
                        <a:t></a:t>
                      </a:r>
                      <a:endParaRPr lang="fr-FR" sz="1600" dirty="0" smtClean="0">
                        <a:solidFill>
                          <a:srgbClr val="00B050"/>
                        </a:solidFill>
                        <a:latin typeface="Ubuntu"/>
                      </a:endParaRPr>
                    </a:p>
                  </a:txBody>
                  <a:tcPr/>
                </a:tc>
                <a:tc>
                  <a:txBody>
                    <a:bodyPr/>
                    <a:lstStyle/>
                    <a:p>
                      <a:pPr algn="ctr"/>
                      <a:r>
                        <a:rPr lang="fr-FR" sz="1600" dirty="0" smtClean="0">
                          <a:solidFill>
                            <a:srgbClr val="00B050"/>
                          </a:solidFill>
                          <a:latin typeface="Ubuntu"/>
                          <a:sym typeface="Wingdings"/>
                        </a:rPr>
                        <a:t></a:t>
                      </a:r>
                      <a:endParaRPr lang="fr-FR" sz="1600" dirty="0">
                        <a:solidFill>
                          <a:srgbClr val="00B05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600" dirty="0" smtClean="0">
                          <a:solidFill>
                            <a:srgbClr val="FF0000"/>
                          </a:solidFill>
                          <a:latin typeface="Ubuntu"/>
                          <a:sym typeface="Wingdings"/>
                        </a:rPr>
                        <a:t></a:t>
                      </a:r>
                      <a:endParaRPr lang="fr-FR" sz="1600" dirty="0" smtClean="0">
                        <a:solidFill>
                          <a:srgbClr val="FF0000"/>
                        </a:solidFill>
                        <a:latin typeface="Ubuntu"/>
                      </a:endParaRPr>
                    </a:p>
                  </a:txBody>
                  <a:tcPr/>
                </a:tc>
              </a:tr>
              <a:tr h="370840">
                <a:tc>
                  <a:txBody>
                    <a:bodyPr/>
                    <a:lstStyle/>
                    <a:p>
                      <a:r>
                        <a:rPr lang="fr-FR" sz="1600" dirty="0" err="1" smtClean="0">
                          <a:solidFill>
                            <a:srgbClr val="002060"/>
                          </a:solidFill>
                          <a:latin typeface="Ubuntu"/>
                        </a:rPr>
                        <a:t>IPad</a:t>
                      </a:r>
                      <a:r>
                        <a:rPr lang="fr-FR" sz="1600" baseline="0" dirty="0" smtClean="0">
                          <a:solidFill>
                            <a:srgbClr val="002060"/>
                          </a:solidFill>
                          <a:latin typeface="Ubuntu"/>
                        </a:rPr>
                        <a:t> </a:t>
                      </a:r>
                      <a:endParaRPr lang="fr-FR" sz="1600" dirty="0">
                        <a:solidFill>
                          <a:srgbClr val="00206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600" dirty="0" smtClean="0">
                          <a:solidFill>
                            <a:srgbClr val="FF0000"/>
                          </a:solidFill>
                          <a:latin typeface="Ubuntu"/>
                          <a:sym typeface="Wingdings"/>
                        </a:rPr>
                        <a:t></a:t>
                      </a:r>
                      <a:endParaRPr lang="fr-FR" sz="1600" dirty="0" smtClean="0">
                        <a:solidFill>
                          <a:srgbClr val="FF000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600" smtClean="0">
                          <a:solidFill>
                            <a:srgbClr val="FF0000"/>
                          </a:solidFill>
                          <a:latin typeface="Ubuntu"/>
                          <a:sym typeface="Wingdings"/>
                        </a:rPr>
                        <a:t></a:t>
                      </a:r>
                      <a:endParaRPr lang="fr-FR" sz="1600" dirty="0" smtClean="0">
                        <a:solidFill>
                          <a:srgbClr val="FF000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600" dirty="0" smtClean="0">
                          <a:solidFill>
                            <a:srgbClr val="FF0000"/>
                          </a:solidFill>
                          <a:latin typeface="Ubuntu"/>
                          <a:sym typeface="Wingdings"/>
                        </a:rPr>
                        <a:t></a:t>
                      </a:r>
                      <a:endParaRPr lang="fr-FR" sz="1600" dirty="0" smtClean="0">
                        <a:solidFill>
                          <a:srgbClr val="FF000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600" dirty="0" smtClean="0">
                          <a:solidFill>
                            <a:srgbClr val="00B050"/>
                          </a:solidFill>
                          <a:latin typeface="Ubuntu"/>
                          <a:sym typeface="Wingdings"/>
                        </a:rPr>
                        <a:t></a:t>
                      </a:r>
                      <a:endParaRPr lang="fr-FR" sz="1600" dirty="0" smtClean="0">
                        <a:solidFill>
                          <a:srgbClr val="00B050"/>
                        </a:solidFill>
                        <a:latin typeface="Ubuntu"/>
                      </a:endParaRPr>
                    </a:p>
                  </a:txBody>
                  <a:tcPr/>
                </a:tc>
              </a:tr>
              <a:tr h="370840">
                <a:tc>
                  <a:txBody>
                    <a:bodyPr/>
                    <a:lstStyle/>
                    <a:p>
                      <a:r>
                        <a:rPr lang="fr-FR" sz="1600" dirty="0" err="1" smtClean="0">
                          <a:solidFill>
                            <a:srgbClr val="002060"/>
                          </a:solidFill>
                          <a:latin typeface="Ubuntu"/>
                        </a:rPr>
                        <a:t>IPad</a:t>
                      </a:r>
                      <a:r>
                        <a:rPr lang="fr-FR" sz="1600" dirty="0" smtClean="0">
                          <a:solidFill>
                            <a:srgbClr val="002060"/>
                          </a:solidFill>
                          <a:latin typeface="Ubuntu"/>
                        </a:rPr>
                        <a:t> mini</a:t>
                      </a:r>
                      <a:endParaRPr lang="fr-FR" sz="1600" dirty="0">
                        <a:solidFill>
                          <a:srgbClr val="00206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600" dirty="0" smtClean="0">
                          <a:solidFill>
                            <a:srgbClr val="00B050"/>
                          </a:solidFill>
                          <a:latin typeface="Ubuntu"/>
                          <a:sym typeface="Wingdings"/>
                        </a:rPr>
                        <a:t></a:t>
                      </a:r>
                      <a:endParaRPr lang="fr-FR" sz="1600" dirty="0" smtClean="0">
                        <a:solidFill>
                          <a:srgbClr val="00B05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600" dirty="0" smtClean="0">
                          <a:solidFill>
                            <a:srgbClr val="00B050"/>
                          </a:solidFill>
                          <a:latin typeface="Ubuntu"/>
                          <a:sym typeface="Wingdings"/>
                        </a:rPr>
                        <a:t></a:t>
                      </a:r>
                      <a:endParaRPr lang="fr-FR" sz="1600" dirty="0" smtClean="0">
                        <a:solidFill>
                          <a:srgbClr val="00B05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600" dirty="0" smtClean="0">
                          <a:solidFill>
                            <a:srgbClr val="00B050"/>
                          </a:solidFill>
                          <a:latin typeface="Ubuntu"/>
                          <a:sym typeface="Wingdings"/>
                        </a:rPr>
                        <a:t></a:t>
                      </a:r>
                      <a:endParaRPr lang="fr-FR" sz="1600" dirty="0" smtClean="0">
                        <a:solidFill>
                          <a:srgbClr val="00B05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600" dirty="0" smtClean="0">
                          <a:solidFill>
                            <a:srgbClr val="00B050"/>
                          </a:solidFill>
                          <a:latin typeface="Ubuntu"/>
                          <a:sym typeface="Wingdings"/>
                        </a:rPr>
                        <a:t></a:t>
                      </a:r>
                      <a:endParaRPr lang="fr-FR" sz="1600" dirty="0" smtClean="0">
                        <a:solidFill>
                          <a:srgbClr val="00B050"/>
                        </a:solidFill>
                        <a:latin typeface="Ubuntu"/>
                      </a:endParaRPr>
                    </a:p>
                  </a:txBody>
                  <a:tcPr/>
                </a:tc>
              </a:tr>
              <a:tr h="370840">
                <a:tc>
                  <a:txBody>
                    <a:bodyPr/>
                    <a:lstStyle/>
                    <a:p>
                      <a:r>
                        <a:rPr lang="fr-FR" sz="1600" dirty="0" smtClean="0">
                          <a:solidFill>
                            <a:srgbClr val="002060"/>
                          </a:solidFill>
                          <a:latin typeface="Ubuntu"/>
                        </a:rPr>
                        <a:t>Wifi proposé</a:t>
                      </a:r>
                      <a:r>
                        <a:rPr lang="fr-FR" sz="1600" baseline="0" dirty="0" smtClean="0">
                          <a:solidFill>
                            <a:srgbClr val="002060"/>
                          </a:solidFill>
                          <a:latin typeface="Ubuntu"/>
                        </a:rPr>
                        <a:t> en option</a:t>
                      </a:r>
                      <a:endParaRPr lang="fr-FR" sz="1600" dirty="0">
                        <a:solidFill>
                          <a:srgbClr val="00206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600" dirty="0" smtClean="0">
                          <a:solidFill>
                            <a:srgbClr val="FF0000"/>
                          </a:solidFill>
                          <a:latin typeface="Ubuntu"/>
                          <a:sym typeface="Wingdings"/>
                        </a:rPr>
                        <a:t></a:t>
                      </a:r>
                      <a:endParaRPr lang="fr-FR" sz="1600" dirty="0" smtClean="0">
                        <a:solidFill>
                          <a:srgbClr val="FF000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600" smtClean="0">
                          <a:solidFill>
                            <a:srgbClr val="FF0000"/>
                          </a:solidFill>
                          <a:latin typeface="Ubuntu"/>
                          <a:sym typeface="Wingdings"/>
                        </a:rPr>
                        <a:t></a:t>
                      </a:r>
                      <a:endParaRPr lang="fr-FR" sz="1600" dirty="0" smtClean="0">
                        <a:solidFill>
                          <a:srgbClr val="FF000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600" smtClean="0">
                          <a:solidFill>
                            <a:srgbClr val="FF0000"/>
                          </a:solidFill>
                          <a:latin typeface="Ubuntu"/>
                          <a:sym typeface="Wingdings"/>
                        </a:rPr>
                        <a:t></a:t>
                      </a:r>
                      <a:endParaRPr lang="fr-FR" sz="1600" dirty="0" smtClean="0">
                        <a:solidFill>
                          <a:srgbClr val="FF000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600" dirty="0" smtClean="0">
                          <a:solidFill>
                            <a:srgbClr val="FF0000"/>
                          </a:solidFill>
                          <a:latin typeface="Ubuntu"/>
                          <a:sym typeface="Wingdings"/>
                        </a:rPr>
                        <a:t></a:t>
                      </a:r>
                      <a:endParaRPr lang="fr-FR" sz="1600" dirty="0" smtClean="0">
                        <a:solidFill>
                          <a:srgbClr val="FF0000"/>
                        </a:solidFill>
                        <a:latin typeface="Ubuntu"/>
                      </a:endParaRPr>
                    </a:p>
                  </a:txBody>
                  <a:tcPr/>
                </a:tc>
              </a:tr>
              <a:tr h="370840">
                <a:tc>
                  <a:txBody>
                    <a:bodyPr/>
                    <a:lstStyle/>
                    <a:p>
                      <a:r>
                        <a:rPr lang="fr-FR" sz="1600" dirty="0" smtClean="0">
                          <a:solidFill>
                            <a:srgbClr val="002060"/>
                          </a:solidFill>
                          <a:latin typeface="Ubuntu"/>
                        </a:rPr>
                        <a:t>Vente</a:t>
                      </a:r>
                      <a:r>
                        <a:rPr lang="fr-FR" sz="1600" baseline="0" dirty="0" smtClean="0">
                          <a:solidFill>
                            <a:srgbClr val="002060"/>
                          </a:solidFill>
                          <a:latin typeface="Ubuntu"/>
                        </a:rPr>
                        <a:t> de produits détaxés proposée à la place </a:t>
                      </a:r>
                      <a:endParaRPr lang="fr-FR" sz="1600" dirty="0">
                        <a:solidFill>
                          <a:srgbClr val="00206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600" dirty="0" smtClean="0">
                          <a:solidFill>
                            <a:srgbClr val="00B050"/>
                          </a:solidFill>
                          <a:latin typeface="Ubuntu"/>
                          <a:sym typeface="Wingdings"/>
                        </a:rPr>
                        <a:t></a:t>
                      </a:r>
                      <a:endParaRPr lang="fr-FR" sz="1600" dirty="0" smtClean="0">
                        <a:solidFill>
                          <a:srgbClr val="00B050"/>
                        </a:solidFill>
                        <a:latin typeface="Ubuntu"/>
                      </a:endParaRPr>
                    </a:p>
                    <a:p>
                      <a:pPr algn="ctr"/>
                      <a:endParaRPr lang="fr-FR" sz="1600" dirty="0">
                        <a:solidFill>
                          <a:srgbClr val="00206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600" dirty="0" smtClean="0">
                          <a:solidFill>
                            <a:srgbClr val="00B050"/>
                          </a:solidFill>
                          <a:latin typeface="Ubuntu"/>
                          <a:sym typeface="Wingdings"/>
                        </a:rPr>
                        <a:t></a:t>
                      </a:r>
                      <a:endParaRPr lang="fr-FR" sz="1600" dirty="0" smtClean="0">
                        <a:solidFill>
                          <a:srgbClr val="00B050"/>
                        </a:solidFill>
                        <a:latin typeface="Ubuntu"/>
                      </a:endParaRPr>
                    </a:p>
                    <a:p>
                      <a:pPr algn="ctr"/>
                      <a:endParaRPr lang="fr-FR" sz="1600" dirty="0">
                        <a:solidFill>
                          <a:srgbClr val="00206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600" dirty="0" smtClean="0">
                          <a:solidFill>
                            <a:srgbClr val="00B050"/>
                          </a:solidFill>
                          <a:latin typeface="Ubuntu"/>
                          <a:sym typeface="Wingdings"/>
                        </a:rPr>
                        <a:t></a:t>
                      </a:r>
                      <a:endParaRPr lang="fr-FR" sz="1600" dirty="0" smtClean="0">
                        <a:solidFill>
                          <a:srgbClr val="00B050"/>
                        </a:solidFill>
                        <a:latin typeface="Ubuntu"/>
                      </a:endParaRPr>
                    </a:p>
                    <a:p>
                      <a:pPr algn="ctr"/>
                      <a:endParaRPr lang="fr-FR" sz="1600" dirty="0">
                        <a:solidFill>
                          <a:srgbClr val="00206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600" dirty="0" smtClean="0">
                          <a:solidFill>
                            <a:srgbClr val="00B050"/>
                          </a:solidFill>
                          <a:latin typeface="Ubuntu"/>
                          <a:sym typeface="Wingdings"/>
                        </a:rPr>
                        <a:t></a:t>
                      </a:r>
                      <a:endParaRPr lang="fr-FR" sz="1600" dirty="0" smtClean="0">
                        <a:solidFill>
                          <a:srgbClr val="00B050"/>
                        </a:solidFill>
                        <a:latin typeface="Ubuntu"/>
                      </a:endParaRPr>
                    </a:p>
                    <a:p>
                      <a:pPr algn="ctr"/>
                      <a:endParaRPr lang="fr-FR" sz="1600" dirty="0">
                        <a:solidFill>
                          <a:srgbClr val="002060"/>
                        </a:solidFill>
                        <a:latin typeface="Ubuntu"/>
                      </a:endParaRPr>
                    </a:p>
                  </a:txBody>
                  <a:tcPr/>
                </a:tc>
              </a:tr>
            </a:tbl>
          </a:graphicData>
        </a:graphic>
      </p:graphicFrame>
      <p:pic>
        <p:nvPicPr>
          <p:cNvPr id="8" name="Picture 2"/>
          <p:cNvPicPr>
            <a:picLocks noChangeAspect="1" noChangeArrowheads="1"/>
          </p:cNvPicPr>
          <p:nvPr/>
        </p:nvPicPr>
        <p:blipFill>
          <a:blip r:embed="rId4" cstate="email"/>
          <a:srcRect/>
          <a:stretch>
            <a:fillRect/>
          </a:stretch>
        </p:blipFill>
        <p:spPr bwMode="auto">
          <a:xfrm>
            <a:off x="1418897" y="4992664"/>
            <a:ext cx="1009086" cy="251217"/>
          </a:xfrm>
          <a:prstGeom prst="rect">
            <a:avLst/>
          </a:prstGeom>
          <a:noFill/>
          <a:ln w="9525">
            <a:noFill/>
            <a:miter lim="800000"/>
            <a:headEnd/>
            <a:tailEnd/>
          </a:ln>
          <a:effectLst/>
        </p:spPr>
      </p:pic>
      <p:pic>
        <p:nvPicPr>
          <p:cNvPr id="4098" name="Picture 2"/>
          <p:cNvPicPr>
            <a:picLocks noChangeAspect="1" noChangeArrowheads="1"/>
          </p:cNvPicPr>
          <p:nvPr/>
        </p:nvPicPr>
        <p:blipFill>
          <a:blip r:embed="rId5" cstate="print"/>
          <a:srcRect/>
          <a:stretch>
            <a:fillRect/>
          </a:stretch>
        </p:blipFill>
        <p:spPr bwMode="auto">
          <a:xfrm>
            <a:off x="1019505" y="4631135"/>
            <a:ext cx="1108841" cy="293618"/>
          </a:xfrm>
          <a:prstGeom prst="rect">
            <a:avLst/>
          </a:prstGeom>
          <a:noFill/>
          <a:ln w="9525">
            <a:noFill/>
            <a:miter lim="800000"/>
            <a:headEnd/>
            <a:tailEnd/>
          </a:ln>
          <a:effectLst/>
        </p:spPr>
      </p:pic>
      <p:pic>
        <p:nvPicPr>
          <p:cNvPr id="4099" name="Picture 3"/>
          <p:cNvPicPr>
            <a:picLocks noChangeAspect="1" noChangeArrowheads="1"/>
          </p:cNvPicPr>
          <p:nvPr/>
        </p:nvPicPr>
        <p:blipFill>
          <a:blip r:embed="rId6" cstate="print"/>
          <a:srcRect/>
          <a:stretch>
            <a:fillRect/>
          </a:stretch>
        </p:blipFill>
        <p:spPr bwMode="auto">
          <a:xfrm>
            <a:off x="6877625" y="252248"/>
            <a:ext cx="2266375" cy="1928376"/>
          </a:xfrm>
          <a:prstGeom prst="rect">
            <a:avLst/>
          </a:prstGeom>
          <a:noFill/>
          <a:ln w="9525">
            <a:noFill/>
            <a:miter lim="800000"/>
            <a:headEnd/>
            <a:tailEnd/>
          </a:ln>
          <a:effectLst/>
        </p:spPr>
      </p:pic>
      <p:sp>
        <p:nvSpPr>
          <p:cNvPr id="9" name="ZoneTexte 8"/>
          <p:cNvSpPr txBox="1"/>
          <p:nvPr/>
        </p:nvSpPr>
        <p:spPr>
          <a:xfrm>
            <a:off x="0" y="6581001"/>
            <a:ext cx="9144000" cy="553998"/>
          </a:xfrm>
          <a:prstGeom prst="rect">
            <a:avLst/>
          </a:prstGeom>
          <a:noFill/>
        </p:spPr>
        <p:txBody>
          <a:bodyPr wrap="square" rtlCol="0">
            <a:spAutoFit/>
          </a:bodyPr>
          <a:lstStyle/>
          <a:p>
            <a:r>
              <a:rPr lang="fr-FR" sz="1200" b="1" dirty="0" smtClean="0">
                <a:latin typeface="Ubuntu"/>
              </a:rPr>
              <a:t>*Configuration actuelle avant réaménagement et modernisation des cabines prévus avant l’été 2018. </a:t>
            </a:r>
          </a:p>
          <a:p>
            <a:endParaRPr lang="fr-FR" b="1" dirty="0">
              <a:latin typeface="Ubuntu"/>
            </a:endParaRPr>
          </a:p>
        </p:txBody>
      </p:sp>
    </p:spTree>
    <p:extLst>
      <p:ext uri="{BB962C8B-B14F-4D97-AF65-F5344CB8AC3E}">
        <p14:creationId xmlns:p14="http://schemas.microsoft.com/office/powerpoint/2010/main" xmlns="" val="358167030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email"/>
          <a:srcRect/>
          <a:stretch>
            <a:fillRect/>
          </a:stretch>
        </p:blipFill>
        <p:spPr bwMode="auto">
          <a:xfrm>
            <a:off x="0" y="0"/>
            <a:ext cx="9144000" cy="6877050"/>
          </a:xfrm>
          <a:prstGeom prst="rect">
            <a:avLst/>
          </a:prstGeom>
          <a:noFill/>
          <a:ln w="9525">
            <a:noFill/>
            <a:miter lim="800000"/>
            <a:headEnd/>
            <a:tailEnd/>
          </a:ln>
          <a:effectLst/>
        </p:spPr>
      </p:pic>
    </p:spTree>
    <p:extLst>
      <p:ext uri="{BB962C8B-B14F-4D97-AF65-F5344CB8AC3E}">
        <p14:creationId xmlns:p14="http://schemas.microsoft.com/office/powerpoint/2010/main" xmlns="" val="3581670305"/>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cstate="print"/>
          <a:srcRect/>
          <a:stretch>
            <a:fillRect/>
          </a:stretch>
        </p:blipFill>
        <p:spPr bwMode="auto">
          <a:xfrm>
            <a:off x="0" y="0"/>
            <a:ext cx="9144000" cy="6877050"/>
          </a:xfrm>
          <a:prstGeom prst="rect">
            <a:avLst/>
          </a:prstGeom>
          <a:noFill/>
          <a:ln w="9525">
            <a:noFill/>
            <a:miter lim="800000"/>
            <a:headEnd/>
            <a:tailEnd/>
          </a:ln>
          <a:effectLst/>
        </p:spPr>
      </p:pic>
      <p:sp>
        <p:nvSpPr>
          <p:cNvPr id="6" name="Rectangle 5"/>
          <p:cNvSpPr/>
          <p:nvPr/>
        </p:nvSpPr>
        <p:spPr>
          <a:xfrm>
            <a:off x="2286000" y="406313"/>
            <a:ext cx="6053959" cy="954107"/>
          </a:xfrm>
          <a:prstGeom prst="rect">
            <a:avLst/>
          </a:prstGeom>
        </p:spPr>
        <p:txBody>
          <a:bodyPr wrap="square">
            <a:spAutoFit/>
          </a:bodyPr>
          <a:lstStyle/>
          <a:p>
            <a:r>
              <a:rPr lang="fr-FR" sz="2800" b="1" dirty="0" smtClean="0">
                <a:solidFill>
                  <a:srgbClr val="002060"/>
                </a:solidFill>
                <a:effectLst>
                  <a:outerShdw blurRad="38100" dist="38100" dir="2700000" algn="tl">
                    <a:srgbClr val="000000">
                      <a:alpha val="43137"/>
                    </a:srgbClr>
                  </a:outerShdw>
                </a:effectLst>
                <a:latin typeface="Ubuntu Light"/>
              </a:rPr>
              <a:t>Art de recevoir et </a:t>
            </a:r>
          </a:p>
          <a:p>
            <a:r>
              <a:rPr lang="fr-FR" sz="2800" b="1" dirty="0" smtClean="0">
                <a:solidFill>
                  <a:srgbClr val="002060"/>
                </a:solidFill>
                <a:effectLst>
                  <a:outerShdw blurRad="38100" dist="38100" dir="2700000" algn="tl">
                    <a:srgbClr val="000000">
                      <a:alpha val="43137"/>
                    </a:srgbClr>
                  </a:outerShdw>
                </a:effectLst>
                <a:latin typeface="Ubuntu Light"/>
              </a:rPr>
              <a:t>de proposer notre table à bord ! </a:t>
            </a:r>
            <a:endParaRPr lang="fr-FR" sz="2800" b="1" dirty="0">
              <a:solidFill>
                <a:srgbClr val="002060"/>
              </a:solidFill>
              <a:effectLst>
                <a:outerShdw blurRad="38100" dist="38100" dir="2700000" algn="tl">
                  <a:srgbClr val="000000">
                    <a:alpha val="43137"/>
                  </a:srgbClr>
                </a:outerShdw>
              </a:effectLst>
              <a:latin typeface="Ubuntu Light"/>
            </a:endParaRPr>
          </a:p>
        </p:txBody>
      </p:sp>
      <p:sp>
        <p:nvSpPr>
          <p:cNvPr id="4" name="Rectangle 3"/>
          <p:cNvSpPr/>
          <p:nvPr/>
        </p:nvSpPr>
        <p:spPr>
          <a:xfrm>
            <a:off x="235266" y="1779687"/>
            <a:ext cx="5140776" cy="5078313"/>
          </a:xfrm>
          <a:prstGeom prst="rect">
            <a:avLst/>
          </a:prstGeom>
        </p:spPr>
        <p:txBody>
          <a:bodyPr wrap="square">
            <a:spAutoFit/>
          </a:bodyPr>
          <a:lstStyle/>
          <a:p>
            <a:pPr>
              <a:buBlip>
                <a:blip r:embed="rId4"/>
              </a:buBlip>
            </a:pPr>
            <a:r>
              <a:rPr lang="fr-FR" dirty="0" smtClean="0">
                <a:solidFill>
                  <a:srgbClr val="002060"/>
                </a:solidFill>
                <a:latin typeface="Ubuntu Light"/>
              </a:rPr>
              <a:t>Hôtesse </a:t>
            </a:r>
            <a:r>
              <a:rPr lang="fr-FR" dirty="0">
                <a:solidFill>
                  <a:srgbClr val="002060"/>
                </a:solidFill>
                <a:latin typeface="Ubuntu Light"/>
              </a:rPr>
              <a:t>dédiée au service de la cabine. </a:t>
            </a:r>
            <a:endParaRPr lang="fr-FR" dirty="0" smtClean="0">
              <a:solidFill>
                <a:srgbClr val="002060"/>
              </a:solidFill>
              <a:latin typeface="Ubuntu Light"/>
            </a:endParaRPr>
          </a:p>
          <a:p>
            <a:pPr>
              <a:buBlip>
                <a:blip r:embed="rId4"/>
              </a:buBlip>
            </a:pPr>
            <a:r>
              <a:rPr lang="fr-FR" dirty="0" smtClean="0">
                <a:solidFill>
                  <a:srgbClr val="002060"/>
                </a:solidFill>
                <a:latin typeface="Ubuntu Light"/>
              </a:rPr>
              <a:t>Trousse confort, couverture polaire, grand oreiller avec taie en coton, serviette </a:t>
            </a:r>
            <a:r>
              <a:rPr lang="fr-FR" dirty="0" err="1">
                <a:solidFill>
                  <a:srgbClr val="002060"/>
                </a:solidFill>
                <a:latin typeface="Ubuntu Light"/>
              </a:rPr>
              <a:t>oshibori</a:t>
            </a:r>
            <a:r>
              <a:rPr lang="fr-FR" dirty="0">
                <a:solidFill>
                  <a:srgbClr val="002060"/>
                </a:solidFill>
                <a:latin typeface="Ubuntu Light"/>
              </a:rPr>
              <a:t> </a:t>
            </a:r>
            <a:r>
              <a:rPr lang="fr-FR" dirty="0" smtClean="0">
                <a:solidFill>
                  <a:srgbClr val="002060"/>
                </a:solidFill>
                <a:latin typeface="Ubuntu Light"/>
              </a:rPr>
              <a:t>glacée </a:t>
            </a:r>
            <a:r>
              <a:rPr lang="fr-FR" dirty="0">
                <a:solidFill>
                  <a:srgbClr val="002060"/>
                </a:solidFill>
                <a:latin typeface="Ubuntu Light"/>
              </a:rPr>
              <a:t>et parfumée à la fleur d’oranger .</a:t>
            </a:r>
          </a:p>
          <a:p>
            <a:pPr>
              <a:buBlip>
                <a:blip r:embed="rId4"/>
              </a:buBlip>
            </a:pPr>
            <a:r>
              <a:rPr lang="fr-FR" dirty="0">
                <a:solidFill>
                  <a:srgbClr val="002060"/>
                </a:solidFill>
                <a:latin typeface="Ubuntu Light"/>
              </a:rPr>
              <a:t>Verre d’accueil.</a:t>
            </a:r>
          </a:p>
          <a:p>
            <a:pPr>
              <a:buBlip>
                <a:blip r:embed="rId4"/>
              </a:buBlip>
            </a:pPr>
            <a:r>
              <a:rPr lang="fr-FR" dirty="0">
                <a:solidFill>
                  <a:srgbClr val="002060"/>
                </a:solidFill>
                <a:latin typeface="Ubuntu Light"/>
              </a:rPr>
              <a:t>Champagne à discrétion.</a:t>
            </a:r>
          </a:p>
          <a:p>
            <a:pPr>
              <a:buBlip>
                <a:blip r:embed="rId4"/>
              </a:buBlip>
            </a:pPr>
            <a:r>
              <a:rPr lang="fr-FR" dirty="0">
                <a:solidFill>
                  <a:srgbClr val="002060"/>
                </a:solidFill>
                <a:latin typeface="Ubuntu Light"/>
              </a:rPr>
              <a:t>Mises en bouche chaudes ou froides.</a:t>
            </a:r>
          </a:p>
          <a:p>
            <a:pPr>
              <a:buBlip>
                <a:blip r:embed="rId4"/>
              </a:buBlip>
            </a:pPr>
            <a:r>
              <a:rPr lang="fr-FR" dirty="0">
                <a:solidFill>
                  <a:srgbClr val="002060"/>
                </a:solidFill>
                <a:latin typeface="Ubuntu Light"/>
              </a:rPr>
              <a:t>Menus gastronomiques imaginés en collaboration avec de grands chefs.</a:t>
            </a:r>
          </a:p>
          <a:p>
            <a:pPr>
              <a:buBlip>
                <a:blip r:embed="rId4"/>
              </a:buBlip>
            </a:pPr>
            <a:r>
              <a:rPr lang="fr-FR" dirty="0">
                <a:solidFill>
                  <a:srgbClr val="002060"/>
                </a:solidFill>
                <a:latin typeface="Ubuntu Light"/>
              </a:rPr>
              <a:t>Déjeuner ou dîner : choix entre deux plats chauds, avec service à la nappe.</a:t>
            </a:r>
          </a:p>
          <a:p>
            <a:pPr>
              <a:buBlip>
                <a:blip r:embed="rId4"/>
              </a:buBlip>
            </a:pPr>
            <a:r>
              <a:rPr lang="fr-FR" dirty="0">
                <a:solidFill>
                  <a:srgbClr val="002060"/>
                </a:solidFill>
                <a:latin typeface="Ubuntu Light"/>
              </a:rPr>
              <a:t>Collation (Paris &gt; Antilles).</a:t>
            </a:r>
          </a:p>
          <a:p>
            <a:pPr>
              <a:buBlip>
                <a:blip r:embed="rId4"/>
              </a:buBlip>
            </a:pPr>
            <a:r>
              <a:rPr lang="fr-FR" dirty="0">
                <a:solidFill>
                  <a:srgbClr val="002060"/>
                </a:solidFill>
                <a:latin typeface="Ubuntu Light"/>
              </a:rPr>
              <a:t>Petit-déjeuner chaud (Antilles &gt; Paris).</a:t>
            </a:r>
          </a:p>
          <a:p>
            <a:pPr>
              <a:buBlip>
                <a:blip r:embed="rId4"/>
              </a:buBlip>
            </a:pPr>
            <a:r>
              <a:rPr lang="fr-FR" dirty="0">
                <a:solidFill>
                  <a:srgbClr val="002060"/>
                </a:solidFill>
                <a:latin typeface="Ubuntu Light"/>
              </a:rPr>
              <a:t>Choix de boissons d’accompagnement, alcoolisées ou non.</a:t>
            </a:r>
          </a:p>
          <a:p>
            <a:pPr>
              <a:buBlip>
                <a:blip r:embed="rId4"/>
              </a:buBlip>
            </a:pPr>
            <a:r>
              <a:rPr lang="fr-FR" dirty="0">
                <a:solidFill>
                  <a:srgbClr val="002060"/>
                </a:solidFill>
                <a:latin typeface="Ubuntu Light"/>
              </a:rPr>
              <a:t>Café Nespresso®, thé et infusions </a:t>
            </a:r>
            <a:r>
              <a:rPr lang="fr-FR" dirty="0" err="1">
                <a:solidFill>
                  <a:srgbClr val="002060"/>
                </a:solidFill>
                <a:latin typeface="Ubuntu Light"/>
              </a:rPr>
              <a:t>Dammann</a:t>
            </a:r>
            <a:r>
              <a:rPr lang="fr-FR" dirty="0">
                <a:solidFill>
                  <a:srgbClr val="002060"/>
                </a:solidFill>
                <a:latin typeface="Ubuntu Light"/>
              </a:rPr>
              <a:t> Frères®  et chocolat </a:t>
            </a:r>
            <a:r>
              <a:rPr lang="fr-FR" dirty="0" err="1">
                <a:solidFill>
                  <a:srgbClr val="002060"/>
                </a:solidFill>
                <a:latin typeface="Ubuntu Light"/>
              </a:rPr>
              <a:t>Valrhona</a:t>
            </a:r>
            <a:r>
              <a:rPr lang="fr-FR" dirty="0">
                <a:solidFill>
                  <a:srgbClr val="002060"/>
                </a:solidFill>
                <a:latin typeface="Ubuntu Light"/>
              </a:rPr>
              <a:t>.</a:t>
            </a:r>
          </a:p>
          <a:p>
            <a:pPr>
              <a:buBlip>
                <a:blip r:embed="rId5"/>
              </a:buBlip>
            </a:pPr>
            <a:endParaRPr lang="fr-FR" dirty="0">
              <a:solidFill>
                <a:schemeClr val="tx2"/>
              </a:solidFill>
              <a:latin typeface="Ubuntu Light"/>
            </a:endParaRPr>
          </a:p>
        </p:txBody>
      </p:sp>
      <p:pic>
        <p:nvPicPr>
          <p:cNvPr id="7" name="Image 6" descr="C:\Users\cjoachim\Dropbox (Air Caraïbes - M&amp;C)\ECHANGE TX LIONS CAFEINE\DOSSIERS A NE PAS SUPPRIMER SVP\Photos\Photos classes A350\Classe Madras\JPG BD\AT1_8400.jpg"/>
          <p:cNvPicPr/>
          <p:nvPr/>
        </p:nvPicPr>
        <p:blipFill>
          <a:blip r:embed="rId6" cstate="email"/>
          <a:srcRect/>
          <a:stretch>
            <a:fillRect/>
          </a:stretch>
        </p:blipFill>
        <p:spPr bwMode="auto">
          <a:xfrm>
            <a:off x="5481862" y="1745725"/>
            <a:ext cx="3220703" cy="4182110"/>
          </a:xfrm>
          <a:prstGeom prst="rect">
            <a:avLst/>
          </a:prstGeom>
          <a:noFill/>
          <a:ln w="9525">
            <a:noFill/>
            <a:miter lim="800000"/>
            <a:headEnd/>
            <a:tailEnd/>
          </a:ln>
        </p:spPr>
      </p:pic>
    </p:spTree>
    <p:extLst>
      <p:ext uri="{BB962C8B-B14F-4D97-AF65-F5344CB8AC3E}">
        <p14:creationId xmlns:p14="http://schemas.microsoft.com/office/powerpoint/2010/main" xmlns="" val="3581670305"/>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pic>
        <p:nvPicPr>
          <p:cNvPr id="3" name="Image 2" descr="C:\Users\cjoachim\Dropbox (Air Caraïbes - M&amp;C)\ECHANGE TX LIONS CAFEINE\DOSSIERS A NE PAS SUPPRIMER SVP\Photos\Photos classes A350\Classe Madras\JPG BD\AT1_8418.jpg"/>
          <p:cNvPicPr/>
          <p:nvPr/>
        </p:nvPicPr>
        <p:blipFill>
          <a:blip r:embed="rId3" cstate="email"/>
          <a:srcRect/>
          <a:stretch>
            <a:fillRect/>
          </a:stretch>
        </p:blipFill>
        <p:spPr bwMode="auto">
          <a:xfrm>
            <a:off x="5076496" y="882869"/>
            <a:ext cx="4067504" cy="2412123"/>
          </a:xfrm>
          <a:prstGeom prst="rect">
            <a:avLst/>
          </a:prstGeom>
          <a:noFill/>
          <a:ln w="9525">
            <a:noFill/>
            <a:miter lim="800000"/>
            <a:headEnd/>
            <a:tailEnd/>
          </a:ln>
        </p:spPr>
      </p:pic>
      <p:pic>
        <p:nvPicPr>
          <p:cNvPr id="5" name="Image 4" descr="C:\Users\cjoachim\Dropbox (Air Caraïbes - M&amp;C)\ECHANGE TX LIONS CAFEINE\DOSSIERS A NE PAS SUPPRIMER SVP\Photos\Photos classes A350\Classe Madras\JPG BD\IMG_9473.jpg"/>
          <p:cNvPicPr/>
          <p:nvPr/>
        </p:nvPicPr>
        <p:blipFill>
          <a:blip r:embed="rId4" cstate="email"/>
          <a:srcRect/>
          <a:stretch>
            <a:fillRect/>
          </a:stretch>
        </p:blipFill>
        <p:spPr bwMode="auto">
          <a:xfrm>
            <a:off x="5044966" y="3421117"/>
            <a:ext cx="4099034" cy="2695904"/>
          </a:xfrm>
          <a:prstGeom prst="rect">
            <a:avLst/>
          </a:prstGeom>
          <a:noFill/>
          <a:ln w="9525">
            <a:noFill/>
            <a:miter lim="800000"/>
            <a:headEnd/>
            <a:tailEnd/>
          </a:ln>
        </p:spPr>
      </p:pic>
      <p:pic>
        <p:nvPicPr>
          <p:cNvPr id="2050" name="Picture 2"/>
          <p:cNvPicPr>
            <a:picLocks noChangeAspect="1" noChangeArrowheads="1"/>
          </p:cNvPicPr>
          <p:nvPr/>
        </p:nvPicPr>
        <p:blipFill>
          <a:blip r:embed="rId5" cstate="print"/>
          <a:srcRect/>
          <a:stretch>
            <a:fillRect/>
          </a:stretch>
        </p:blipFill>
        <p:spPr bwMode="auto">
          <a:xfrm>
            <a:off x="252251" y="200983"/>
            <a:ext cx="4666592" cy="3109811"/>
          </a:xfrm>
          <a:prstGeom prst="rect">
            <a:avLst/>
          </a:prstGeom>
          <a:noFill/>
          <a:ln w="9525">
            <a:noFill/>
            <a:miter lim="800000"/>
            <a:headEnd/>
            <a:tailEnd/>
          </a:ln>
          <a:effectLst/>
        </p:spPr>
      </p:pic>
      <p:pic>
        <p:nvPicPr>
          <p:cNvPr id="8" name="Image 7" descr="C:\Users\cjoachim\Dropbox (Air Caraïbes - M&amp;C)\ECHANGE TX LIONS CAFEINE\DOSSIERS A NE PAS SUPPRIMER SVP\Photos\Photos classes A350\Classe Madras\JPG BD\A350-900 Air Caraibes business cabin-013.jpg"/>
          <p:cNvPicPr/>
          <p:nvPr/>
        </p:nvPicPr>
        <p:blipFill>
          <a:blip r:embed="rId6" cstate="email"/>
          <a:srcRect/>
          <a:stretch>
            <a:fillRect/>
          </a:stretch>
        </p:blipFill>
        <p:spPr bwMode="auto">
          <a:xfrm>
            <a:off x="252248" y="3389586"/>
            <a:ext cx="4650827" cy="2758966"/>
          </a:xfrm>
          <a:prstGeom prst="rect">
            <a:avLst/>
          </a:prstGeom>
          <a:noFill/>
          <a:ln w="9525">
            <a:noFill/>
            <a:miter lim="800000"/>
            <a:headEnd/>
            <a:tailEnd/>
          </a:ln>
        </p:spPr>
      </p:pic>
      <p:pic>
        <p:nvPicPr>
          <p:cNvPr id="9" name="Picture 3"/>
          <p:cNvPicPr>
            <a:picLocks noChangeAspect="1" noChangeArrowheads="1"/>
          </p:cNvPicPr>
          <p:nvPr/>
        </p:nvPicPr>
        <p:blipFill>
          <a:blip r:embed="rId7" cstate="email"/>
          <a:srcRect/>
          <a:stretch>
            <a:fillRect/>
          </a:stretch>
        </p:blipFill>
        <p:spPr bwMode="auto">
          <a:xfrm>
            <a:off x="5322887" y="0"/>
            <a:ext cx="3821113" cy="841375"/>
          </a:xfrm>
          <a:prstGeom prst="rect">
            <a:avLst/>
          </a:prstGeom>
          <a:noFill/>
          <a:ln w="9525">
            <a:noFill/>
            <a:miter lim="800000"/>
            <a:headEnd/>
            <a:tailEnd/>
          </a:ln>
          <a:effectLst/>
        </p:spPr>
      </p:pic>
    </p:spTree>
    <p:extLst>
      <p:ext uri="{BB962C8B-B14F-4D97-AF65-F5344CB8AC3E}">
        <p14:creationId xmlns:p14="http://schemas.microsoft.com/office/powerpoint/2010/main" xmlns="" val="3581670305"/>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pic>
        <p:nvPicPr>
          <p:cNvPr id="5" name="Image 4" descr="C:\Users\cjoachim\Dropbox (Air Caraïbes - M&amp;C)\ECHANGE TX LIONS CAFEINE\DOSSIERS A NE PAS SUPPRIMER SVP\Photos\Photos classes A350\Classe Madras\JPG BD\IMG_9331.jpg"/>
          <p:cNvPicPr/>
          <p:nvPr/>
        </p:nvPicPr>
        <p:blipFill>
          <a:blip r:embed="rId3" cstate="email"/>
          <a:srcRect/>
          <a:stretch>
            <a:fillRect/>
          </a:stretch>
        </p:blipFill>
        <p:spPr bwMode="auto">
          <a:xfrm>
            <a:off x="-2" y="1497724"/>
            <a:ext cx="6369271" cy="4549115"/>
          </a:xfrm>
          <a:prstGeom prst="rect">
            <a:avLst/>
          </a:prstGeom>
          <a:noFill/>
          <a:ln w="9525">
            <a:noFill/>
            <a:miter lim="800000"/>
            <a:headEnd/>
            <a:tailEnd/>
          </a:ln>
        </p:spPr>
      </p:pic>
      <p:pic>
        <p:nvPicPr>
          <p:cNvPr id="7" name="Image 6" descr="C:\Users\cjoachim\Dropbox (Air Caraïbes - M&amp;C)\ECHANGE TX LIONS CAFEINE\DOSSIERS A NE PAS SUPPRIMER SVP\Photos\Photos classes A350\Classe Madras\JPG BD\A350-900 Air Caraibes business cabin-023.jpg"/>
          <p:cNvPicPr/>
          <p:nvPr/>
        </p:nvPicPr>
        <p:blipFill>
          <a:blip r:embed="rId4" cstate="email"/>
          <a:srcRect/>
          <a:stretch>
            <a:fillRect/>
          </a:stretch>
        </p:blipFill>
        <p:spPr bwMode="auto">
          <a:xfrm>
            <a:off x="6605752" y="1481958"/>
            <a:ext cx="2254469" cy="1529255"/>
          </a:xfrm>
          <a:prstGeom prst="rect">
            <a:avLst/>
          </a:prstGeom>
          <a:noFill/>
          <a:ln w="9525">
            <a:noFill/>
            <a:miter lim="800000"/>
            <a:headEnd/>
            <a:tailEnd/>
          </a:ln>
        </p:spPr>
      </p:pic>
      <p:pic>
        <p:nvPicPr>
          <p:cNvPr id="8" name="Image 7" descr="C:\Users\cjoachim\Dropbox (Air Caraïbes - M&amp;C)\ECHANGE TX LIONS CAFEINE\DOSSIERS A NE PAS SUPPRIMER SVP\Photos\Photos classes A350\Classe Madras\JPG BD\A350-900 Air Caraibes business cabin-034.jpg"/>
          <p:cNvPicPr/>
          <p:nvPr/>
        </p:nvPicPr>
        <p:blipFill>
          <a:blip r:embed="rId5" cstate="email"/>
          <a:srcRect/>
          <a:stretch>
            <a:fillRect/>
          </a:stretch>
        </p:blipFill>
        <p:spPr bwMode="auto">
          <a:xfrm>
            <a:off x="6589986" y="4630993"/>
            <a:ext cx="2254469" cy="1438731"/>
          </a:xfrm>
          <a:prstGeom prst="rect">
            <a:avLst/>
          </a:prstGeom>
          <a:noFill/>
          <a:ln w="9525">
            <a:noFill/>
            <a:miter lim="800000"/>
            <a:headEnd/>
            <a:tailEnd/>
          </a:ln>
        </p:spPr>
      </p:pic>
      <p:pic>
        <p:nvPicPr>
          <p:cNvPr id="9" name="Image 8" descr="C:\Users\cjoachim\Dropbox (Air Caraïbes - M&amp;C)\ECHANGE TX LIONS CAFEINE\DOSSIERS A NE PAS SUPPRIMER SVP\Photos\Photos classes A350\Classe Madras\JPG BD\IMG_9182.jpg"/>
          <p:cNvPicPr/>
          <p:nvPr/>
        </p:nvPicPr>
        <p:blipFill>
          <a:blip r:embed="rId6" cstate="email"/>
          <a:srcRect/>
          <a:stretch>
            <a:fillRect/>
          </a:stretch>
        </p:blipFill>
        <p:spPr bwMode="auto">
          <a:xfrm>
            <a:off x="6589987" y="3097163"/>
            <a:ext cx="2270234" cy="1443306"/>
          </a:xfrm>
          <a:prstGeom prst="rect">
            <a:avLst/>
          </a:prstGeom>
          <a:noFill/>
          <a:ln w="9525">
            <a:noFill/>
            <a:miter lim="800000"/>
            <a:headEnd/>
            <a:tailEnd/>
          </a:ln>
        </p:spPr>
      </p:pic>
      <p:pic>
        <p:nvPicPr>
          <p:cNvPr id="6" name="Picture 3"/>
          <p:cNvPicPr>
            <a:picLocks noChangeAspect="1" noChangeArrowheads="1"/>
          </p:cNvPicPr>
          <p:nvPr/>
        </p:nvPicPr>
        <p:blipFill>
          <a:blip r:embed="rId7" cstate="email"/>
          <a:srcRect/>
          <a:stretch>
            <a:fillRect/>
          </a:stretch>
        </p:blipFill>
        <p:spPr bwMode="auto">
          <a:xfrm>
            <a:off x="5322887" y="0"/>
            <a:ext cx="3821113" cy="841375"/>
          </a:xfrm>
          <a:prstGeom prst="rect">
            <a:avLst/>
          </a:prstGeom>
          <a:noFill/>
          <a:ln w="9525">
            <a:noFill/>
            <a:miter lim="800000"/>
            <a:headEnd/>
            <a:tailEnd/>
          </a:ln>
          <a:effectLst/>
        </p:spPr>
      </p:pic>
    </p:spTree>
    <p:extLst>
      <p:ext uri="{BB962C8B-B14F-4D97-AF65-F5344CB8AC3E}">
        <p14:creationId xmlns:p14="http://schemas.microsoft.com/office/powerpoint/2010/main" xmlns="" val="3581670305"/>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pic>
        <p:nvPicPr>
          <p:cNvPr id="6" name="Image 5" descr="C:\Users\cjoachim\Dropbox (Air Caraïbes - M&amp;C)\ECHANGE TX LIONS CAFEINE\DOSSIERS A NE PAS SUPPRIMER SVP\Photos\Photos classes A350\Classe Madras\JPG BD\IMG_9179.jpg"/>
          <p:cNvPicPr/>
          <p:nvPr/>
        </p:nvPicPr>
        <p:blipFill>
          <a:blip r:embed="rId3" cstate="email"/>
          <a:srcRect/>
          <a:stretch>
            <a:fillRect/>
          </a:stretch>
        </p:blipFill>
        <p:spPr bwMode="auto">
          <a:xfrm>
            <a:off x="6593614" y="1578078"/>
            <a:ext cx="2270167" cy="1387601"/>
          </a:xfrm>
          <a:prstGeom prst="rect">
            <a:avLst/>
          </a:prstGeom>
          <a:noFill/>
          <a:ln w="9525">
            <a:noFill/>
            <a:miter lim="800000"/>
            <a:headEnd/>
            <a:tailEnd/>
          </a:ln>
        </p:spPr>
      </p:pic>
      <p:pic>
        <p:nvPicPr>
          <p:cNvPr id="10" name="Image 9" descr="C:\Users\cjoachim\Dropbox (Air Caraïbes - M&amp;C)\ECHANGE TX LIONS CAFEINE\DOSSIERS A NE PAS SUPPRIMER SVP\Photos\Photos classes A350\Classe Madras\JPG BD\IMG_9155.jpg"/>
          <p:cNvPicPr/>
          <p:nvPr/>
        </p:nvPicPr>
        <p:blipFill>
          <a:blip r:embed="rId4" cstate="email"/>
          <a:srcRect/>
          <a:stretch>
            <a:fillRect/>
          </a:stretch>
        </p:blipFill>
        <p:spPr bwMode="auto">
          <a:xfrm>
            <a:off x="6592530" y="3038167"/>
            <a:ext cx="2256503" cy="1578078"/>
          </a:xfrm>
          <a:prstGeom prst="rect">
            <a:avLst/>
          </a:prstGeom>
          <a:noFill/>
          <a:ln w="9525">
            <a:noFill/>
            <a:miter lim="800000"/>
            <a:headEnd/>
            <a:tailEnd/>
          </a:ln>
        </p:spPr>
      </p:pic>
      <p:pic>
        <p:nvPicPr>
          <p:cNvPr id="11" name="Image 10" descr="C:\Users\cjoachim\Dropbox (Air Caraïbes - M&amp;C)\ECHANGE TX LIONS CAFEINE\DOSSIERS A NE PAS SUPPRIMER SVP\Photos\Photos classes A350\Classe Madras\JPG BD\AT2_3169.jpg"/>
          <p:cNvPicPr/>
          <p:nvPr/>
        </p:nvPicPr>
        <p:blipFill>
          <a:blip r:embed="rId5" cstate="email"/>
          <a:srcRect/>
          <a:stretch>
            <a:fillRect/>
          </a:stretch>
        </p:blipFill>
        <p:spPr bwMode="auto">
          <a:xfrm>
            <a:off x="-1" y="1578078"/>
            <a:ext cx="6445046" cy="4513006"/>
          </a:xfrm>
          <a:prstGeom prst="rect">
            <a:avLst/>
          </a:prstGeom>
          <a:noFill/>
          <a:ln w="9525">
            <a:noFill/>
            <a:miter lim="800000"/>
            <a:headEnd/>
            <a:tailEnd/>
          </a:ln>
        </p:spPr>
      </p:pic>
      <p:pic>
        <p:nvPicPr>
          <p:cNvPr id="12" name="Image 11" descr="C:\Users\cjoachim\Dropbox (Air Caraïbes - M&amp;C)\ECHANGE TX LIONS CAFEINE\DOSSIERS A NE PAS SUPPRIMER SVP\Photos\Photos classes A350\Classe Madras\JPG BD\IMG_9180.jpg"/>
          <p:cNvPicPr/>
          <p:nvPr/>
        </p:nvPicPr>
        <p:blipFill>
          <a:blip r:embed="rId6" cstate="email"/>
          <a:srcRect/>
          <a:stretch>
            <a:fillRect/>
          </a:stretch>
        </p:blipFill>
        <p:spPr bwMode="auto">
          <a:xfrm rot="5400000">
            <a:off x="7049729" y="4254909"/>
            <a:ext cx="1393722" cy="2293374"/>
          </a:xfrm>
          <a:prstGeom prst="rect">
            <a:avLst/>
          </a:prstGeom>
          <a:noFill/>
          <a:ln w="9525">
            <a:noFill/>
            <a:miter lim="800000"/>
            <a:headEnd/>
            <a:tailEnd/>
          </a:ln>
        </p:spPr>
      </p:pic>
      <p:pic>
        <p:nvPicPr>
          <p:cNvPr id="7" name="Picture 3"/>
          <p:cNvPicPr>
            <a:picLocks noChangeAspect="1" noChangeArrowheads="1"/>
          </p:cNvPicPr>
          <p:nvPr/>
        </p:nvPicPr>
        <p:blipFill>
          <a:blip r:embed="rId7" cstate="email"/>
          <a:srcRect/>
          <a:stretch>
            <a:fillRect/>
          </a:stretch>
        </p:blipFill>
        <p:spPr bwMode="auto">
          <a:xfrm>
            <a:off x="5322887" y="0"/>
            <a:ext cx="3821113" cy="841375"/>
          </a:xfrm>
          <a:prstGeom prst="rect">
            <a:avLst/>
          </a:prstGeom>
          <a:noFill/>
          <a:ln w="9525">
            <a:noFill/>
            <a:miter lim="800000"/>
            <a:headEnd/>
            <a:tailEnd/>
          </a:ln>
          <a:effectLst/>
        </p:spPr>
      </p:pic>
    </p:spTree>
    <p:extLst>
      <p:ext uri="{BB962C8B-B14F-4D97-AF65-F5344CB8AC3E}">
        <p14:creationId xmlns:p14="http://schemas.microsoft.com/office/powerpoint/2010/main" xmlns="" val="3581670305"/>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pic>
        <p:nvPicPr>
          <p:cNvPr id="10" name="Picture 3"/>
          <p:cNvPicPr>
            <a:picLocks noChangeAspect="1" noChangeArrowheads="1"/>
          </p:cNvPicPr>
          <p:nvPr/>
        </p:nvPicPr>
        <p:blipFill>
          <a:blip r:embed="rId3" cstate="email"/>
          <a:srcRect/>
          <a:stretch>
            <a:fillRect/>
          </a:stretch>
        </p:blipFill>
        <p:spPr bwMode="auto">
          <a:xfrm>
            <a:off x="5029200" y="0"/>
            <a:ext cx="4114800" cy="841375"/>
          </a:xfrm>
          <a:prstGeom prst="rect">
            <a:avLst/>
          </a:prstGeom>
          <a:noFill/>
          <a:ln w="9525">
            <a:noFill/>
            <a:miter lim="800000"/>
            <a:headEnd/>
            <a:tailEnd/>
          </a:ln>
          <a:effectLst/>
        </p:spPr>
      </p:pic>
      <p:sp>
        <p:nvSpPr>
          <p:cNvPr id="19" name="ZoneTexte 18"/>
          <p:cNvSpPr txBox="1"/>
          <p:nvPr/>
        </p:nvSpPr>
        <p:spPr>
          <a:xfrm>
            <a:off x="0" y="6581001"/>
            <a:ext cx="9144000" cy="553998"/>
          </a:xfrm>
          <a:prstGeom prst="rect">
            <a:avLst/>
          </a:prstGeom>
          <a:noFill/>
        </p:spPr>
        <p:txBody>
          <a:bodyPr wrap="square" rtlCol="0">
            <a:spAutoFit/>
          </a:bodyPr>
          <a:lstStyle/>
          <a:p>
            <a:r>
              <a:rPr lang="fr-FR" sz="1200" b="1" dirty="0" smtClean="0">
                <a:latin typeface="Ubuntu"/>
              </a:rPr>
              <a:t>*Configuration après réaménagement et modernisation des cabines – F-GOTO / F-HPTP</a:t>
            </a:r>
            <a:r>
              <a:rPr lang="fr-FR" sz="1200" dirty="0" smtClean="0">
                <a:latin typeface="Ubuntu"/>
              </a:rPr>
              <a:t> </a:t>
            </a:r>
          </a:p>
          <a:p>
            <a:endParaRPr lang="fr-FR" dirty="0"/>
          </a:p>
        </p:txBody>
      </p:sp>
      <p:sp>
        <p:nvSpPr>
          <p:cNvPr id="13" name="ZoneTexte 12"/>
          <p:cNvSpPr txBox="1"/>
          <p:nvPr/>
        </p:nvSpPr>
        <p:spPr>
          <a:xfrm>
            <a:off x="8707272" y="0"/>
            <a:ext cx="232012" cy="369332"/>
          </a:xfrm>
          <a:prstGeom prst="rect">
            <a:avLst/>
          </a:prstGeom>
          <a:noFill/>
        </p:spPr>
        <p:txBody>
          <a:bodyPr wrap="square" rtlCol="0">
            <a:spAutoFit/>
          </a:bodyPr>
          <a:lstStyle/>
          <a:p>
            <a:r>
              <a:rPr lang="fr-FR" dirty="0" smtClean="0"/>
              <a:t>*</a:t>
            </a:r>
            <a:endParaRPr lang="fr-FR" dirty="0"/>
          </a:p>
        </p:txBody>
      </p:sp>
      <p:pic>
        <p:nvPicPr>
          <p:cNvPr id="14" name="Image 13"/>
          <p:cNvPicPr/>
          <p:nvPr/>
        </p:nvPicPr>
        <p:blipFill>
          <a:blip r:embed="rId4" cstate="print"/>
          <a:srcRect b="10352"/>
          <a:stretch>
            <a:fillRect/>
          </a:stretch>
        </p:blipFill>
        <p:spPr bwMode="auto">
          <a:xfrm>
            <a:off x="-1" y="293397"/>
            <a:ext cx="4763069" cy="2695492"/>
          </a:xfrm>
          <a:prstGeom prst="rect">
            <a:avLst/>
          </a:prstGeom>
          <a:noFill/>
          <a:ln w="9525">
            <a:noFill/>
            <a:miter lim="800000"/>
            <a:headEnd/>
            <a:tailEnd/>
          </a:ln>
          <a:effectLst/>
        </p:spPr>
      </p:pic>
      <p:pic>
        <p:nvPicPr>
          <p:cNvPr id="15" name="Image 14" descr="C:\Users\cjoachim\Dropbox (Air Caraïbes - M&amp;C)\ECHANGE CECE FLO\Photos et vidéos\RETROFIT A330-300 F-GOTO\ELG_6488.jpg"/>
          <p:cNvPicPr/>
          <p:nvPr/>
        </p:nvPicPr>
        <p:blipFill>
          <a:blip r:embed="rId5" cstate="print"/>
          <a:srcRect b="10999"/>
          <a:stretch>
            <a:fillRect/>
          </a:stretch>
        </p:blipFill>
        <p:spPr bwMode="auto">
          <a:xfrm>
            <a:off x="4834366" y="725214"/>
            <a:ext cx="2843441" cy="1958688"/>
          </a:xfrm>
          <a:prstGeom prst="rect">
            <a:avLst/>
          </a:prstGeom>
          <a:noFill/>
          <a:ln w="9525">
            <a:noFill/>
            <a:miter lim="800000"/>
            <a:headEnd/>
            <a:tailEnd/>
          </a:ln>
        </p:spPr>
      </p:pic>
      <p:pic>
        <p:nvPicPr>
          <p:cNvPr id="20" name="Image 19" descr="C:\Users\cjoachim\Dropbox (Air Caraïbes - M&amp;C)\ECHANGE CECE FLO\Photos et vidéos\RETROFIT A330-300 F-GOTO\ELG_6461.jpg"/>
          <p:cNvPicPr/>
          <p:nvPr/>
        </p:nvPicPr>
        <p:blipFill>
          <a:blip r:embed="rId6" cstate="print"/>
          <a:srcRect l="14814" b="10145"/>
          <a:stretch>
            <a:fillRect/>
          </a:stretch>
        </p:blipFill>
        <p:spPr bwMode="auto">
          <a:xfrm>
            <a:off x="7725104" y="709448"/>
            <a:ext cx="1418896" cy="1174649"/>
          </a:xfrm>
          <a:prstGeom prst="rect">
            <a:avLst/>
          </a:prstGeom>
          <a:noFill/>
          <a:ln w="9525">
            <a:noFill/>
            <a:miter lim="800000"/>
            <a:headEnd/>
            <a:tailEnd/>
          </a:ln>
        </p:spPr>
      </p:pic>
      <p:pic>
        <p:nvPicPr>
          <p:cNvPr id="21" name="Image 20" descr="C:\Users\cjoachim\Dropbox (Air Caraïbes - M&amp;C)\ECHANGE CECE FLO\Photos et vidéos\RETROFIT A330-300 F-GOTO\ELG_6494.jpg"/>
          <p:cNvPicPr/>
          <p:nvPr/>
        </p:nvPicPr>
        <p:blipFill>
          <a:blip r:embed="rId7" cstate="print"/>
          <a:srcRect l="31973" b="9938"/>
          <a:stretch>
            <a:fillRect/>
          </a:stretch>
        </p:blipFill>
        <p:spPr bwMode="auto">
          <a:xfrm>
            <a:off x="7740869" y="2002219"/>
            <a:ext cx="1403131" cy="1321019"/>
          </a:xfrm>
          <a:prstGeom prst="rect">
            <a:avLst/>
          </a:prstGeom>
          <a:noFill/>
          <a:ln w="9525">
            <a:noFill/>
            <a:miter lim="800000"/>
            <a:headEnd/>
            <a:tailEnd/>
          </a:ln>
        </p:spPr>
      </p:pic>
      <p:pic>
        <p:nvPicPr>
          <p:cNvPr id="22" name="Image 21" descr="C:\Users\cjoachim\Dropbox (Air Caraïbes - M&amp;C)\ECHANGE CECE FLO\Photos et vidéos\RETROFIT A330-300 F-GOTO\ELG_6541.jpg"/>
          <p:cNvPicPr/>
          <p:nvPr/>
        </p:nvPicPr>
        <p:blipFill>
          <a:blip r:embed="rId8" cstate="print"/>
          <a:srcRect l="11926" r="26147" b="10559"/>
          <a:stretch>
            <a:fillRect/>
          </a:stretch>
        </p:blipFill>
        <p:spPr bwMode="auto">
          <a:xfrm>
            <a:off x="7756635" y="3421117"/>
            <a:ext cx="1387366" cy="1386041"/>
          </a:xfrm>
          <a:prstGeom prst="rect">
            <a:avLst/>
          </a:prstGeom>
          <a:noFill/>
          <a:ln w="9525">
            <a:noFill/>
            <a:miter lim="800000"/>
            <a:headEnd/>
            <a:tailEnd/>
          </a:ln>
        </p:spPr>
      </p:pic>
      <p:pic>
        <p:nvPicPr>
          <p:cNvPr id="23" name="Image 22" descr="C:\Users\cjoachim\AppData\Local\Microsoft\Windows\Temporary Internet Files\Content.Word\ELG_6483.jpg"/>
          <p:cNvPicPr/>
          <p:nvPr/>
        </p:nvPicPr>
        <p:blipFill>
          <a:blip r:embed="rId9" cstate="print"/>
          <a:srcRect r="6612"/>
          <a:stretch>
            <a:fillRect/>
          </a:stretch>
        </p:blipFill>
        <p:spPr bwMode="auto">
          <a:xfrm>
            <a:off x="-1" y="3064187"/>
            <a:ext cx="4790365" cy="3063657"/>
          </a:xfrm>
          <a:prstGeom prst="rect">
            <a:avLst/>
          </a:prstGeom>
          <a:noFill/>
          <a:ln w="9525">
            <a:noFill/>
            <a:miter lim="800000"/>
            <a:headEnd/>
            <a:tailEnd/>
          </a:ln>
        </p:spPr>
      </p:pic>
      <p:pic>
        <p:nvPicPr>
          <p:cNvPr id="24" name="Image 23" descr="C:\Users\cjoachim\Dropbox (Air Caraïbes - M&amp;C)\ECHANGE CECE FLO\Photos et vidéos\RETROFIT A330-300 F-GOTO\ELG_6558.jpg"/>
          <p:cNvPicPr/>
          <p:nvPr/>
        </p:nvPicPr>
        <p:blipFill>
          <a:blip r:embed="rId10" cstate="print"/>
          <a:srcRect b="9642"/>
          <a:stretch>
            <a:fillRect/>
          </a:stretch>
        </p:blipFill>
        <p:spPr bwMode="auto">
          <a:xfrm>
            <a:off x="4855779" y="2727434"/>
            <a:ext cx="2822750" cy="1698631"/>
          </a:xfrm>
          <a:prstGeom prst="rect">
            <a:avLst/>
          </a:prstGeom>
          <a:noFill/>
          <a:ln w="9525">
            <a:noFill/>
            <a:miter lim="800000"/>
            <a:headEnd/>
            <a:tailEnd/>
          </a:ln>
        </p:spPr>
      </p:pic>
      <p:pic>
        <p:nvPicPr>
          <p:cNvPr id="25" name="Image 24" descr="C:\Users\cjoachim\Dropbox (Air Caraïbes - M&amp;C)\ECHANGE CECE FLO\Photos et vidéos\RETROFIT A330-300 F-GOTO\ELG_6493.jpg"/>
          <p:cNvPicPr/>
          <p:nvPr/>
        </p:nvPicPr>
        <p:blipFill>
          <a:blip r:embed="rId11" cstate="print"/>
          <a:srcRect l="20169" b="10766"/>
          <a:stretch>
            <a:fillRect/>
          </a:stretch>
        </p:blipFill>
        <p:spPr bwMode="auto">
          <a:xfrm>
            <a:off x="7740869" y="4871544"/>
            <a:ext cx="1403131" cy="1253769"/>
          </a:xfrm>
          <a:prstGeom prst="rect">
            <a:avLst/>
          </a:prstGeom>
          <a:noFill/>
          <a:ln w="9525">
            <a:noFill/>
            <a:miter lim="800000"/>
            <a:headEnd/>
            <a:tailEnd/>
          </a:ln>
        </p:spPr>
      </p:pic>
      <p:pic>
        <p:nvPicPr>
          <p:cNvPr id="26" name="Image 25" descr="C:\Users\cjoachim\Dropbox (Air Caraïbes - M&amp;C)\ECHANGE CECE FLO\Photos et vidéos\RETROFIT A330-300 F-GOTO\ELG_6486.jpg"/>
          <p:cNvPicPr/>
          <p:nvPr/>
        </p:nvPicPr>
        <p:blipFill>
          <a:blip r:embed="rId12" cstate="print"/>
          <a:srcRect b="25926"/>
          <a:stretch>
            <a:fillRect/>
          </a:stretch>
        </p:blipFill>
        <p:spPr bwMode="auto">
          <a:xfrm>
            <a:off x="4855779" y="4508937"/>
            <a:ext cx="2774731" cy="1623849"/>
          </a:xfrm>
          <a:prstGeom prst="rect">
            <a:avLst/>
          </a:prstGeom>
          <a:noFill/>
          <a:ln w="9525">
            <a:noFill/>
            <a:miter lim="800000"/>
            <a:headEnd/>
            <a:tailEnd/>
          </a:ln>
        </p:spPr>
      </p:pic>
    </p:spTree>
    <p:extLst>
      <p:ext uri="{BB962C8B-B14F-4D97-AF65-F5344CB8AC3E}">
        <p14:creationId xmlns:p14="http://schemas.microsoft.com/office/powerpoint/2010/main" xmlns="" val="3581670305"/>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pic>
        <p:nvPicPr>
          <p:cNvPr id="18" name="Image 17"/>
          <p:cNvPicPr/>
          <p:nvPr/>
        </p:nvPicPr>
        <p:blipFill>
          <a:blip r:embed="rId3" cstate="print"/>
          <a:srcRect/>
          <a:stretch>
            <a:fillRect/>
          </a:stretch>
        </p:blipFill>
        <p:spPr bwMode="auto">
          <a:xfrm>
            <a:off x="4351282" y="362608"/>
            <a:ext cx="2207174" cy="3200400"/>
          </a:xfrm>
          <a:prstGeom prst="rect">
            <a:avLst/>
          </a:prstGeom>
          <a:noFill/>
          <a:ln w="9525">
            <a:noFill/>
            <a:miter lim="800000"/>
            <a:headEnd/>
            <a:tailEnd/>
          </a:ln>
          <a:effectLst/>
        </p:spPr>
      </p:pic>
      <p:pic>
        <p:nvPicPr>
          <p:cNvPr id="12" name="Picture 2"/>
          <p:cNvPicPr>
            <a:picLocks noChangeAspect="1" noChangeArrowheads="1"/>
          </p:cNvPicPr>
          <p:nvPr/>
        </p:nvPicPr>
        <p:blipFill>
          <a:blip r:embed="rId4" cstate="email"/>
          <a:srcRect/>
          <a:stretch>
            <a:fillRect/>
          </a:stretch>
        </p:blipFill>
        <p:spPr bwMode="auto">
          <a:xfrm>
            <a:off x="3373821" y="3704896"/>
            <a:ext cx="3200399" cy="2443125"/>
          </a:xfrm>
          <a:prstGeom prst="rect">
            <a:avLst/>
          </a:prstGeom>
          <a:noFill/>
          <a:ln w="9525">
            <a:noFill/>
            <a:miter lim="800000"/>
            <a:headEnd/>
            <a:tailEnd/>
          </a:ln>
          <a:effectLst/>
        </p:spPr>
      </p:pic>
      <p:pic>
        <p:nvPicPr>
          <p:cNvPr id="7" name="Picture 2"/>
          <p:cNvPicPr>
            <a:picLocks noChangeAspect="1" noChangeArrowheads="1"/>
          </p:cNvPicPr>
          <p:nvPr/>
        </p:nvPicPr>
        <p:blipFill>
          <a:blip r:embed="rId5" cstate="email"/>
          <a:srcRect/>
          <a:stretch>
            <a:fillRect/>
          </a:stretch>
        </p:blipFill>
        <p:spPr bwMode="auto">
          <a:xfrm>
            <a:off x="0" y="376904"/>
            <a:ext cx="4264924" cy="3198692"/>
          </a:xfrm>
          <a:prstGeom prst="rect">
            <a:avLst/>
          </a:prstGeom>
          <a:noFill/>
          <a:ln w="9525">
            <a:noFill/>
            <a:miter lim="800000"/>
            <a:headEnd/>
            <a:tailEnd/>
          </a:ln>
          <a:effectLst/>
        </p:spPr>
      </p:pic>
      <p:pic>
        <p:nvPicPr>
          <p:cNvPr id="8" name="Picture 5"/>
          <p:cNvPicPr>
            <a:picLocks noChangeAspect="1" noChangeArrowheads="1"/>
          </p:cNvPicPr>
          <p:nvPr/>
        </p:nvPicPr>
        <p:blipFill>
          <a:blip r:embed="rId6" cstate="email"/>
          <a:srcRect/>
          <a:stretch>
            <a:fillRect/>
          </a:stretch>
        </p:blipFill>
        <p:spPr bwMode="auto">
          <a:xfrm>
            <a:off x="0" y="3734983"/>
            <a:ext cx="3263462" cy="2413570"/>
          </a:xfrm>
          <a:prstGeom prst="rect">
            <a:avLst/>
          </a:prstGeom>
          <a:noFill/>
          <a:ln w="9525">
            <a:noFill/>
            <a:miter lim="800000"/>
            <a:headEnd/>
            <a:tailEnd/>
          </a:ln>
          <a:effectLst/>
        </p:spPr>
      </p:pic>
      <p:pic>
        <p:nvPicPr>
          <p:cNvPr id="11" name="Image 10" descr="Z:\Visuels TX\Shooting TX fevrier 2012\madras\cabine vide\A_3330.jpg"/>
          <p:cNvPicPr/>
          <p:nvPr/>
        </p:nvPicPr>
        <p:blipFill>
          <a:blip r:embed="rId7" cstate="print"/>
          <a:srcRect/>
          <a:stretch>
            <a:fillRect/>
          </a:stretch>
        </p:blipFill>
        <p:spPr bwMode="auto">
          <a:xfrm>
            <a:off x="6637283" y="4319751"/>
            <a:ext cx="2506717" cy="1846473"/>
          </a:xfrm>
          <a:prstGeom prst="rect">
            <a:avLst/>
          </a:prstGeom>
          <a:noFill/>
          <a:ln w="9525">
            <a:noFill/>
            <a:miter lim="800000"/>
            <a:headEnd/>
            <a:tailEnd/>
          </a:ln>
        </p:spPr>
      </p:pic>
      <p:pic>
        <p:nvPicPr>
          <p:cNvPr id="16" name="Image 15" descr="Z:\Visuels TX\Shooting TX fevrier 2012\madras\cabine vide\A_3337.jpg"/>
          <p:cNvPicPr/>
          <p:nvPr/>
        </p:nvPicPr>
        <p:blipFill>
          <a:blip r:embed="rId8" cstate="print"/>
          <a:srcRect/>
          <a:stretch>
            <a:fillRect/>
          </a:stretch>
        </p:blipFill>
        <p:spPr bwMode="auto">
          <a:xfrm>
            <a:off x="6637283" y="2427889"/>
            <a:ext cx="2506717" cy="1828800"/>
          </a:xfrm>
          <a:prstGeom prst="rect">
            <a:avLst/>
          </a:prstGeom>
          <a:noFill/>
          <a:ln w="9525">
            <a:noFill/>
            <a:miter lim="800000"/>
            <a:headEnd/>
            <a:tailEnd/>
          </a:ln>
        </p:spPr>
      </p:pic>
      <p:pic>
        <p:nvPicPr>
          <p:cNvPr id="17" name="Image 16" descr="Z:\Visuels TX\Shooting TX fevrier 2012\madras\cabine vide\A_3364.jpg"/>
          <p:cNvPicPr/>
          <p:nvPr/>
        </p:nvPicPr>
        <p:blipFill>
          <a:blip r:embed="rId9" cstate="print"/>
          <a:srcRect/>
          <a:stretch>
            <a:fillRect/>
          </a:stretch>
        </p:blipFill>
        <p:spPr bwMode="auto">
          <a:xfrm>
            <a:off x="6637282" y="630620"/>
            <a:ext cx="2506718" cy="1765739"/>
          </a:xfrm>
          <a:prstGeom prst="rect">
            <a:avLst/>
          </a:prstGeom>
          <a:noFill/>
          <a:ln w="9525">
            <a:noFill/>
            <a:miter lim="800000"/>
            <a:headEnd/>
            <a:tailEnd/>
          </a:ln>
        </p:spPr>
      </p:pic>
      <p:pic>
        <p:nvPicPr>
          <p:cNvPr id="10" name="Picture 3"/>
          <p:cNvPicPr>
            <a:picLocks noChangeAspect="1" noChangeArrowheads="1"/>
          </p:cNvPicPr>
          <p:nvPr/>
        </p:nvPicPr>
        <p:blipFill>
          <a:blip r:embed="rId10" cstate="email"/>
          <a:srcRect/>
          <a:stretch>
            <a:fillRect/>
          </a:stretch>
        </p:blipFill>
        <p:spPr bwMode="auto">
          <a:xfrm>
            <a:off x="5029200" y="0"/>
            <a:ext cx="4114800" cy="841375"/>
          </a:xfrm>
          <a:prstGeom prst="rect">
            <a:avLst/>
          </a:prstGeom>
          <a:noFill/>
          <a:ln w="9525">
            <a:noFill/>
            <a:miter lim="800000"/>
            <a:headEnd/>
            <a:tailEnd/>
          </a:ln>
          <a:effectLst/>
        </p:spPr>
      </p:pic>
      <p:sp>
        <p:nvSpPr>
          <p:cNvPr id="19" name="ZoneTexte 18"/>
          <p:cNvSpPr txBox="1"/>
          <p:nvPr/>
        </p:nvSpPr>
        <p:spPr>
          <a:xfrm>
            <a:off x="0" y="6581001"/>
            <a:ext cx="9144000" cy="553998"/>
          </a:xfrm>
          <a:prstGeom prst="rect">
            <a:avLst/>
          </a:prstGeom>
          <a:noFill/>
        </p:spPr>
        <p:txBody>
          <a:bodyPr wrap="square" rtlCol="0">
            <a:spAutoFit/>
          </a:bodyPr>
          <a:lstStyle/>
          <a:p>
            <a:r>
              <a:rPr lang="fr-FR" sz="1200" b="1" dirty="0" smtClean="0">
                <a:latin typeface="Ubuntu"/>
              </a:rPr>
              <a:t>*Configuration actuelle avant réaménagement et modernisation des cabines prévus avant l’été 2018. </a:t>
            </a:r>
          </a:p>
          <a:p>
            <a:endParaRPr lang="fr-FR" dirty="0">
              <a:latin typeface="Ubuntu"/>
            </a:endParaRPr>
          </a:p>
        </p:txBody>
      </p:sp>
      <p:sp>
        <p:nvSpPr>
          <p:cNvPr id="13" name="ZoneTexte 12"/>
          <p:cNvSpPr txBox="1"/>
          <p:nvPr/>
        </p:nvSpPr>
        <p:spPr>
          <a:xfrm>
            <a:off x="8707272" y="0"/>
            <a:ext cx="232012" cy="369332"/>
          </a:xfrm>
          <a:prstGeom prst="rect">
            <a:avLst/>
          </a:prstGeom>
          <a:noFill/>
        </p:spPr>
        <p:txBody>
          <a:bodyPr wrap="square" rtlCol="0">
            <a:spAutoFit/>
          </a:bodyPr>
          <a:lstStyle/>
          <a:p>
            <a:r>
              <a:rPr lang="fr-FR" dirty="0" smtClean="0"/>
              <a:t>*</a:t>
            </a:r>
            <a:endParaRPr lang="fr-FR" dirty="0"/>
          </a:p>
        </p:txBody>
      </p:sp>
    </p:spTree>
    <p:extLst>
      <p:ext uri="{BB962C8B-B14F-4D97-AF65-F5344CB8AC3E}">
        <p14:creationId xmlns:p14="http://schemas.microsoft.com/office/powerpoint/2010/main" xmlns="" val="3581670305"/>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cstate="print"/>
          <a:srcRect/>
          <a:stretch>
            <a:fillRect/>
          </a:stretch>
        </p:blipFill>
        <p:spPr bwMode="auto">
          <a:xfrm>
            <a:off x="0" y="0"/>
            <a:ext cx="9144000" cy="6877050"/>
          </a:xfrm>
          <a:prstGeom prst="rect">
            <a:avLst/>
          </a:prstGeom>
          <a:noFill/>
          <a:ln w="9525">
            <a:noFill/>
            <a:miter lim="800000"/>
            <a:headEnd/>
            <a:tailEnd/>
          </a:ln>
          <a:effectLst/>
        </p:spPr>
      </p:pic>
      <p:sp>
        <p:nvSpPr>
          <p:cNvPr id="13" name="Rectangle 12"/>
          <p:cNvSpPr/>
          <p:nvPr/>
        </p:nvSpPr>
        <p:spPr>
          <a:xfrm>
            <a:off x="393196" y="3272921"/>
            <a:ext cx="5313921" cy="1569660"/>
          </a:xfrm>
          <a:prstGeom prst="rect">
            <a:avLst/>
          </a:prstGeom>
        </p:spPr>
        <p:txBody>
          <a:bodyPr wrap="square">
            <a:spAutoFit/>
          </a:bodyPr>
          <a:lstStyle/>
          <a:p>
            <a:pPr>
              <a:buBlip>
                <a:blip r:embed="rId4"/>
              </a:buBlip>
            </a:pPr>
            <a:r>
              <a:rPr lang="fr-FR" sz="2400" dirty="0" smtClean="0">
                <a:solidFill>
                  <a:schemeClr val="accent1">
                    <a:lumMod val="50000"/>
                  </a:schemeClr>
                </a:solidFill>
                <a:latin typeface="Ubuntu Light"/>
              </a:rPr>
              <a:t>Comptoir d’enregistrement dédié.</a:t>
            </a:r>
          </a:p>
          <a:p>
            <a:pPr>
              <a:buBlip>
                <a:blip r:embed="rId4"/>
              </a:buBlip>
            </a:pPr>
            <a:r>
              <a:rPr lang="fr-FR" sz="2400" dirty="0" smtClean="0">
                <a:solidFill>
                  <a:schemeClr val="accent1">
                    <a:lumMod val="50000"/>
                  </a:schemeClr>
                </a:solidFill>
                <a:latin typeface="Ubuntu Light"/>
              </a:rPr>
              <a:t>Coupe file à Orly (accès n°1) et Pointe-à-Pitre.</a:t>
            </a:r>
          </a:p>
          <a:p>
            <a:pPr>
              <a:buBlip>
                <a:blip r:embed="rId4"/>
              </a:buBlip>
            </a:pPr>
            <a:r>
              <a:rPr lang="fr-FR" sz="2400" dirty="0" smtClean="0">
                <a:solidFill>
                  <a:schemeClr val="accent1">
                    <a:lumMod val="50000"/>
                  </a:schemeClr>
                </a:solidFill>
                <a:latin typeface="Ubuntu Light"/>
              </a:rPr>
              <a:t>Embarquement prioritaire.</a:t>
            </a:r>
            <a:endParaRPr lang="fr-FR" sz="2400" dirty="0">
              <a:solidFill>
                <a:schemeClr val="accent1">
                  <a:lumMod val="50000"/>
                </a:schemeClr>
              </a:solidFill>
              <a:latin typeface="Ubuntu Light"/>
            </a:endParaRPr>
          </a:p>
        </p:txBody>
      </p:sp>
      <p:sp>
        <p:nvSpPr>
          <p:cNvPr id="7" name="Rectangle 6"/>
          <p:cNvSpPr/>
          <p:nvPr/>
        </p:nvSpPr>
        <p:spPr>
          <a:xfrm>
            <a:off x="0" y="6596390"/>
            <a:ext cx="7669161" cy="261610"/>
          </a:xfrm>
          <a:prstGeom prst="rect">
            <a:avLst/>
          </a:prstGeom>
        </p:spPr>
        <p:txBody>
          <a:bodyPr wrap="square">
            <a:spAutoFit/>
          </a:bodyPr>
          <a:lstStyle/>
          <a:p>
            <a:r>
              <a:rPr lang="fr-FR" sz="1100" i="1" dirty="0">
                <a:solidFill>
                  <a:schemeClr val="accent1">
                    <a:lumMod val="50000"/>
                  </a:schemeClr>
                </a:solidFill>
                <a:latin typeface="Ubuntu Light"/>
              </a:rPr>
              <a:t>*1 bagage de 23 kg pour les passagers en correspondance de / vers Saint-Barthélemy.</a:t>
            </a:r>
          </a:p>
        </p:txBody>
      </p:sp>
      <p:sp>
        <p:nvSpPr>
          <p:cNvPr id="8" name="Rectangle 7"/>
          <p:cNvSpPr/>
          <p:nvPr/>
        </p:nvSpPr>
        <p:spPr>
          <a:xfrm>
            <a:off x="346841" y="2357026"/>
            <a:ext cx="6321972" cy="954107"/>
          </a:xfrm>
          <a:prstGeom prst="rect">
            <a:avLst/>
          </a:prstGeom>
        </p:spPr>
        <p:txBody>
          <a:bodyPr wrap="square">
            <a:spAutoFit/>
          </a:bodyPr>
          <a:lstStyle/>
          <a:p>
            <a:r>
              <a:rPr lang="fr-FR" sz="2800" b="1" dirty="0">
                <a:solidFill>
                  <a:srgbClr val="00B0F0"/>
                </a:solidFill>
                <a:effectLst>
                  <a:outerShdw blurRad="38100" dist="38100" dir="2700000" algn="tl">
                    <a:srgbClr val="000000">
                      <a:alpha val="43137"/>
                    </a:srgbClr>
                  </a:outerShdw>
                </a:effectLst>
                <a:latin typeface="Ubuntu"/>
              </a:rPr>
              <a:t>A l’aéroport, avant de </a:t>
            </a:r>
            <a:r>
              <a:rPr lang="fr-FR" sz="2800" b="1" dirty="0" smtClean="0">
                <a:solidFill>
                  <a:srgbClr val="00B0F0"/>
                </a:solidFill>
                <a:effectLst>
                  <a:outerShdw blurRad="38100" dist="38100" dir="2700000" algn="tl">
                    <a:srgbClr val="000000">
                      <a:alpha val="43137"/>
                    </a:srgbClr>
                  </a:outerShdw>
                </a:effectLst>
                <a:latin typeface="Ubuntu"/>
              </a:rPr>
              <a:t>monter à bord!</a:t>
            </a:r>
            <a:endParaRPr lang="fr-FR" sz="2800" b="1" dirty="0">
              <a:solidFill>
                <a:srgbClr val="00B0F0"/>
              </a:solidFill>
              <a:effectLst>
                <a:outerShdw blurRad="38100" dist="38100" dir="2700000" algn="tl">
                  <a:srgbClr val="000000">
                    <a:alpha val="43137"/>
                  </a:srgbClr>
                </a:outerShdw>
              </a:effectLst>
              <a:latin typeface="Ubuntu"/>
            </a:endParaRPr>
          </a:p>
        </p:txBody>
      </p:sp>
      <p:graphicFrame>
        <p:nvGraphicFramePr>
          <p:cNvPr id="9" name="Tableau 8"/>
          <p:cNvGraphicFramePr>
            <a:graphicFrameLocks noGrp="1"/>
          </p:cNvGraphicFramePr>
          <p:nvPr/>
        </p:nvGraphicFramePr>
        <p:xfrm>
          <a:off x="2538248" y="323418"/>
          <a:ext cx="6117021" cy="1920240"/>
        </p:xfrm>
        <a:graphic>
          <a:graphicData uri="http://schemas.openxmlformats.org/drawingml/2006/table">
            <a:tbl>
              <a:tblPr firstRow="1" bandRow="1">
                <a:tableStyleId>{5C22544A-7EE6-4342-B048-85BDC9FD1C3A}</a:tableStyleId>
              </a:tblPr>
              <a:tblGrid>
                <a:gridCol w="2464452">
                  <a:extLst>
                    <a:ext uri="{9D8B030D-6E8A-4147-A177-3AD203B41FA5}">
                      <a16:colId xmlns="" xmlns:a16="http://schemas.microsoft.com/office/drawing/2014/main" val="20000"/>
                    </a:ext>
                  </a:extLst>
                </a:gridCol>
                <a:gridCol w="3652569">
                  <a:extLst>
                    <a:ext uri="{9D8B030D-6E8A-4147-A177-3AD203B41FA5}">
                      <a16:colId xmlns="" xmlns:a16="http://schemas.microsoft.com/office/drawing/2014/main" val="20001"/>
                    </a:ext>
                  </a:extLst>
                </a:gridCol>
              </a:tblGrid>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800" dirty="0">
                          <a:latin typeface="Ubuntu"/>
                        </a:rPr>
                        <a:t>Classe de réservation</a:t>
                      </a:r>
                      <a:endParaRPr lang="fr-FR" sz="1800" b="0" dirty="0">
                        <a:solidFill>
                          <a:schemeClr val="accent1">
                            <a:lumMod val="50000"/>
                          </a:schemeClr>
                        </a:solidFill>
                        <a:latin typeface="Ubuntu"/>
                      </a:endParaRPr>
                    </a:p>
                  </a:txBody>
                  <a:tcPr>
                    <a:solidFill>
                      <a:srgbClr val="00B0F0"/>
                    </a:solidFill>
                  </a:tcPr>
                </a:tc>
                <a:tc>
                  <a:txBody>
                    <a:bodyPr/>
                    <a:lstStyle/>
                    <a:p>
                      <a:r>
                        <a:rPr lang="fr-FR" sz="1800" b="1" dirty="0" smtClean="0">
                          <a:solidFill>
                            <a:schemeClr val="lt1"/>
                          </a:solidFill>
                          <a:latin typeface="Ubuntu"/>
                        </a:rPr>
                        <a:t>W,</a:t>
                      </a:r>
                      <a:r>
                        <a:rPr lang="fr-FR" sz="1800" b="1" baseline="0" dirty="0" smtClean="0">
                          <a:solidFill>
                            <a:schemeClr val="lt1"/>
                          </a:solidFill>
                          <a:latin typeface="Ubuntu"/>
                        </a:rPr>
                        <a:t> S, A, E, V.</a:t>
                      </a:r>
                      <a:endParaRPr lang="fr-FR" sz="1800" b="0" dirty="0">
                        <a:solidFill>
                          <a:schemeClr val="accent1">
                            <a:lumMod val="50000"/>
                          </a:schemeClr>
                        </a:solidFill>
                        <a:latin typeface="Ubuntu"/>
                      </a:endParaRPr>
                    </a:p>
                  </a:txBody>
                  <a:tcPr>
                    <a:solidFill>
                      <a:srgbClr val="00B0F0"/>
                    </a:solidFill>
                  </a:tcPr>
                </a:tc>
                <a:extLst>
                  <a:ext uri="{0D108BD9-81ED-4DB2-BD59-A6C34878D82A}">
                    <a16:rowId xmlns="" xmlns:a16="http://schemas.microsoft.com/office/drawing/2014/main" val="10000"/>
                  </a:ext>
                </a:extLst>
              </a:tr>
              <a:tr h="370840">
                <a:tc>
                  <a:txBody>
                    <a:bodyPr/>
                    <a:lstStyle/>
                    <a:p>
                      <a:r>
                        <a:rPr lang="fr-FR" sz="1800" dirty="0">
                          <a:solidFill>
                            <a:srgbClr val="002060"/>
                          </a:solidFill>
                          <a:latin typeface="Ubuntu"/>
                        </a:rPr>
                        <a:t>Franchise</a:t>
                      </a:r>
                      <a:r>
                        <a:rPr lang="fr-FR" sz="1800" baseline="0" dirty="0">
                          <a:solidFill>
                            <a:srgbClr val="002060"/>
                          </a:solidFill>
                          <a:latin typeface="Ubuntu"/>
                        </a:rPr>
                        <a:t> bagage en soute</a:t>
                      </a:r>
                      <a:endParaRPr lang="fr-FR" sz="1800" dirty="0">
                        <a:solidFill>
                          <a:srgbClr val="002060"/>
                        </a:solidFill>
                        <a:latin typeface="Ubuntu"/>
                      </a:endParaRPr>
                    </a:p>
                  </a:txBody>
                  <a:tcPr/>
                </a:tc>
                <a:tc>
                  <a:txBody>
                    <a:bodyPr/>
                    <a:lstStyle/>
                    <a:p>
                      <a:r>
                        <a:rPr lang="fr-FR" sz="1800" dirty="0">
                          <a:solidFill>
                            <a:srgbClr val="002060"/>
                          </a:solidFill>
                          <a:latin typeface="Ubuntu"/>
                        </a:rPr>
                        <a:t>2 x </a:t>
                      </a:r>
                      <a:r>
                        <a:rPr lang="fr-FR" sz="1800" dirty="0" smtClean="0">
                          <a:solidFill>
                            <a:srgbClr val="002060"/>
                          </a:solidFill>
                          <a:latin typeface="Ubuntu"/>
                        </a:rPr>
                        <a:t>23 </a:t>
                      </a:r>
                      <a:r>
                        <a:rPr lang="fr-FR" sz="1800" dirty="0">
                          <a:solidFill>
                            <a:srgbClr val="002060"/>
                          </a:solidFill>
                          <a:latin typeface="Ubuntu"/>
                        </a:rPr>
                        <a:t>kg chacun*.</a:t>
                      </a:r>
                    </a:p>
                    <a:p>
                      <a:pPr marL="0" marR="0" indent="0" algn="l" defTabSz="914400" rtl="0" eaLnBrk="1" fontAlgn="auto" latinLnBrk="0" hangingPunct="1">
                        <a:lnSpc>
                          <a:spcPct val="100000"/>
                        </a:lnSpc>
                        <a:spcBef>
                          <a:spcPts val="0"/>
                        </a:spcBef>
                        <a:spcAft>
                          <a:spcPts val="0"/>
                        </a:spcAft>
                        <a:buClrTx/>
                        <a:buSzTx/>
                        <a:buFontTx/>
                        <a:buNone/>
                        <a:tabLst/>
                        <a:defRPr/>
                      </a:pPr>
                      <a:r>
                        <a:rPr lang="fr-FR" sz="1800" dirty="0">
                          <a:solidFill>
                            <a:srgbClr val="002060"/>
                          </a:solidFill>
                          <a:latin typeface="Ubuntu"/>
                        </a:rPr>
                        <a:t>Livraison prioritaire</a:t>
                      </a:r>
                      <a:r>
                        <a:rPr lang="fr-FR" sz="1800" baseline="0" dirty="0">
                          <a:solidFill>
                            <a:srgbClr val="002060"/>
                          </a:solidFill>
                          <a:latin typeface="Ubuntu"/>
                        </a:rPr>
                        <a:t> des </a:t>
                      </a:r>
                      <a:r>
                        <a:rPr lang="fr-FR" sz="1800" baseline="0" dirty="0" smtClean="0">
                          <a:solidFill>
                            <a:srgbClr val="002060"/>
                          </a:solidFill>
                          <a:latin typeface="Ubuntu"/>
                        </a:rPr>
                        <a:t>bagages.</a:t>
                      </a:r>
                      <a:endParaRPr lang="fr-FR" sz="1800" b="1" dirty="0">
                        <a:solidFill>
                          <a:srgbClr val="002060"/>
                        </a:solidFill>
                        <a:latin typeface="Ubuntu"/>
                      </a:endParaRPr>
                    </a:p>
                  </a:txBody>
                  <a:tcPr/>
                </a:tc>
                <a:extLst>
                  <a:ext uri="{0D108BD9-81ED-4DB2-BD59-A6C34878D82A}">
                    <a16:rowId xmlns="" xmlns:a16="http://schemas.microsoft.com/office/drawing/2014/main" val="10002"/>
                  </a:ext>
                </a:extLst>
              </a:tr>
              <a:tr h="370840">
                <a:tc>
                  <a:txBody>
                    <a:bodyPr/>
                    <a:lstStyle/>
                    <a:p>
                      <a:r>
                        <a:rPr lang="fr-FR" sz="1800" dirty="0">
                          <a:solidFill>
                            <a:srgbClr val="002060"/>
                          </a:solidFill>
                          <a:latin typeface="Ubuntu"/>
                        </a:rPr>
                        <a:t>Franchise bagage en cabine</a:t>
                      </a:r>
                    </a:p>
                  </a:txBody>
                  <a:tcPr/>
                </a:tc>
                <a:tc>
                  <a:txBody>
                    <a:bodyPr/>
                    <a:lstStyle/>
                    <a:p>
                      <a:r>
                        <a:rPr lang="fr-FR" sz="1800" dirty="0">
                          <a:solidFill>
                            <a:srgbClr val="002060"/>
                          </a:solidFill>
                          <a:latin typeface="Ubuntu"/>
                        </a:rPr>
                        <a:t>1 bagage de 12 kg.</a:t>
                      </a:r>
                    </a:p>
                  </a:txBody>
                  <a:tcPr/>
                </a:tc>
                <a:extLst>
                  <a:ext uri="{0D108BD9-81ED-4DB2-BD59-A6C34878D82A}">
                    <a16:rowId xmlns="" xmlns:a16="http://schemas.microsoft.com/office/drawing/2014/main" val="10003"/>
                  </a:ext>
                </a:extLst>
              </a:tr>
            </a:tbl>
          </a:graphicData>
        </a:graphic>
      </p:graphicFrame>
      <p:pic>
        <p:nvPicPr>
          <p:cNvPr id="3075" name="Picture 3"/>
          <p:cNvPicPr>
            <a:picLocks noChangeAspect="1" noChangeArrowheads="1"/>
          </p:cNvPicPr>
          <p:nvPr/>
        </p:nvPicPr>
        <p:blipFill>
          <a:blip r:embed="rId5" cstate="print"/>
          <a:srcRect/>
          <a:stretch>
            <a:fillRect/>
          </a:stretch>
        </p:blipFill>
        <p:spPr bwMode="auto">
          <a:xfrm>
            <a:off x="6200808" y="2585546"/>
            <a:ext cx="2943192" cy="3563006"/>
          </a:xfrm>
          <a:prstGeom prst="rect">
            <a:avLst/>
          </a:prstGeom>
          <a:noFill/>
          <a:ln w="9525">
            <a:noFill/>
            <a:miter lim="800000"/>
            <a:headEnd/>
            <a:tailEnd/>
          </a:ln>
          <a:effectLst/>
        </p:spPr>
      </p:pic>
      <p:sp>
        <p:nvSpPr>
          <p:cNvPr id="10" name="ZoneTexte 9"/>
          <p:cNvSpPr txBox="1"/>
          <p:nvPr/>
        </p:nvSpPr>
        <p:spPr>
          <a:xfrm rot="21160144">
            <a:off x="759705" y="5211775"/>
            <a:ext cx="3310758" cy="1077218"/>
          </a:xfrm>
          <a:prstGeom prst="rect">
            <a:avLst/>
          </a:prstGeom>
          <a:solidFill>
            <a:srgbClr val="00B0F0"/>
          </a:solidFill>
        </p:spPr>
        <p:txBody>
          <a:bodyPr wrap="square" rtlCol="0">
            <a:spAutoFit/>
          </a:bodyPr>
          <a:lstStyle/>
          <a:p>
            <a:r>
              <a:rPr lang="fr-FR" sz="1600" b="1" dirty="0" smtClean="0">
                <a:solidFill>
                  <a:schemeClr val="bg1"/>
                </a:solidFill>
                <a:latin typeface="Ubuntu"/>
              </a:rPr>
              <a:t>Enregistrement en ligne ou sur mobile, impression de la carte d’embarquement 48h avant le départ.</a:t>
            </a:r>
            <a:endParaRPr lang="fr-FR" sz="1600" b="1" dirty="0">
              <a:solidFill>
                <a:schemeClr val="bg1"/>
              </a:solidFill>
              <a:latin typeface="Ubuntu"/>
            </a:endParaRPr>
          </a:p>
        </p:txBody>
      </p:sp>
      <p:pic>
        <p:nvPicPr>
          <p:cNvPr id="11" name="Picture 3"/>
          <p:cNvPicPr>
            <a:picLocks noChangeAspect="1" noChangeArrowheads="1"/>
          </p:cNvPicPr>
          <p:nvPr/>
        </p:nvPicPr>
        <p:blipFill>
          <a:blip r:embed="rId6" cstate="print"/>
          <a:srcRect/>
          <a:stretch>
            <a:fillRect/>
          </a:stretch>
        </p:blipFill>
        <p:spPr bwMode="auto">
          <a:xfrm>
            <a:off x="404648" y="5092262"/>
            <a:ext cx="405342" cy="811762"/>
          </a:xfrm>
          <a:prstGeom prst="rect">
            <a:avLst/>
          </a:prstGeom>
          <a:noFill/>
          <a:ln w="9525">
            <a:noFill/>
            <a:miter lim="800000"/>
            <a:headEnd/>
            <a:tailEnd/>
          </a:ln>
          <a:effectLst/>
        </p:spPr>
      </p:pic>
    </p:spTree>
    <p:extLst>
      <p:ext uri="{BB962C8B-B14F-4D97-AF65-F5344CB8AC3E}">
        <p14:creationId xmlns:p14="http://schemas.microsoft.com/office/powerpoint/2010/main" xmlns="" val="3581670305"/>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p:nvSpPr>
        <p:spPr>
          <a:xfrm>
            <a:off x="923375" y="370571"/>
            <a:ext cx="3401893" cy="523220"/>
          </a:xfrm>
          <a:prstGeom prst="rect">
            <a:avLst/>
          </a:prstGeom>
        </p:spPr>
        <p:txBody>
          <a:bodyPr wrap="none">
            <a:spAutoFit/>
          </a:bodyPr>
          <a:lstStyle/>
          <a:p>
            <a:r>
              <a:rPr lang="fr-FR" sz="2800" b="1" dirty="0" smtClean="0">
                <a:solidFill>
                  <a:srgbClr val="00B0F0"/>
                </a:solidFill>
                <a:effectLst>
                  <a:outerShdw blurRad="38100" dist="38100" dir="2700000" algn="tl">
                    <a:srgbClr val="000000">
                      <a:alpha val="43137"/>
                    </a:srgbClr>
                  </a:outerShdw>
                </a:effectLst>
                <a:latin typeface="Ubuntu"/>
              </a:rPr>
              <a:t>Descriptif du siège</a:t>
            </a:r>
            <a:endParaRPr lang="fr-FR" sz="2800" b="1" dirty="0">
              <a:solidFill>
                <a:srgbClr val="00B0F0"/>
              </a:solidFill>
              <a:effectLst>
                <a:outerShdw blurRad="38100" dist="38100" dir="2700000" algn="tl">
                  <a:srgbClr val="000000">
                    <a:alpha val="43137"/>
                  </a:srgbClr>
                </a:outerShdw>
              </a:effectLst>
              <a:latin typeface="Ubuntu"/>
            </a:endParaRPr>
          </a:p>
        </p:txBody>
      </p:sp>
      <p:pic>
        <p:nvPicPr>
          <p:cNvPr id="5122" name="Picture 2"/>
          <p:cNvPicPr>
            <a:picLocks noChangeAspect="1" noChangeArrowheads="1"/>
          </p:cNvPicPr>
          <p:nvPr/>
        </p:nvPicPr>
        <p:blipFill>
          <a:blip r:embed="rId3" cstate="print"/>
          <a:srcRect/>
          <a:stretch>
            <a:fillRect/>
          </a:stretch>
        </p:blipFill>
        <p:spPr bwMode="auto">
          <a:xfrm>
            <a:off x="0" y="204241"/>
            <a:ext cx="693683" cy="693683"/>
          </a:xfrm>
          <a:prstGeom prst="rect">
            <a:avLst/>
          </a:prstGeom>
          <a:noFill/>
          <a:ln w="9525">
            <a:noFill/>
            <a:miter lim="800000"/>
            <a:headEnd/>
            <a:tailEnd/>
          </a:ln>
          <a:effectLst/>
        </p:spPr>
      </p:pic>
      <p:graphicFrame>
        <p:nvGraphicFramePr>
          <p:cNvPr id="10" name="Tableau 9"/>
          <p:cNvGraphicFramePr>
            <a:graphicFrameLocks noGrp="1"/>
          </p:cNvGraphicFramePr>
          <p:nvPr/>
        </p:nvGraphicFramePr>
        <p:xfrm>
          <a:off x="409905" y="924036"/>
          <a:ext cx="8734096" cy="5665953"/>
        </p:xfrm>
        <a:graphic>
          <a:graphicData uri="http://schemas.openxmlformats.org/drawingml/2006/table">
            <a:tbl>
              <a:tblPr firstRow="1" bandRow="1">
                <a:tableStyleId>{5C22544A-7EE6-4342-B048-85BDC9FD1C3A}</a:tableStyleId>
              </a:tblPr>
              <a:tblGrid>
                <a:gridCol w="3252234"/>
                <a:gridCol w="1373600"/>
                <a:gridCol w="1293941"/>
                <a:gridCol w="1471857"/>
                <a:gridCol w="1342464"/>
              </a:tblGrid>
              <a:tr h="374651">
                <a:tc>
                  <a:txBody>
                    <a:bodyPr/>
                    <a:lstStyle/>
                    <a:p>
                      <a:r>
                        <a:rPr lang="fr-FR" sz="1600" dirty="0" smtClean="0">
                          <a:latin typeface="Ubuntu"/>
                        </a:rPr>
                        <a:t>Type</a:t>
                      </a:r>
                      <a:r>
                        <a:rPr lang="fr-FR" sz="1600" baseline="0" dirty="0" smtClean="0">
                          <a:latin typeface="Ubuntu"/>
                        </a:rPr>
                        <a:t> d’appareil</a:t>
                      </a:r>
                      <a:endParaRPr lang="fr-FR" sz="1600" dirty="0">
                        <a:latin typeface="Ubuntu"/>
                      </a:endParaRPr>
                    </a:p>
                  </a:txBody>
                  <a:tcPr>
                    <a:solidFill>
                      <a:srgbClr val="00B0F0"/>
                    </a:solidFill>
                  </a:tcPr>
                </a:tc>
                <a:tc>
                  <a:txBody>
                    <a:bodyPr/>
                    <a:lstStyle/>
                    <a:p>
                      <a:pPr algn="ctr"/>
                      <a:r>
                        <a:rPr lang="fr-FR" sz="1600" dirty="0" smtClean="0">
                          <a:latin typeface="Ubuntu"/>
                        </a:rPr>
                        <a:t>A350 XWB</a:t>
                      </a:r>
                      <a:endParaRPr lang="fr-FR" sz="1600" dirty="0">
                        <a:latin typeface="Ubuntu"/>
                      </a:endParaRPr>
                    </a:p>
                  </a:txBody>
                  <a:tcPr>
                    <a:solidFill>
                      <a:srgbClr val="00B0F0"/>
                    </a:solidFill>
                  </a:tcPr>
                </a:tc>
                <a:tc>
                  <a:txBody>
                    <a:bodyPr/>
                    <a:lstStyle/>
                    <a:p>
                      <a:pPr algn="ctr"/>
                      <a:r>
                        <a:rPr lang="fr-FR" sz="1600" dirty="0" smtClean="0">
                          <a:latin typeface="Ubuntu"/>
                        </a:rPr>
                        <a:t>A330-300</a:t>
                      </a:r>
                      <a:endParaRPr lang="fr-FR" sz="1600" dirty="0">
                        <a:latin typeface="Ubuntu"/>
                      </a:endParaRPr>
                    </a:p>
                  </a:txBody>
                  <a:tcPr>
                    <a:solidFill>
                      <a:srgbClr val="00B0F0"/>
                    </a:solidFill>
                  </a:tcPr>
                </a:tc>
                <a:tc>
                  <a:txBody>
                    <a:bodyPr/>
                    <a:lstStyle/>
                    <a:p>
                      <a:pPr algn="ctr"/>
                      <a:r>
                        <a:rPr lang="fr-FR" sz="1600" dirty="0" smtClean="0">
                          <a:latin typeface="Ubuntu"/>
                        </a:rPr>
                        <a:t>A330-300*</a:t>
                      </a:r>
                      <a:endParaRPr lang="fr-FR" sz="1600" dirty="0">
                        <a:latin typeface="Ubuntu"/>
                      </a:endParaRPr>
                    </a:p>
                  </a:txBody>
                  <a:tcPr>
                    <a:solidFill>
                      <a:srgbClr val="00B0F0"/>
                    </a:solidFill>
                  </a:tcPr>
                </a:tc>
                <a:tc>
                  <a:txBody>
                    <a:bodyPr/>
                    <a:lstStyle/>
                    <a:p>
                      <a:pPr algn="ctr"/>
                      <a:r>
                        <a:rPr lang="fr-FR" sz="1600" dirty="0" smtClean="0">
                          <a:latin typeface="Ubuntu"/>
                        </a:rPr>
                        <a:t>A330-300</a:t>
                      </a:r>
                      <a:endParaRPr lang="fr-FR" sz="1600" dirty="0">
                        <a:latin typeface="Ubuntu"/>
                      </a:endParaRPr>
                    </a:p>
                  </a:txBody>
                  <a:tcPr>
                    <a:solidFill>
                      <a:srgbClr val="00B0F0"/>
                    </a:solidFill>
                  </a:tcPr>
                </a:tc>
              </a:tr>
              <a:tr h="374651">
                <a:tc>
                  <a:txBody>
                    <a:bodyPr/>
                    <a:lstStyle/>
                    <a:p>
                      <a:r>
                        <a:rPr lang="fr-FR" sz="1600" dirty="0" smtClean="0">
                          <a:solidFill>
                            <a:srgbClr val="002060"/>
                          </a:solidFill>
                          <a:latin typeface="Ubuntu"/>
                        </a:rPr>
                        <a:t>Configurations</a:t>
                      </a:r>
                      <a:endParaRPr lang="fr-FR" sz="1600" dirty="0">
                        <a:solidFill>
                          <a:srgbClr val="002060"/>
                        </a:solidFill>
                        <a:latin typeface="Ubuntu"/>
                      </a:endParaRPr>
                    </a:p>
                  </a:txBody>
                  <a:tcPr/>
                </a:tc>
                <a:tc>
                  <a:txBody>
                    <a:bodyPr/>
                    <a:lstStyle/>
                    <a:p>
                      <a:pPr algn="ctr"/>
                      <a:r>
                        <a:rPr lang="fr-FR" sz="1600" dirty="0" smtClean="0">
                          <a:solidFill>
                            <a:srgbClr val="002060"/>
                          </a:solidFill>
                          <a:latin typeface="Ubuntu"/>
                        </a:rPr>
                        <a:t>Tri-classes</a:t>
                      </a:r>
                      <a:endParaRPr lang="fr-FR" sz="1600" dirty="0">
                        <a:solidFill>
                          <a:srgbClr val="002060"/>
                        </a:solidFill>
                        <a:latin typeface="Ubuntu"/>
                      </a:endParaRPr>
                    </a:p>
                  </a:txBody>
                  <a:tcPr/>
                </a:tc>
                <a:tc>
                  <a:txBody>
                    <a:bodyPr/>
                    <a:lstStyle/>
                    <a:p>
                      <a:pPr algn="ctr"/>
                      <a:r>
                        <a:rPr lang="fr-FR" sz="1600" dirty="0" smtClean="0">
                          <a:solidFill>
                            <a:srgbClr val="002060"/>
                          </a:solidFill>
                          <a:latin typeface="Ubuntu"/>
                        </a:rPr>
                        <a:t>Tri-classes</a:t>
                      </a:r>
                      <a:endParaRPr lang="fr-FR" sz="1600" dirty="0">
                        <a:solidFill>
                          <a:srgbClr val="002060"/>
                        </a:solidFill>
                        <a:latin typeface="Ubuntu"/>
                      </a:endParaRPr>
                    </a:p>
                  </a:txBody>
                  <a:tcPr/>
                </a:tc>
                <a:tc>
                  <a:txBody>
                    <a:bodyPr/>
                    <a:lstStyle/>
                    <a:p>
                      <a:pPr algn="ctr"/>
                      <a:r>
                        <a:rPr lang="fr-FR" sz="1600" dirty="0" smtClean="0">
                          <a:solidFill>
                            <a:srgbClr val="002060"/>
                          </a:solidFill>
                          <a:latin typeface="Ubuntu"/>
                        </a:rPr>
                        <a:t>Tri-classes</a:t>
                      </a:r>
                      <a:endParaRPr lang="fr-FR" sz="1600" dirty="0">
                        <a:solidFill>
                          <a:srgbClr val="002060"/>
                        </a:solidFill>
                        <a:latin typeface="Ubuntu"/>
                      </a:endParaRPr>
                    </a:p>
                  </a:txBody>
                  <a:tcPr/>
                </a:tc>
                <a:tc>
                  <a:txBody>
                    <a:bodyPr/>
                    <a:lstStyle/>
                    <a:p>
                      <a:pPr algn="ctr"/>
                      <a:r>
                        <a:rPr lang="fr-FR" sz="1600" dirty="0" smtClean="0">
                          <a:solidFill>
                            <a:srgbClr val="002060"/>
                          </a:solidFill>
                          <a:latin typeface="Ubuntu"/>
                        </a:rPr>
                        <a:t>Bi-classes</a:t>
                      </a:r>
                      <a:endParaRPr lang="fr-FR" sz="1600" dirty="0">
                        <a:solidFill>
                          <a:srgbClr val="002060"/>
                        </a:solidFill>
                        <a:latin typeface="Ubuntu"/>
                      </a:endParaRPr>
                    </a:p>
                  </a:txBody>
                  <a:tcPr/>
                </a:tc>
              </a:tr>
              <a:tr h="374651">
                <a:tc>
                  <a:txBody>
                    <a:bodyPr/>
                    <a:lstStyle/>
                    <a:p>
                      <a:r>
                        <a:rPr lang="fr-FR" sz="1600" dirty="0" smtClean="0">
                          <a:solidFill>
                            <a:srgbClr val="002060"/>
                          </a:solidFill>
                          <a:latin typeface="Ubuntu"/>
                        </a:rPr>
                        <a:t>Emplacement</a:t>
                      </a:r>
                      <a:r>
                        <a:rPr lang="fr-FR" sz="1600" baseline="0" dirty="0" smtClean="0">
                          <a:solidFill>
                            <a:srgbClr val="002060"/>
                          </a:solidFill>
                          <a:latin typeface="Ubuntu"/>
                        </a:rPr>
                        <a:t> de la cabine</a:t>
                      </a:r>
                      <a:endParaRPr lang="fr-FR" sz="1600" dirty="0">
                        <a:solidFill>
                          <a:srgbClr val="002060"/>
                        </a:solidFill>
                        <a:latin typeface="Ubuntu"/>
                      </a:endParaRPr>
                    </a:p>
                  </a:txBody>
                  <a:tcPr/>
                </a:tc>
                <a:tc>
                  <a:txBody>
                    <a:bodyPr/>
                    <a:lstStyle/>
                    <a:p>
                      <a:pPr algn="ctr"/>
                      <a:r>
                        <a:rPr lang="fr-FR" sz="1600" dirty="0" smtClean="0">
                          <a:solidFill>
                            <a:srgbClr val="002060"/>
                          </a:solidFill>
                          <a:latin typeface="Ubuntu"/>
                        </a:rPr>
                        <a:t>A l’avant</a:t>
                      </a:r>
                      <a:endParaRPr lang="fr-FR" sz="1600" dirty="0">
                        <a:solidFill>
                          <a:srgbClr val="002060"/>
                        </a:solidFill>
                        <a:latin typeface="Ubuntu"/>
                      </a:endParaRPr>
                    </a:p>
                  </a:txBody>
                  <a:tcPr/>
                </a:tc>
                <a:tc>
                  <a:txBody>
                    <a:bodyPr/>
                    <a:lstStyle/>
                    <a:p>
                      <a:pPr algn="ctr"/>
                      <a:r>
                        <a:rPr lang="fr-FR" sz="1600" dirty="0" smtClean="0">
                          <a:solidFill>
                            <a:srgbClr val="002060"/>
                          </a:solidFill>
                          <a:latin typeface="Ubuntu"/>
                        </a:rPr>
                        <a:t>A l’avant</a:t>
                      </a:r>
                      <a:endParaRPr lang="fr-FR" sz="1600" dirty="0">
                        <a:solidFill>
                          <a:srgbClr val="002060"/>
                        </a:solidFill>
                        <a:latin typeface="Ubuntu"/>
                      </a:endParaRPr>
                    </a:p>
                  </a:txBody>
                  <a:tcPr/>
                </a:tc>
                <a:tc>
                  <a:txBody>
                    <a:bodyPr/>
                    <a:lstStyle/>
                    <a:p>
                      <a:pPr algn="ctr"/>
                      <a:r>
                        <a:rPr lang="fr-FR" sz="1600" dirty="0" smtClean="0">
                          <a:solidFill>
                            <a:srgbClr val="002060"/>
                          </a:solidFill>
                          <a:latin typeface="Ubuntu"/>
                        </a:rPr>
                        <a:t>A l’avant</a:t>
                      </a:r>
                      <a:endParaRPr lang="fr-FR" sz="1600" dirty="0">
                        <a:solidFill>
                          <a:srgbClr val="002060"/>
                        </a:solidFill>
                        <a:latin typeface="Ubuntu"/>
                      </a:endParaRPr>
                    </a:p>
                  </a:txBody>
                  <a:tcPr/>
                </a:tc>
                <a:tc>
                  <a:txBody>
                    <a:bodyPr/>
                    <a:lstStyle/>
                    <a:p>
                      <a:pPr algn="ctr"/>
                      <a:r>
                        <a:rPr lang="fr-FR" sz="1600" dirty="0" smtClean="0">
                          <a:solidFill>
                            <a:srgbClr val="002060"/>
                          </a:solidFill>
                          <a:latin typeface="Ubuntu"/>
                        </a:rPr>
                        <a:t>A l’avant</a:t>
                      </a:r>
                      <a:endParaRPr lang="fr-FR" sz="1600" dirty="0">
                        <a:solidFill>
                          <a:srgbClr val="002060"/>
                        </a:solidFill>
                        <a:latin typeface="Ubuntu"/>
                      </a:endParaRPr>
                    </a:p>
                  </a:txBody>
                  <a:tcPr/>
                </a:tc>
              </a:tr>
              <a:tr h="585071">
                <a:tc>
                  <a:txBody>
                    <a:bodyPr/>
                    <a:lstStyle/>
                    <a:p>
                      <a:r>
                        <a:rPr lang="fr-FR" sz="1600" dirty="0" smtClean="0">
                          <a:solidFill>
                            <a:srgbClr val="002060"/>
                          </a:solidFill>
                          <a:latin typeface="Ubuntu"/>
                        </a:rPr>
                        <a:t>Nombre de sièges coques électriques</a:t>
                      </a:r>
                      <a:endParaRPr lang="fr-FR" sz="1600" dirty="0">
                        <a:solidFill>
                          <a:srgbClr val="002060"/>
                        </a:solidFill>
                        <a:latin typeface="Ubuntu"/>
                      </a:endParaRPr>
                    </a:p>
                  </a:txBody>
                  <a:tcPr/>
                </a:tc>
                <a:tc>
                  <a:txBody>
                    <a:bodyPr/>
                    <a:lstStyle/>
                    <a:p>
                      <a:pPr algn="ctr"/>
                      <a:r>
                        <a:rPr lang="fr-FR" sz="1600" dirty="0" smtClean="0">
                          <a:solidFill>
                            <a:srgbClr val="002060"/>
                          </a:solidFill>
                          <a:latin typeface="Ubuntu"/>
                        </a:rPr>
                        <a:t>45</a:t>
                      </a:r>
                      <a:endParaRPr lang="fr-FR" sz="1600" dirty="0">
                        <a:solidFill>
                          <a:srgbClr val="002060"/>
                        </a:solidFill>
                        <a:latin typeface="Ubuntu"/>
                      </a:endParaRPr>
                    </a:p>
                  </a:txBody>
                  <a:tcPr/>
                </a:tc>
                <a:tc>
                  <a:txBody>
                    <a:bodyPr/>
                    <a:lstStyle/>
                    <a:p>
                      <a:pPr algn="ctr"/>
                      <a:r>
                        <a:rPr lang="fr-FR" sz="1600" dirty="0" smtClean="0">
                          <a:solidFill>
                            <a:srgbClr val="002060"/>
                          </a:solidFill>
                          <a:latin typeface="Ubuntu"/>
                        </a:rPr>
                        <a:t>35</a:t>
                      </a:r>
                      <a:endParaRPr lang="fr-FR" sz="1600" dirty="0">
                        <a:solidFill>
                          <a:srgbClr val="002060"/>
                        </a:solidFill>
                        <a:latin typeface="Ubuntu"/>
                      </a:endParaRPr>
                    </a:p>
                  </a:txBody>
                  <a:tcPr/>
                </a:tc>
                <a:tc>
                  <a:txBody>
                    <a:bodyPr/>
                    <a:lstStyle/>
                    <a:p>
                      <a:pPr algn="ctr"/>
                      <a:r>
                        <a:rPr lang="fr-FR" sz="1600" dirty="0" smtClean="0">
                          <a:solidFill>
                            <a:srgbClr val="002060"/>
                          </a:solidFill>
                          <a:latin typeface="Ubuntu"/>
                        </a:rPr>
                        <a:t>30</a:t>
                      </a:r>
                      <a:endParaRPr lang="fr-FR" sz="1600" dirty="0">
                        <a:solidFill>
                          <a:srgbClr val="002060"/>
                        </a:solidFill>
                        <a:latin typeface="Ubuntu"/>
                      </a:endParaRPr>
                    </a:p>
                  </a:txBody>
                  <a:tcPr/>
                </a:tc>
                <a:tc>
                  <a:txBody>
                    <a:bodyPr/>
                    <a:lstStyle/>
                    <a:p>
                      <a:pPr algn="ctr"/>
                      <a:r>
                        <a:rPr lang="fr-FR" sz="1600" dirty="0" smtClean="0">
                          <a:solidFill>
                            <a:srgbClr val="002060"/>
                          </a:solidFill>
                          <a:latin typeface="Ubuntu"/>
                        </a:rPr>
                        <a:t>28</a:t>
                      </a:r>
                      <a:endParaRPr lang="fr-FR" sz="1600" dirty="0">
                        <a:solidFill>
                          <a:srgbClr val="002060"/>
                        </a:solidFill>
                        <a:latin typeface="Ubuntu"/>
                      </a:endParaRPr>
                    </a:p>
                  </a:txBody>
                  <a:tcPr/>
                </a:tc>
              </a:tr>
              <a:tr h="831417">
                <a:tc>
                  <a:txBody>
                    <a:bodyPr/>
                    <a:lstStyle/>
                    <a:p>
                      <a:r>
                        <a:rPr lang="fr-FR" sz="1600" dirty="0" smtClean="0">
                          <a:solidFill>
                            <a:srgbClr val="002060"/>
                          </a:solidFill>
                          <a:latin typeface="Ubuntu"/>
                        </a:rPr>
                        <a:t>Revêtement</a:t>
                      </a:r>
                      <a:r>
                        <a:rPr lang="fr-FR" sz="1600" baseline="0" dirty="0" smtClean="0">
                          <a:solidFill>
                            <a:srgbClr val="002060"/>
                          </a:solidFill>
                          <a:latin typeface="Ubuntu"/>
                        </a:rPr>
                        <a:t> des sièges</a:t>
                      </a:r>
                      <a:endParaRPr lang="fr-FR" sz="1600" dirty="0">
                        <a:solidFill>
                          <a:srgbClr val="002060"/>
                        </a:solidFill>
                        <a:latin typeface="Ubuntu"/>
                      </a:endParaRPr>
                    </a:p>
                  </a:txBody>
                  <a:tcPr/>
                </a:tc>
                <a:tc>
                  <a:txBody>
                    <a:bodyPr/>
                    <a:lstStyle/>
                    <a:p>
                      <a:pPr algn="ctr"/>
                      <a:r>
                        <a:rPr lang="fr-FR" sz="1600" baseline="0" dirty="0" smtClean="0">
                          <a:solidFill>
                            <a:srgbClr val="002060"/>
                          </a:solidFill>
                          <a:latin typeface="Ubuntu"/>
                        </a:rPr>
                        <a:t>Tissu et repose tête en cuir</a:t>
                      </a:r>
                      <a:endParaRPr lang="fr-FR" sz="1600" dirty="0">
                        <a:solidFill>
                          <a:srgbClr val="002060"/>
                        </a:solidFill>
                        <a:latin typeface="Ubuntu"/>
                      </a:endParaRPr>
                    </a:p>
                  </a:txBody>
                  <a:tcPr/>
                </a:tc>
                <a:tc>
                  <a:txBody>
                    <a:bodyPr/>
                    <a:lstStyle/>
                    <a:p>
                      <a:pPr algn="ctr"/>
                      <a:r>
                        <a:rPr lang="fr-FR" sz="1600" dirty="0" smtClean="0">
                          <a:solidFill>
                            <a:srgbClr val="002060"/>
                          </a:solidFill>
                          <a:latin typeface="Ubuntu"/>
                        </a:rPr>
                        <a:t>Cuir</a:t>
                      </a:r>
                      <a:endParaRPr lang="fr-FR" sz="1600" dirty="0">
                        <a:solidFill>
                          <a:srgbClr val="002060"/>
                        </a:solidFill>
                        <a:latin typeface="Ubuntu"/>
                      </a:endParaRPr>
                    </a:p>
                  </a:txBody>
                  <a:tcPr/>
                </a:tc>
                <a:tc>
                  <a:txBody>
                    <a:bodyPr/>
                    <a:lstStyle/>
                    <a:p>
                      <a:pPr algn="ctr"/>
                      <a:r>
                        <a:rPr lang="fr-FR" sz="1600" dirty="0" smtClean="0">
                          <a:solidFill>
                            <a:srgbClr val="002060"/>
                          </a:solidFill>
                          <a:latin typeface="Ubuntu"/>
                        </a:rPr>
                        <a:t>Tissu et repose</a:t>
                      </a:r>
                      <a:r>
                        <a:rPr lang="fr-FR" sz="1600" baseline="0" dirty="0" smtClean="0">
                          <a:solidFill>
                            <a:srgbClr val="002060"/>
                          </a:solidFill>
                          <a:latin typeface="Ubuntu"/>
                        </a:rPr>
                        <a:t> tête en cuir</a:t>
                      </a:r>
                      <a:endParaRPr lang="fr-FR" sz="1600" dirty="0">
                        <a:solidFill>
                          <a:srgbClr val="002060"/>
                        </a:solidFill>
                        <a:latin typeface="Ubuntu"/>
                      </a:endParaRPr>
                    </a:p>
                  </a:txBody>
                  <a:tcPr/>
                </a:tc>
                <a:tc>
                  <a:txBody>
                    <a:bodyPr/>
                    <a:lstStyle/>
                    <a:p>
                      <a:pPr algn="ctr"/>
                      <a:r>
                        <a:rPr lang="fr-FR" sz="1600" dirty="0" smtClean="0">
                          <a:solidFill>
                            <a:srgbClr val="002060"/>
                          </a:solidFill>
                          <a:latin typeface="Ubuntu"/>
                        </a:rPr>
                        <a:t>Cuir</a:t>
                      </a:r>
                      <a:endParaRPr lang="fr-FR" sz="1600" dirty="0">
                        <a:solidFill>
                          <a:srgbClr val="002060"/>
                        </a:solidFill>
                        <a:latin typeface="Ubuntu"/>
                      </a:endParaRPr>
                    </a:p>
                  </a:txBody>
                  <a:tcPr/>
                </a:tc>
              </a:tr>
              <a:tr h="831417">
                <a:tc>
                  <a:txBody>
                    <a:bodyPr/>
                    <a:lstStyle/>
                    <a:p>
                      <a:r>
                        <a:rPr lang="fr-FR" sz="1600" dirty="0" smtClean="0">
                          <a:solidFill>
                            <a:srgbClr val="002060"/>
                          </a:solidFill>
                          <a:latin typeface="Ubuntu"/>
                        </a:rPr>
                        <a:t>Assise des sièges (cm)</a:t>
                      </a:r>
                      <a:endParaRPr lang="fr-FR" sz="1600" dirty="0">
                        <a:solidFill>
                          <a:srgbClr val="002060"/>
                        </a:solidFill>
                        <a:latin typeface="Ubuntu"/>
                      </a:endParaRPr>
                    </a:p>
                  </a:txBody>
                  <a:tcPr/>
                </a:tc>
                <a:tc>
                  <a:txBody>
                    <a:bodyPr/>
                    <a:lstStyle/>
                    <a:p>
                      <a:pPr algn="ctr"/>
                      <a:r>
                        <a:rPr lang="fr-FR" sz="1600" dirty="0" smtClean="0">
                          <a:solidFill>
                            <a:srgbClr val="002060"/>
                          </a:solidFill>
                          <a:latin typeface="Ubuntu"/>
                        </a:rPr>
                        <a:t>45 avec renfort aux lombaires</a:t>
                      </a:r>
                      <a:endParaRPr lang="fr-FR" sz="1600" dirty="0">
                        <a:solidFill>
                          <a:srgbClr val="002060"/>
                        </a:solidFill>
                        <a:latin typeface="Ubuntu"/>
                      </a:endParaRPr>
                    </a:p>
                  </a:txBody>
                  <a:tcPr/>
                </a:tc>
                <a:tc>
                  <a:txBody>
                    <a:bodyPr/>
                    <a:lstStyle/>
                    <a:p>
                      <a:pPr algn="ctr"/>
                      <a:r>
                        <a:rPr lang="fr-FR" sz="1600" dirty="0" smtClean="0">
                          <a:solidFill>
                            <a:srgbClr val="002060"/>
                          </a:solidFill>
                          <a:latin typeface="Ubuntu"/>
                        </a:rPr>
                        <a:t>47 avec renfort aux lombaires</a:t>
                      </a:r>
                      <a:endParaRPr lang="fr-FR" sz="1600" dirty="0">
                        <a:solidFill>
                          <a:srgbClr val="002060"/>
                        </a:solidFill>
                        <a:latin typeface="Ubuntu"/>
                      </a:endParaRPr>
                    </a:p>
                  </a:txBody>
                  <a:tcPr/>
                </a:tc>
                <a:tc>
                  <a:txBody>
                    <a:bodyPr/>
                    <a:lstStyle/>
                    <a:p>
                      <a:pPr algn="ctr"/>
                      <a:r>
                        <a:rPr lang="fr-FR" sz="1600" dirty="0" smtClean="0">
                          <a:solidFill>
                            <a:srgbClr val="002060"/>
                          </a:solidFill>
                          <a:latin typeface="Ubuntu"/>
                        </a:rPr>
                        <a:t>45</a:t>
                      </a:r>
                      <a:endParaRPr lang="fr-FR" sz="1600" dirty="0">
                        <a:solidFill>
                          <a:srgbClr val="002060"/>
                        </a:solidFill>
                        <a:latin typeface="Ubuntu"/>
                      </a:endParaRPr>
                    </a:p>
                  </a:txBody>
                  <a:tcPr/>
                </a:tc>
                <a:tc>
                  <a:txBody>
                    <a:bodyPr/>
                    <a:lstStyle/>
                    <a:p>
                      <a:pPr algn="ctr"/>
                      <a:r>
                        <a:rPr lang="fr-FR" sz="1600" dirty="0" smtClean="0">
                          <a:solidFill>
                            <a:srgbClr val="002060"/>
                          </a:solidFill>
                          <a:latin typeface="Ubuntu"/>
                        </a:rPr>
                        <a:t>47 avec renfort aux lombaires</a:t>
                      </a:r>
                      <a:endParaRPr lang="fr-FR" sz="1600" dirty="0">
                        <a:solidFill>
                          <a:srgbClr val="002060"/>
                        </a:solidFill>
                        <a:latin typeface="Ubuntu"/>
                      </a:endParaRPr>
                    </a:p>
                  </a:txBody>
                  <a:tcPr/>
                </a:tc>
              </a:tr>
              <a:tr h="374651">
                <a:tc>
                  <a:txBody>
                    <a:bodyPr/>
                    <a:lstStyle/>
                    <a:p>
                      <a:r>
                        <a:rPr lang="fr-FR" sz="1600" dirty="0" smtClean="0">
                          <a:solidFill>
                            <a:srgbClr val="002060"/>
                          </a:solidFill>
                          <a:latin typeface="Ubuntu"/>
                        </a:rPr>
                        <a:t>Nombre</a:t>
                      </a:r>
                      <a:r>
                        <a:rPr lang="fr-FR" sz="1600" baseline="0" dirty="0" smtClean="0">
                          <a:solidFill>
                            <a:srgbClr val="002060"/>
                          </a:solidFill>
                          <a:latin typeface="Ubuntu"/>
                        </a:rPr>
                        <a:t> de sièges de front</a:t>
                      </a:r>
                      <a:endParaRPr lang="fr-FR" sz="1600" dirty="0">
                        <a:solidFill>
                          <a:srgbClr val="002060"/>
                        </a:solidFill>
                        <a:latin typeface="Ubuntu"/>
                      </a:endParaRPr>
                    </a:p>
                  </a:txBody>
                  <a:tcPr/>
                </a:tc>
                <a:tc>
                  <a:txBody>
                    <a:bodyPr/>
                    <a:lstStyle/>
                    <a:p>
                      <a:pPr algn="ctr"/>
                      <a:r>
                        <a:rPr lang="fr-FR" sz="1600" dirty="0" smtClean="0">
                          <a:solidFill>
                            <a:srgbClr val="002060"/>
                          </a:solidFill>
                          <a:latin typeface="Ubuntu"/>
                        </a:rPr>
                        <a:t>9 (3/3/3)</a:t>
                      </a:r>
                      <a:endParaRPr lang="fr-FR" sz="1600" dirty="0">
                        <a:solidFill>
                          <a:srgbClr val="002060"/>
                        </a:solidFill>
                        <a:latin typeface="Ubuntu"/>
                      </a:endParaRPr>
                    </a:p>
                  </a:txBody>
                  <a:tcPr/>
                </a:tc>
                <a:tc>
                  <a:txBody>
                    <a:bodyPr/>
                    <a:lstStyle/>
                    <a:p>
                      <a:pPr algn="ctr"/>
                      <a:r>
                        <a:rPr lang="fr-FR" sz="1600" dirty="0" smtClean="0">
                          <a:solidFill>
                            <a:srgbClr val="002060"/>
                          </a:solidFill>
                          <a:latin typeface="Ubuntu"/>
                        </a:rPr>
                        <a:t>7 (2/3/2)</a:t>
                      </a:r>
                      <a:endParaRPr lang="fr-FR" sz="1600" dirty="0">
                        <a:solidFill>
                          <a:srgbClr val="002060"/>
                        </a:solidFill>
                        <a:latin typeface="Ubuntu"/>
                      </a:endParaRPr>
                    </a:p>
                  </a:txBody>
                  <a:tcPr/>
                </a:tc>
                <a:tc>
                  <a:txBody>
                    <a:bodyPr/>
                    <a:lstStyle/>
                    <a:p>
                      <a:pPr algn="ctr"/>
                      <a:r>
                        <a:rPr lang="fr-FR" sz="1600" dirty="0" smtClean="0">
                          <a:solidFill>
                            <a:srgbClr val="002060"/>
                          </a:solidFill>
                          <a:latin typeface="Ubuntu"/>
                        </a:rPr>
                        <a:t>8 (2/4/2)</a:t>
                      </a:r>
                      <a:endParaRPr lang="fr-FR" sz="1600" dirty="0">
                        <a:solidFill>
                          <a:srgbClr val="002060"/>
                        </a:solidFill>
                        <a:latin typeface="Ubuntu"/>
                      </a:endParaRPr>
                    </a:p>
                  </a:txBody>
                  <a:tcPr/>
                </a:tc>
                <a:tc>
                  <a:txBody>
                    <a:bodyPr/>
                    <a:lstStyle/>
                    <a:p>
                      <a:pPr algn="ctr"/>
                      <a:r>
                        <a:rPr lang="fr-FR" sz="1600" dirty="0" smtClean="0">
                          <a:solidFill>
                            <a:srgbClr val="002060"/>
                          </a:solidFill>
                          <a:latin typeface="Ubuntu"/>
                        </a:rPr>
                        <a:t>7 (2/3/2)</a:t>
                      </a:r>
                      <a:endParaRPr lang="fr-FR" sz="1600" dirty="0">
                        <a:solidFill>
                          <a:srgbClr val="002060"/>
                        </a:solidFill>
                        <a:latin typeface="Ubuntu"/>
                      </a:endParaRPr>
                    </a:p>
                  </a:txBody>
                  <a:tcPr/>
                </a:tc>
              </a:tr>
              <a:tr h="585071">
                <a:tc>
                  <a:txBody>
                    <a:bodyPr/>
                    <a:lstStyle/>
                    <a:p>
                      <a:r>
                        <a:rPr lang="fr-FR" sz="1600" dirty="0" smtClean="0">
                          <a:solidFill>
                            <a:srgbClr val="002060"/>
                          </a:solidFill>
                          <a:latin typeface="Ubuntu"/>
                        </a:rPr>
                        <a:t>Dimension</a:t>
                      </a:r>
                      <a:r>
                        <a:rPr lang="fr-FR" sz="1600" baseline="0" dirty="0" smtClean="0">
                          <a:solidFill>
                            <a:srgbClr val="002060"/>
                          </a:solidFill>
                          <a:latin typeface="Ubuntu"/>
                        </a:rPr>
                        <a:t> écran vidéo individuel (cm)</a:t>
                      </a:r>
                      <a:endParaRPr lang="fr-FR" sz="1600" dirty="0">
                        <a:solidFill>
                          <a:srgbClr val="002060"/>
                        </a:solidFill>
                        <a:latin typeface="Ubuntu"/>
                      </a:endParaRPr>
                    </a:p>
                  </a:txBody>
                  <a:tcPr/>
                </a:tc>
                <a:tc>
                  <a:txBody>
                    <a:bodyPr/>
                    <a:lstStyle/>
                    <a:p>
                      <a:pPr algn="ctr"/>
                      <a:r>
                        <a:rPr lang="fr-FR" sz="1600" dirty="0" smtClean="0">
                          <a:solidFill>
                            <a:srgbClr val="002060"/>
                          </a:solidFill>
                          <a:latin typeface="Ubuntu"/>
                        </a:rPr>
                        <a:t>30  tactile et inclinable</a:t>
                      </a:r>
                      <a:endParaRPr lang="fr-FR" sz="1600" dirty="0">
                        <a:solidFill>
                          <a:srgbClr val="00206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600" dirty="0" smtClean="0">
                          <a:solidFill>
                            <a:srgbClr val="002060"/>
                          </a:solidFill>
                          <a:latin typeface="Ubuntu"/>
                        </a:rPr>
                        <a:t>30  tactile et inclinable</a:t>
                      </a:r>
                    </a:p>
                  </a:txBody>
                  <a:tcPr/>
                </a:tc>
                <a:tc>
                  <a:txBody>
                    <a:bodyPr/>
                    <a:lstStyle/>
                    <a:p>
                      <a:pPr algn="ctr"/>
                      <a:r>
                        <a:rPr lang="fr-FR" sz="1600" dirty="0" smtClean="0">
                          <a:solidFill>
                            <a:srgbClr val="002060"/>
                          </a:solidFill>
                          <a:latin typeface="Ubuntu"/>
                        </a:rPr>
                        <a:t>23</a:t>
                      </a:r>
                      <a:endParaRPr lang="fr-FR" sz="1600" dirty="0">
                        <a:solidFill>
                          <a:srgbClr val="002060"/>
                        </a:solidFill>
                        <a:latin typeface="Ubuntu"/>
                      </a:endParaRPr>
                    </a:p>
                  </a:txBody>
                  <a:tcPr/>
                </a:tc>
                <a:tc>
                  <a:txBody>
                    <a:bodyPr/>
                    <a:lstStyle/>
                    <a:p>
                      <a:pPr algn="ctr"/>
                      <a:r>
                        <a:rPr lang="fr-FR" sz="1600" dirty="0" smtClean="0">
                          <a:solidFill>
                            <a:srgbClr val="002060"/>
                          </a:solidFill>
                          <a:latin typeface="Ubuntu"/>
                        </a:rPr>
                        <a:t>30 tactile et inclinable</a:t>
                      </a:r>
                      <a:endParaRPr lang="fr-FR" sz="1600" dirty="0">
                        <a:solidFill>
                          <a:srgbClr val="002060"/>
                        </a:solidFill>
                        <a:latin typeface="Ubuntu"/>
                      </a:endParaRPr>
                    </a:p>
                  </a:txBody>
                  <a:tcPr/>
                </a:tc>
              </a:tr>
              <a:tr h="585071">
                <a:tc>
                  <a:txBody>
                    <a:bodyPr/>
                    <a:lstStyle/>
                    <a:p>
                      <a:r>
                        <a:rPr lang="fr-FR" sz="1600" dirty="0" smtClean="0">
                          <a:solidFill>
                            <a:srgbClr val="002060"/>
                          </a:solidFill>
                          <a:latin typeface="Ubuntu"/>
                        </a:rPr>
                        <a:t>Espacement entre les sièges (cm)</a:t>
                      </a:r>
                      <a:endParaRPr lang="fr-FR" sz="1600" dirty="0">
                        <a:solidFill>
                          <a:srgbClr val="002060"/>
                        </a:solidFill>
                        <a:latin typeface="Ubuntu"/>
                      </a:endParaRPr>
                    </a:p>
                  </a:txBody>
                  <a:tcPr/>
                </a:tc>
                <a:tc>
                  <a:txBody>
                    <a:bodyPr/>
                    <a:lstStyle/>
                    <a:p>
                      <a:pPr algn="ctr"/>
                      <a:r>
                        <a:rPr lang="fr-FR" sz="1600" dirty="0" smtClean="0">
                          <a:solidFill>
                            <a:srgbClr val="002060"/>
                          </a:solidFill>
                          <a:latin typeface="Ubuntu"/>
                        </a:rPr>
                        <a:t>89</a:t>
                      </a:r>
                      <a:endParaRPr lang="fr-FR" sz="1600" dirty="0">
                        <a:solidFill>
                          <a:srgbClr val="002060"/>
                        </a:solidFill>
                        <a:latin typeface="Ubuntu"/>
                      </a:endParaRPr>
                    </a:p>
                  </a:txBody>
                  <a:tcPr/>
                </a:tc>
                <a:tc>
                  <a:txBody>
                    <a:bodyPr/>
                    <a:lstStyle/>
                    <a:p>
                      <a:pPr algn="ctr"/>
                      <a:r>
                        <a:rPr lang="fr-FR" sz="1600" dirty="0" smtClean="0">
                          <a:solidFill>
                            <a:srgbClr val="002060"/>
                          </a:solidFill>
                          <a:latin typeface="Ubuntu"/>
                        </a:rPr>
                        <a:t>92</a:t>
                      </a:r>
                      <a:endParaRPr lang="fr-FR" sz="1600" dirty="0">
                        <a:solidFill>
                          <a:srgbClr val="002060"/>
                        </a:solidFill>
                        <a:latin typeface="Ubuntu"/>
                      </a:endParaRPr>
                    </a:p>
                  </a:txBody>
                  <a:tcPr/>
                </a:tc>
                <a:tc>
                  <a:txBody>
                    <a:bodyPr/>
                    <a:lstStyle/>
                    <a:p>
                      <a:pPr algn="ctr"/>
                      <a:r>
                        <a:rPr lang="fr-FR" sz="1600" dirty="0" smtClean="0">
                          <a:solidFill>
                            <a:srgbClr val="002060"/>
                          </a:solidFill>
                          <a:latin typeface="Ubuntu"/>
                        </a:rPr>
                        <a:t>92</a:t>
                      </a:r>
                      <a:endParaRPr lang="fr-FR" sz="1600" dirty="0">
                        <a:solidFill>
                          <a:srgbClr val="002060"/>
                        </a:solidFill>
                        <a:latin typeface="Ubuntu"/>
                      </a:endParaRPr>
                    </a:p>
                  </a:txBody>
                  <a:tcPr/>
                </a:tc>
                <a:tc>
                  <a:txBody>
                    <a:bodyPr/>
                    <a:lstStyle/>
                    <a:p>
                      <a:pPr algn="ctr"/>
                      <a:r>
                        <a:rPr lang="fr-FR" sz="1600" dirty="0" smtClean="0">
                          <a:solidFill>
                            <a:srgbClr val="002060"/>
                          </a:solidFill>
                          <a:latin typeface="Ubuntu"/>
                        </a:rPr>
                        <a:t>92</a:t>
                      </a:r>
                      <a:endParaRPr lang="fr-FR" sz="1600" dirty="0">
                        <a:solidFill>
                          <a:srgbClr val="002060"/>
                        </a:solidFill>
                        <a:latin typeface="Ubuntu"/>
                      </a:endParaRPr>
                    </a:p>
                  </a:txBody>
                  <a:tcPr/>
                </a:tc>
              </a:tr>
              <a:tr h="374651">
                <a:tc>
                  <a:txBody>
                    <a:bodyPr/>
                    <a:lstStyle/>
                    <a:p>
                      <a:r>
                        <a:rPr lang="fr-FR" sz="1600" dirty="0" smtClean="0">
                          <a:solidFill>
                            <a:srgbClr val="002060"/>
                          </a:solidFill>
                          <a:latin typeface="Ubuntu"/>
                        </a:rPr>
                        <a:t>Inclinaison des sièges</a:t>
                      </a:r>
                      <a:endParaRPr lang="fr-FR" sz="1600" dirty="0">
                        <a:solidFill>
                          <a:srgbClr val="002060"/>
                        </a:solidFill>
                        <a:latin typeface="Ubuntu"/>
                      </a:endParaRPr>
                    </a:p>
                  </a:txBody>
                  <a:tcPr/>
                </a:tc>
                <a:tc>
                  <a:txBody>
                    <a:bodyPr/>
                    <a:lstStyle/>
                    <a:p>
                      <a:pPr algn="ctr"/>
                      <a:r>
                        <a:rPr lang="fr-FR" sz="1600" dirty="0" smtClean="0">
                          <a:solidFill>
                            <a:srgbClr val="002060"/>
                          </a:solidFill>
                          <a:latin typeface="Ubuntu"/>
                        </a:rPr>
                        <a:t>125°</a:t>
                      </a:r>
                      <a:endParaRPr lang="fr-FR" sz="1600" dirty="0">
                        <a:solidFill>
                          <a:srgbClr val="002060"/>
                        </a:solidFill>
                        <a:latin typeface="Ubuntu"/>
                      </a:endParaRPr>
                    </a:p>
                  </a:txBody>
                  <a:tcPr/>
                </a:tc>
                <a:tc>
                  <a:txBody>
                    <a:bodyPr/>
                    <a:lstStyle/>
                    <a:p>
                      <a:pPr algn="ctr"/>
                      <a:r>
                        <a:rPr lang="fr-FR" sz="1600" dirty="0" smtClean="0">
                          <a:solidFill>
                            <a:srgbClr val="002060"/>
                          </a:solidFill>
                          <a:latin typeface="Ubuntu"/>
                        </a:rPr>
                        <a:t>125°</a:t>
                      </a:r>
                      <a:endParaRPr lang="fr-FR" sz="1600" dirty="0">
                        <a:solidFill>
                          <a:srgbClr val="002060"/>
                        </a:solidFill>
                        <a:latin typeface="Ubuntu"/>
                      </a:endParaRPr>
                    </a:p>
                  </a:txBody>
                  <a:tcPr/>
                </a:tc>
                <a:tc>
                  <a:txBody>
                    <a:bodyPr/>
                    <a:lstStyle/>
                    <a:p>
                      <a:pPr algn="ctr"/>
                      <a:r>
                        <a:rPr lang="fr-FR" sz="1600" dirty="0" smtClean="0">
                          <a:solidFill>
                            <a:srgbClr val="002060"/>
                          </a:solidFill>
                          <a:latin typeface="Ubuntu"/>
                        </a:rPr>
                        <a:t>125°</a:t>
                      </a:r>
                      <a:endParaRPr lang="fr-FR" sz="1600" dirty="0">
                        <a:solidFill>
                          <a:srgbClr val="002060"/>
                        </a:solidFill>
                        <a:latin typeface="Ubuntu"/>
                      </a:endParaRPr>
                    </a:p>
                  </a:txBody>
                  <a:tcPr/>
                </a:tc>
                <a:tc>
                  <a:txBody>
                    <a:bodyPr/>
                    <a:lstStyle/>
                    <a:p>
                      <a:pPr algn="ctr"/>
                      <a:r>
                        <a:rPr lang="fr-FR" sz="1600" dirty="0" smtClean="0">
                          <a:solidFill>
                            <a:srgbClr val="002060"/>
                          </a:solidFill>
                          <a:latin typeface="Ubuntu"/>
                        </a:rPr>
                        <a:t>125°</a:t>
                      </a:r>
                      <a:endParaRPr lang="fr-FR" sz="1600" dirty="0">
                        <a:solidFill>
                          <a:srgbClr val="002060"/>
                        </a:solidFill>
                        <a:latin typeface="Ubuntu"/>
                      </a:endParaRPr>
                    </a:p>
                  </a:txBody>
                  <a:tcPr/>
                </a:tc>
              </a:tr>
              <a:tr h="374651">
                <a:tc>
                  <a:txBody>
                    <a:bodyPr/>
                    <a:lstStyle/>
                    <a:p>
                      <a:r>
                        <a:rPr lang="fr-FR" sz="1600" dirty="0" smtClean="0">
                          <a:solidFill>
                            <a:srgbClr val="002060"/>
                          </a:solidFill>
                          <a:latin typeface="Ubuntu"/>
                        </a:rPr>
                        <a:t>Fournisseur de siège</a:t>
                      </a:r>
                      <a:endParaRPr lang="fr-FR" sz="1600" dirty="0">
                        <a:solidFill>
                          <a:srgbClr val="002060"/>
                        </a:solidFill>
                        <a:latin typeface="Ubuntu"/>
                      </a:endParaRPr>
                    </a:p>
                  </a:txBody>
                  <a:tcPr/>
                </a:tc>
                <a:tc>
                  <a:txBody>
                    <a:bodyPr/>
                    <a:lstStyle/>
                    <a:p>
                      <a:pPr algn="ctr"/>
                      <a:r>
                        <a:rPr lang="fr-FR" sz="1600" dirty="0" err="1" smtClean="0">
                          <a:solidFill>
                            <a:srgbClr val="002060"/>
                          </a:solidFill>
                          <a:latin typeface="Ubuntu"/>
                        </a:rPr>
                        <a:t>Recaro</a:t>
                      </a:r>
                      <a:endParaRPr lang="fr-FR" sz="1600" dirty="0">
                        <a:solidFill>
                          <a:srgbClr val="002060"/>
                        </a:solidFill>
                        <a:latin typeface="Ubuntu"/>
                      </a:endParaRPr>
                    </a:p>
                  </a:txBody>
                  <a:tcPr/>
                </a:tc>
                <a:tc>
                  <a:txBody>
                    <a:bodyPr/>
                    <a:lstStyle/>
                    <a:p>
                      <a:pPr algn="ctr"/>
                      <a:r>
                        <a:rPr lang="fr-FR" sz="1600" dirty="0" err="1" smtClean="0">
                          <a:solidFill>
                            <a:srgbClr val="002060"/>
                          </a:solidFill>
                          <a:latin typeface="Ubuntu"/>
                        </a:rPr>
                        <a:t>Zim</a:t>
                      </a:r>
                      <a:endParaRPr lang="fr-FR" sz="1600" dirty="0">
                        <a:solidFill>
                          <a:srgbClr val="002060"/>
                        </a:solidFill>
                        <a:latin typeface="Ubuntu"/>
                      </a:endParaRPr>
                    </a:p>
                  </a:txBody>
                  <a:tcPr/>
                </a:tc>
                <a:tc>
                  <a:txBody>
                    <a:bodyPr/>
                    <a:lstStyle/>
                    <a:p>
                      <a:pPr algn="ctr"/>
                      <a:r>
                        <a:rPr lang="fr-FR" sz="1600" dirty="0" smtClean="0">
                          <a:solidFill>
                            <a:srgbClr val="002060"/>
                          </a:solidFill>
                          <a:latin typeface="Ubuntu"/>
                        </a:rPr>
                        <a:t>Zodiac</a:t>
                      </a:r>
                      <a:endParaRPr lang="fr-FR" sz="1600" dirty="0">
                        <a:solidFill>
                          <a:srgbClr val="002060"/>
                        </a:solidFill>
                        <a:latin typeface="Ubuntu"/>
                      </a:endParaRPr>
                    </a:p>
                  </a:txBody>
                  <a:tcPr/>
                </a:tc>
                <a:tc>
                  <a:txBody>
                    <a:bodyPr/>
                    <a:lstStyle/>
                    <a:p>
                      <a:pPr algn="ctr"/>
                      <a:r>
                        <a:rPr lang="fr-FR" sz="1600" dirty="0" err="1" smtClean="0">
                          <a:solidFill>
                            <a:srgbClr val="002060"/>
                          </a:solidFill>
                          <a:latin typeface="Ubuntu"/>
                        </a:rPr>
                        <a:t>Zim</a:t>
                      </a:r>
                      <a:endParaRPr lang="fr-FR" sz="1600" dirty="0">
                        <a:solidFill>
                          <a:srgbClr val="002060"/>
                        </a:solidFill>
                        <a:latin typeface="Ubuntu"/>
                      </a:endParaRPr>
                    </a:p>
                  </a:txBody>
                  <a:tcPr/>
                </a:tc>
              </a:tr>
            </a:tbl>
          </a:graphicData>
        </a:graphic>
      </p:graphicFrame>
      <p:sp>
        <p:nvSpPr>
          <p:cNvPr id="11" name="ZoneTexte 10"/>
          <p:cNvSpPr txBox="1"/>
          <p:nvPr/>
        </p:nvSpPr>
        <p:spPr>
          <a:xfrm>
            <a:off x="0" y="6581001"/>
            <a:ext cx="9144000" cy="553998"/>
          </a:xfrm>
          <a:prstGeom prst="rect">
            <a:avLst/>
          </a:prstGeom>
          <a:noFill/>
        </p:spPr>
        <p:txBody>
          <a:bodyPr wrap="square" rtlCol="0">
            <a:spAutoFit/>
          </a:bodyPr>
          <a:lstStyle/>
          <a:p>
            <a:r>
              <a:rPr lang="fr-FR" sz="1200" b="1" dirty="0" smtClean="0">
                <a:latin typeface="Ubuntu"/>
              </a:rPr>
              <a:t>*Configuration actuelle avant réaménagement et modernisation des cabines prévus avant l’été 2018. </a:t>
            </a:r>
          </a:p>
          <a:p>
            <a:endParaRPr lang="fr-FR" b="1" dirty="0">
              <a:latin typeface="Ubuntu"/>
            </a:endParaRPr>
          </a:p>
        </p:txBody>
      </p:sp>
    </p:spTree>
    <p:extLst>
      <p:ext uri="{BB962C8B-B14F-4D97-AF65-F5344CB8AC3E}">
        <p14:creationId xmlns:p14="http://schemas.microsoft.com/office/powerpoint/2010/main" xmlns="" val="3581670305"/>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p:nvPicPr>
        <p:blipFill>
          <a:blip r:embed="rId3" cstate="print"/>
          <a:srcRect/>
          <a:stretch>
            <a:fillRect/>
          </a:stretch>
        </p:blipFill>
        <p:spPr bwMode="auto">
          <a:xfrm>
            <a:off x="0" y="0"/>
            <a:ext cx="9144000" cy="6877050"/>
          </a:xfrm>
          <a:prstGeom prst="rect">
            <a:avLst/>
          </a:prstGeom>
          <a:noFill/>
          <a:ln w="9525">
            <a:noFill/>
            <a:miter lim="800000"/>
            <a:headEnd/>
            <a:tailEnd/>
          </a:ln>
          <a:effectLst/>
        </p:spPr>
      </p:pic>
      <p:sp>
        <p:nvSpPr>
          <p:cNvPr id="4" name="Rectangle 3"/>
          <p:cNvSpPr/>
          <p:nvPr/>
        </p:nvSpPr>
        <p:spPr>
          <a:xfrm>
            <a:off x="409244" y="1951562"/>
            <a:ext cx="5497018" cy="523220"/>
          </a:xfrm>
          <a:prstGeom prst="rect">
            <a:avLst/>
          </a:prstGeom>
        </p:spPr>
        <p:txBody>
          <a:bodyPr wrap="none">
            <a:spAutoFit/>
          </a:bodyPr>
          <a:lstStyle/>
          <a:p>
            <a:r>
              <a:rPr lang="fr-FR" sz="2800" b="1" dirty="0" smtClean="0">
                <a:solidFill>
                  <a:srgbClr val="00B0F0"/>
                </a:solidFill>
                <a:effectLst>
                  <a:outerShdw blurRad="38100" dist="38100" dir="2700000" algn="tl">
                    <a:srgbClr val="000000">
                      <a:alpha val="43137"/>
                    </a:srgbClr>
                  </a:outerShdw>
                </a:effectLst>
                <a:latin typeface="Ubuntu Light"/>
              </a:rPr>
              <a:t>Equipements de confort à bord</a:t>
            </a:r>
            <a:endParaRPr lang="fr-FR" sz="2800" b="1" dirty="0">
              <a:solidFill>
                <a:srgbClr val="00B0F0"/>
              </a:solidFill>
              <a:effectLst>
                <a:outerShdw blurRad="38100" dist="38100" dir="2700000" algn="tl">
                  <a:srgbClr val="000000">
                    <a:alpha val="43137"/>
                  </a:srgbClr>
                </a:outerShdw>
              </a:effectLst>
              <a:latin typeface="Ubuntu Light"/>
            </a:endParaRPr>
          </a:p>
        </p:txBody>
      </p:sp>
      <p:sp>
        <p:nvSpPr>
          <p:cNvPr id="5" name="ZoneTexte 4"/>
          <p:cNvSpPr txBox="1"/>
          <p:nvPr/>
        </p:nvSpPr>
        <p:spPr>
          <a:xfrm>
            <a:off x="0" y="6581001"/>
            <a:ext cx="9144000" cy="553998"/>
          </a:xfrm>
          <a:prstGeom prst="rect">
            <a:avLst/>
          </a:prstGeom>
          <a:noFill/>
        </p:spPr>
        <p:txBody>
          <a:bodyPr wrap="square" rtlCol="0">
            <a:spAutoFit/>
          </a:bodyPr>
          <a:lstStyle/>
          <a:p>
            <a:r>
              <a:rPr lang="fr-FR" sz="1200" b="1" dirty="0" smtClean="0">
                <a:latin typeface="Ubuntu"/>
              </a:rPr>
              <a:t>*Configuration actuelle avant réaménagement et modernisation des cabines prévus avant l’été 2018. </a:t>
            </a:r>
          </a:p>
          <a:p>
            <a:endParaRPr lang="fr-FR" b="1" dirty="0">
              <a:latin typeface="Ubuntu"/>
            </a:endParaRPr>
          </a:p>
        </p:txBody>
      </p:sp>
      <p:graphicFrame>
        <p:nvGraphicFramePr>
          <p:cNvPr id="6" name="Tableau 5"/>
          <p:cNvGraphicFramePr>
            <a:graphicFrameLocks noGrp="1"/>
          </p:cNvGraphicFramePr>
          <p:nvPr/>
        </p:nvGraphicFramePr>
        <p:xfrm>
          <a:off x="378374" y="2579416"/>
          <a:ext cx="8513379" cy="2966720"/>
        </p:xfrm>
        <a:graphic>
          <a:graphicData uri="http://schemas.openxmlformats.org/drawingml/2006/table">
            <a:tbl>
              <a:tblPr firstRow="1" bandRow="1">
                <a:tableStyleId>{5C22544A-7EE6-4342-B048-85BDC9FD1C3A}</a:tableStyleId>
              </a:tblPr>
              <a:tblGrid>
                <a:gridCol w="3170048"/>
                <a:gridCol w="1338888"/>
                <a:gridCol w="1261242"/>
                <a:gridCol w="1434662"/>
                <a:gridCol w="1308539"/>
              </a:tblGrid>
              <a:tr h="370840">
                <a:tc>
                  <a:txBody>
                    <a:bodyPr/>
                    <a:lstStyle/>
                    <a:p>
                      <a:r>
                        <a:rPr lang="fr-FR" sz="1600" dirty="0" smtClean="0">
                          <a:latin typeface="Ubuntu"/>
                        </a:rPr>
                        <a:t>Type</a:t>
                      </a:r>
                      <a:r>
                        <a:rPr lang="fr-FR" sz="1600" baseline="0" dirty="0" smtClean="0">
                          <a:latin typeface="Ubuntu"/>
                        </a:rPr>
                        <a:t> d’appareil</a:t>
                      </a:r>
                      <a:endParaRPr lang="fr-FR" sz="1600" dirty="0">
                        <a:latin typeface="Ubuntu"/>
                      </a:endParaRPr>
                    </a:p>
                  </a:txBody>
                  <a:tcPr>
                    <a:solidFill>
                      <a:srgbClr val="00B0F0"/>
                    </a:solidFill>
                  </a:tcPr>
                </a:tc>
                <a:tc>
                  <a:txBody>
                    <a:bodyPr/>
                    <a:lstStyle/>
                    <a:p>
                      <a:pPr algn="ctr"/>
                      <a:r>
                        <a:rPr lang="fr-FR" sz="1600" dirty="0" smtClean="0">
                          <a:latin typeface="Ubuntu"/>
                        </a:rPr>
                        <a:t>A350 XWB</a:t>
                      </a:r>
                      <a:endParaRPr lang="fr-FR" sz="1600" dirty="0">
                        <a:latin typeface="Ubuntu"/>
                      </a:endParaRPr>
                    </a:p>
                  </a:txBody>
                  <a:tcPr>
                    <a:solidFill>
                      <a:srgbClr val="00B0F0"/>
                    </a:solidFill>
                  </a:tcPr>
                </a:tc>
                <a:tc>
                  <a:txBody>
                    <a:bodyPr/>
                    <a:lstStyle/>
                    <a:p>
                      <a:pPr algn="ctr"/>
                      <a:r>
                        <a:rPr lang="fr-FR" sz="1600" dirty="0" smtClean="0">
                          <a:latin typeface="Ubuntu"/>
                        </a:rPr>
                        <a:t>A330-300</a:t>
                      </a:r>
                      <a:endParaRPr lang="fr-FR" sz="1600" dirty="0">
                        <a:latin typeface="Ubuntu"/>
                      </a:endParaRPr>
                    </a:p>
                  </a:txBody>
                  <a:tcPr>
                    <a:solidFill>
                      <a:srgbClr val="00B0F0"/>
                    </a:solidFill>
                  </a:tcPr>
                </a:tc>
                <a:tc>
                  <a:txBody>
                    <a:bodyPr/>
                    <a:lstStyle/>
                    <a:p>
                      <a:pPr algn="ctr"/>
                      <a:r>
                        <a:rPr lang="fr-FR" sz="1600" dirty="0" smtClean="0">
                          <a:latin typeface="Ubuntu"/>
                        </a:rPr>
                        <a:t>A330-300*</a:t>
                      </a:r>
                      <a:endParaRPr lang="fr-FR" sz="1600" dirty="0">
                        <a:latin typeface="Ubuntu"/>
                      </a:endParaRPr>
                    </a:p>
                  </a:txBody>
                  <a:tcPr>
                    <a:solidFill>
                      <a:srgbClr val="00B0F0"/>
                    </a:solidFill>
                  </a:tcPr>
                </a:tc>
                <a:tc>
                  <a:txBody>
                    <a:bodyPr/>
                    <a:lstStyle/>
                    <a:p>
                      <a:pPr algn="ctr"/>
                      <a:r>
                        <a:rPr lang="fr-FR" sz="1600" dirty="0" smtClean="0">
                          <a:latin typeface="Ubuntu"/>
                        </a:rPr>
                        <a:t>A330-300</a:t>
                      </a:r>
                      <a:endParaRPr lang="fr-FR" sz="1600" dirty="0">
                        <a:latin typeface="Ubuntu"/>
                      </a:endParaRPr>
                    </a:p>
                  </a:txBody>
                  <a:tcPr>
                    <a:solidFill>
                      <a:srgbClr val="00B0F0"/>
                    </a:solidFill>
                  </a:tcPr>
                </a:tc>
              </a:tr>
              <a:tr h="370840">
                <a:tc>
                  <a:txBody>
                    <a:bodyPr/>
                    <a:lstStyle/>
                    <a:p>
                      <a:r>
                        <a:rPr lang="fr-FR" sz="1600" dirty="0" smtClean="0">
                          <a:solidFill>
                            <a:srgbClr val="002060"/>
                          </a:solidFill>
                          <a:latin typeface="Ubuntu"/>
                        </a:rPr>
                        <a:t>Configurations</a:t>
                      </a:r>
                      <a:endParaRPr lang="fr-FR" sz="1600" dirty="0">
                        <a:solidFill>
                          <a:srgbClr val="002060"/>
                        </a:solidFill>
                        <a:latin typeface="Ubuntu"/>
                      </a:endParaRPr>
                    </a:p>
                  </a:txBody>
                  <a:tcPr/>
                </a:tc>
                <a:tc>
                  <a:txBody>
                    <a:bodyPr/>
                    <a:lstStyle/>
                    <a:p>
                      <a:pPr algn="ctr"/>
                      <a:r>
                        <a:rPr lang="fr-FR" sz="1600" dirty="0" smtClean="0">
                          <a:solidFill>
                            <a:srgbClr val="002060"/>
                          </a:solidFill>
                          <a:latin typeface="Ubuntu"/>
                        </a:rPr>
                        <a:t>Tri-classes</a:t>
                      </a:r>
                      <a:endParaRPr lang="fr-FR" sz="1600" dirty="0">
                        <a:solidFill>
                          <a:srgbClr val="002060"/>
                        </a:solidFill>
                        <a:latin typeface="Ubuntu"/>
                      </a:endParaRPr>
                    </a:p>
                  </a:txBody>
                  <a:tcPr/>
                </a:tc>
                <a:tc>
                  <a:txBody>
                    <a:bodyPr/>
                    <a:lstStyle/>
                    <a:p>
                      <a:pPr algn="ctr"/>
                      <a:r>
                        <a:rPr lang="fr-FR" sz="1600" dirty="0" smtClean="0">
                          <a:solidFill>
                            <a:srgbClr val="002060"/>
                          </a:solidFill>
                          <a:latin typeface="Ubuntu"/>
                        </a:rPr>
                        <a:t>Tri-classes</a:t>
                      </a:r>
                      <a:endParaRPr lang="fr-FR" sz="1600" dirty="0">
                        <a:solidFill>
                          <a:srgbClr val="002060"/>
                        </a:solidFill>
                        <a:latin typeface="Ubuntu"/>
                      </a:endParaRPr>
                    </a:p>
                  </a:txBody>
                  <a:tcPr/>
                </a:tc>
                <a:tc>
                  <a:txBody>
                    <a:bodyPr/>
                    <a:lstStyle/>
                    <a:p>
                      <a:pPr algn="ctr"/>
                      <a:r>
                        <a:rPr lang="fr-FR" sz="1600" dirty="0" smtClean="0">
                          <a:solidFill>
                            <a:srgbClr val="002060"/>
                          </a:solidFill>
                          <a:latin typeface="Ubuntu"/>
                        </a:rPr>
                        <a:t>Tri-classes</a:t>
                      </a:r>
                      <a:endParaRPr lang="fr-FR" sz="1600" dirty="0">
                        <a:solidFill>
                          <a:srgbClr val="002060"/>
                        </a:solidFill>
                        <a:latin typeface="Ubuntu"/>
                      </a:endParaRPr>
                    </a:p>
                  </a:txBody>
                  <a:tcPr/>
                </a:tc>
                <a:tc>
                  <a:txBody>
                    <a:bodyPr/>
                    <a:lstStyle/>
                    <a:p>
                      <a:pPr algn="ctr"/>
                      <a:r>
                        <a:rPr lang="fr-FR" sz="1600" dirty="0" smtClean="0">
                          <a:solidFill>
                            <a:srgbClr val="002060"/>
                          </a:solidFill>
                          <a:latin typeface="Ubuntu"/>
                        </a:rPr>
                        <a:t>Bi-classes</a:t>
                      </a:r>
                      <a:endParaRPr lang="fr-FR" sz="1600" dirty="0">
                        <a:solidFill>
                          <a:srgbClr val="002060"/>
                        </a:solidFill>
                        <a:latin typeface="Ubuntu"/>
                      </a:endParaRPr>
                    </a:p>
                  </a:txBody>
                  <a:tcPr/>
                </a:tc>
              </a:tr>
              <a:tr h="370840">
                <a:tc>
                  <a:txBody>
                    <a:bodyPr/>
                    <a:lstStyle/>
                    <a:p>
                      <a:r>
                        <a:rPr lang="fr-FR" sz="1600" dirty="0" smtClean="0">
                          <a:solidFill>
                            <a:srgbClr val="002060"/>
                          </a:solidFill>
                          <a:latin typeface="Ubuntu"/>
                        </a:rPr>
                        <a:t>Prise</a:t>
                      </a:r>
                      <a:r>
                        <a:rPr lang="fr-FR" sz="1600" baseline="0" dirty="0" smtClean="0">
                          <a:solidFill>
                            <a:srgbClr val="002060"/>
                          </a:solidFill>
                          <a:latin typeface="Ubuntu"/>
                        </a:rPr>
                        <a:t> électrique</a:t>
                      </a:r>
                      <a:endParaRPr lang="fr-FR" sz="1600" dirty="0">
                        <a:solidFill>
                          <a:srgbClr val="002060"/>
                        </a:solidFill>
                        <a:latin typeface="Ubuntu"/>
                      </a:endParaRPr>
                    </a:p>
                  </a:txBody>
                  <a:tcPr/>
                </a:tc>
                <a:tc>
                  <a:txBody>
                    <a:bodyPr/>
                    <a:lstStyle/>
                    <a:p>
                      <a:pPr algn="ctr"/>
                      <a:r>
                        <a:rPr lang="fr-FR" sz="1600" dirty="0" smtClean="0">
                          <a:solidFill>
                            <a:srgbClr val="00B050"/>
                          </a:solidFill>
                          <a:latin typeface="Ubuntu"/>
                          <a:sym typeface="Wingdings"/>
                        </a:rPr>
                        <a:t></a:t>
                      </a:r>
                      <a:endParaRPr lang="fr-FR" sz="1600" dirty="0">
                        <a:solidFill>
                          <a:srgbClr val="00B050"/>
                        </a:solidFill>
                        <a:latin typeface="Ubuntu"/>
                      </a:endParaRPr>
                    </a:p>
                  </a:txBody>
                  <a:tcPr/>
                </a:tc>
                <a:tc>
                  <a:txBody>
                    <a:bodyPr/>
                    <a:lstStyle/>
                    <a:p>
                      <a:pPr algn="ctr"/>
                      <a:r>
                        <a:rPr lang="fr-FR" sz="1600" dirty="0" smtClean="0">
                          <a:solidFill>
                            <a:srgbClr val="00B050"/>
                          </a:solidFill>
                          <a:latin typeface="Ubuntu"/>
                          <a:sym typeface="Wingdings"/>
                        </a:rPr>
                        <a:t></a:t>
                      </a:r>
                      <a:endParaRPr lang="fr-FR" sz="1600" dirty="0">
                        <a:solidFill>
                          <a:srgbClr val="00B05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600" dirty="0" smtClean="0">
                          <a:solidFill>
                            <a:srgbClr val="FF0000"/>
                          </a:solidFill>
                          <a:latin typeface="Ubuntu"/>
                          <a:sym typeface="Wingdings"/>
                        </a:rPr>
                        <a:t></a:t>
                      </a:r>
                      <a:endParaRPr lang="fr-FR" sz="1600" dirty="0" smtClean="0">
                        <a:solidFill>
                          <a:srgbClr val="FF0000"/>
                        </a:solidFill>
                        <a:latin typeface="Ubuntu"/>
                      </a:endParaRPr>
                    </a:p>
                  </a:txBody>
                  <a:tcPr/>
                </a:tc>
                <a:tc>
                  <a:txBody>
                    <a:bodyPr/>
                    <a:lstStyle/>
                    <a:p>
                      <a:pPr algn="ctr"/>
                      <a:r>
                        <a:rPr lang="fr-FR" sz="1600" dirty="0" smtClean="0">
                          <a:solidFill>
                            <a:srgbClr val="00B050"/>
                          </a:solidFill>
                          <a:latin typeface="Ubuntu"/>
                          <a:sym typeface="Wingdings"/>
                        </a:rPr>
                        <a:t></a:t>
                      </a:r>
                      <a:endParaRPr lang="fr-FR" sz="1600" dirty="0">
                        <a:solidFill>
                          <a:srgbClr val="00B050"/>
                        </a:solidFill>
                        <a:latin typeface="Ubuntu"/>
                      </a:endParaRPr>
                    </a:p>
                  </a:txBody>
                  <a:tcPr/>
                </a:tc>
              </a:tr>
              <a:tr h="370840">
                <a:tc>
                  <a:txBody>
                    <a:bodyPr/>
                    <a:lstStyle/>
                    <a:p>
                      <a:r>
                        <a:rPr lang="fr-FR" sz="1600" dirty="0" smtClean="0">
                          <a:solidFill>
                            <a:srgbClr val="002060"/>
                          </a:solidFill>
                          <a:latin typeface="Ubuntu"/>
                        </a:rPr>
                        <a:t>Prise</a:t>
                      </a:r>
                      <a:r>
                        <a:rPr lang="fr-FR" sz="1600" baseline="0" dirty="0" smtClean="0">
                          <a:solidFill>
                            <a:srgbClr val="002060"/>
                          </a:solidFill>
                          <a:latin typeface="Ubuntu"/>
                        </a:rPr>
                        <a:t> USB</a:t>
                      </a:r>
                      <a:endParaRPr lang="fr-FR" sz="1600" dirty="0">
                        <a:solidFill>
                          <a:srgbClr val="002060"/>
                        </a:solidFill>
                        <a:latin typeface="Ubuntu"/>
                      </a:endParaRPr>
                    </a:p>
                  </a:txBody>
                  <a:tcPr/>
                </a:tc>
                <a:tc>
                  <a:txBody>
                    <a:bodyPr/>
                    <a:lstStyle/>
                    <a:p>
                      <a:pPr algn="ctr"/>
                      <a:r>
                        <a:rPr lang="fr-FR" sz="1600" smtClean="0">
                          <a:solidFill>
                            <a:srgbClr val="00B050"/>
                          </a:solidFill>
                          <a:latin typeface="Ubuntu"/>
                          <a:sym typeface="Wingdings"/>
                        </a:rPr>
                        <a:t></a:t>
                      </a:r>
                      <a:endParaRPr lang="fr-FR" sz="1600" dirty="0">
                        <a:solidFill>
                          <a:srgbClr val="00B050"/>
                        </a:solidFill>
                        <a:latin typeface="Ubuntu"/>
                      </a:endParaRPr>
                    </a:p>
                  </a:txBody>
                  <a:tcPr/>
                </a:tc>
                <a:tc>
                  <a:txBody>
                    <a:bodyPr/>
                    <a:lstStyle/>
                    <a:p>
                      <a:pPr algn="ctr"/>
                      <a:r>
                        <a:rPr lang="fr-FR" sz="1600" dirty="0" smtClean="0">
                          <a:solidFill>
                            <a:srgbClr val="00B050"/>
                          </a:solidFill>
                          <a:latin typeface="Ubuntu"/>
                          <a:sym typeface="Wingdings"/>
                        </a:rPr>
                        <a:t></a:t>
                      </a:r>
                      <a:endParaRPr lang="fr-FR" sz="1600" dirty="0">
                        <a:solidFill>
                          <a:srgbClr val="00B05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600" dirty="0" smtClean="0">
                          <a:solidFill>
                            <a:srgbClr val="FF0000"/>
                          </a:solidFill>
                          <a:latin typeface="Ubuntu"/>
                          <a:sym typeface="Wingdings"/>
                        </a:rPr>
                        <a:t></a:t>
                      </a:r>
                      <a:endParaRPr lang="fr-FR" sz="1600" dirty="0" smtClean="0">
                        <a:solidFill>
                          <a:srgbClr val="FF0000"/>
                        </a:solidFill>
                        <a:latin typeface="Ubuntu"/>
                      </a:endParaRPr>
                    </a:p>
                  </a:txBody>
                  <a:tcPr/>
                </a:tc>
                <a:tc>
                  <a:txBody>
                    <a:bodyPr/>
                    <a:lstStyle/>
                    <a:p>
                      <a:pPr algn="ctr"/>
                      <a:r>
                        <a:rPr lang="fr-FR" sz="1600" dirty="0" smtClean="0">
                          <a:solidFill>
                            <a:srgbClr val="00B050"/>
                          </a:solidFill>
                          <a:latin typeface="Ubuntu"/>
                          <a:sym typeface="Wingdings"/>
                        </a:rPr>
                        <a:t></a:t>
                      </a:r>
                      <a:endParaRPr lang="fr-FR" sz="1600" dirty="0">
                        <a:solidFill>
                          <a:srgbClr val="00B050"/>
                        </a:solidFill>
                        <a:latin typeface="Ubuntu"/>
                      </a:endParaRPr>
                    </a:p>
                  </a:txBody>
                  <a:tcPr/>
                </a:tc>
              </a:tr>
              <a:tr h="370840">
                <a:tc>
                  <a:txBody>
                    <a:bodyPr/>
                    <a:lstStyle/>
                    <a:p>
                      <a:r>
                        <a:rPr lang="fr-FR" sz="1600" dirty="0" smtClean="0">
                          <a:solidFill>
                            <a:srgbClr val="002060"/>
                          </a:solidFill>
                          <a:latin typeface="Ubuntu"/>
                        </a:rPr>
                        <a:t>Prise</a:t>
                      </a:r>
                      <a:r>
                        <a:rPr lang="fr-FR" sz="1600" baseline="0" dirty="0" smtClean="0">
                          <a:solidFill>
                            <a:srgbClr val="002060"/>
                          </a:solidFill>
                          <a:latin typeface="Ubuntu"/>
                        </a:rPr>
                        <a:t> audio </a:t>
                      </a:r>
                      <a:endParaRPr lang="fr-FR" sz="1600" dirty="0">
                        <a:solidFill>
                          <a:srgbClr val="002060"/>
                        </a:solidFill>
                        <a:latin typeface="Ubuntu"/>
                      </a:endParaRPr>
                    </a:p>
                  </a:txBody>
                  <a:tcPr/>
                </a:tc>
                <a:tc>
                  <a:txBody>
                    <a:bodyPr/>
                    <a:lstStyle/>
                    <a:p>
                      <a:pPr algn="ctr"/>
                      <a:r>
                        <a:rPr lang="fr-FR" sz="1600" smtClean="0">
                          <a:solidFill>
                            <a:srgbClr val="00B050"/>
                          </a:solidFill>
                          <a:latin typeface="Ubuntu"/>
                          <a:sym typeface="Wingdings"/>
                        </a:rPr>
                        <a:t></a:t>
                      </a:r>
                      <a:endParaRPr lang="fr-FR" sz="1600" dirty="0">
                        <a:solidFill>
                          <a:srgbClr val="00B050"/>
                        </a:solidFill>
                        <a:latin typeface="Ubuntu"/>
                      </a:endParaRPr>
                    </a:p>
                  </a:txBody>
                  <a:tcPr/>
                </a:tc>
                <a:tc>
                  <a:txBody>
                    <a:bodyPr/>
                    <a:lstStyle/>
                    <a:p>
                      <a:pPr algn="ctr"/>
                      <a:r>
                        <a:rPr lang="fr-FR" sz="1600" dirty="0" smtClean="0">
                          <a:solidFill>
                            <a:srgbClr val="00B050"/>
                          </a:solidFill>
                          <a:latin typeface="Ubuntu"/>
                          <a:sym typeface="Wingdings"/>
                        </a:rPr>
                        <a:t></a:t>
                      </a:r>
                      <a:endParaRPr lang="fr-FR" sz="1600" dirty="0">
                        <a:solidFill>
                          <a:srgbClr val="00B05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600" dirty="0" smtClean="0">
                          <a:solidFill>
                            <a:srgbClr val="FF0000"/>
                          </a:solidFill>
                          <a:latin typeface="Ubuntu"/>
                          <a:sym typeface="Wingdings"/>
                        </a:rPr>
                        <a:t></a:t>
                      </a:r>
                      <a:endParaRPr lang="fr-FR" sz="1600" dirty="0" smtClean="0">
                        <a:solidFill>
                          <a:srgbClr val="FF0000"/>
                        </a:solidFill>
                        <a:latin typeface="Ubuntu"/>
                      </a:endParaRPr>
                    </a:p>
                  </a:txBody>
                  <a:tcPr/>
                </a:tc>
                <a:tc>
                  <a:txBody>
                    <a:bodyPr/>
                    <a:lstStyle/>
                    <a:p>
                      <a:pPr algn="ctr"/>
                      <a:r>
                        <a:rPr lang="fr-FR" sz="1600" dirty="0" smtClean="0">
                          <a:solidFill>
                            <a:srgbClr val="00B050"/>
                          </a:solidFill>
                          <a:latin typeface="Ubuntu"/>
                          <a:sym typeface="Wingdings"/>
                        </a:rPr>
                        <a:t></a:t>
                      </a:r>
                      <a:endParaRPr lang="fr-FR" sz="1600" dirty="0">
                        <a:solidFill>
                          <a:srgbClr val="00B050"/>
                        </a:solidFill>
                        <a:latin typeface="Ubuntu"/>
                      </a:endParaRPr>
                    </a:p>
                  </a:txBody>
                  <a:tcPr/>
                </a:tc>
              </a:tr>
              <a:tr h="370840">
                <a:tc>
                  <a:txBody>
                    <a:bodyPr/>
                    <a:lstStyle/>
                    <a:p>
                      <a:r>
                        <a:rPr lang="fr-FR" sz="1600" dirty="0" smtClean="0">
                          <a:solidFill>
                            <a:srgbClr val="002060"/>
                          </a:solidFill>
                          <a:latin typeface="Ubuntu"/>
                        </a:rPr>
                        <a:t>Repose tête ajustable</a:t>
                      </a:r>
                      <a:endParaRPr lang="fr-FR" sz="1600" dirty="0">
                        <a:solidFill>
                          <a:srgbClr val="002060"/>
                        </a:solidFill>
                        <a:latin typeface="Ubuntu"/>
                      </a:endParaRPr>
                    </a:p>
                  </a:txBody>
                  <a:tcPr/>
                </a:tc>
                <a:tc>
                  <a:txBody>
                    <a:bodyPr/>
                    <a:lstStyle/>
                    <a:p>
                      <a:pPr algn="ctr"/>
                      <a:r>
                        <a:rPr lang="fr-FR" sz="1600" dirty="0" smtClean="0">
                          <a:solidFill>
                            <a:srgbClr val="00B050"/>
                          </a:solidFill>
                          <a:latin typeface="Ubuntu"/>
                          <a:sym typeface="Wingdings"/>
                        </a:rPr>
                        <a:t></a:t>
                      </a:r>
                      <a:endParaRPr lang="fr-FR" sz="1600" dirty="0">
                        <a:solidFill>
                          <a:srgbClr val="00B050"/>
                        </a:solidFill>
                        <a:latin typeface="Ubuntu"/>
                      </a:endParaRPr>
                    </a:p>
                  </a:txBody>
                  <a:tcPr/>
                </a:tc>
                <a:tc>
                  <a:txBody>
                    <a:bodyPr/>
                    <a:lstStyle/>
                    <a:p>
                      <a:pPr algn="ctr"/>
                      <a:r>
                        <a:rPr lang="fr-FR" sz="1600" dirty="0" smtClean="0">
                          <a:solidFill>
                            <a:srgbClr val="00B050"/>
                          </a:solidFill>
                          <a:latin typeface="Ubuntu"/>
                          <a:sym typeface="Wingdings"/>
                        </a:rPr>
                        <a:t></a:t>
                      </a:r>
                      <a:endParaRPr lang="fr-FR" sz="1600" dirty="0">
                        <a:solidFill>
                          <a:srgbClr val="00B050"/>
                        </a:solidFill>
                        <a:latin typeface="Ubuntu"/>
                      </a:endParaRPr>
                    </a:p>
                  </a:txBody>
                  <a:tcPr/>
                </a:tc>
                <a:tc>
                  <a:txBody>
                    <a:bodyPr/>
                    <a:lstStyle/>
                    <a:p>
                      <a:pPr algn="ctr"/>
                      <a:r>
                        <a:rPr lang="fr-FR" sz="1600" smtClean="0">
                          <a:solidFill>
                            <a:srgbClr val="00B050"/>
                          </a:solidFill>
                          <a:latin typeface="Ubuntu"/>
                          <a:sym typeface="Wingdings"/>
                        </a:rPr>
                        <a:t></a:t>
                      </a:r>
                      <a:endParaRPr lang="fr-FR" sz="1600" dirty="0">
                        <a:solidFill>
                          <a:srgbClr val="00B050"/>
                        </a:solidFill>
                        <a:latin typeface="Ubuntu"/>
                      </a:endParaRPr>
                    </a:p>
                  </a:txBody>
                  <a:tcPr/>
                </a:tc>
                <a:tc>
                  <a:txBody>
                    <a:bodyPr/>
                    <a:lstStyle/>
                    <a:p>
                      <a:pPr algn="ctr"/>
                      <a:r>
                        <a:rPr lang="fr-FR" sz="1600" dirty="0" smtClean="0">
                          <a:solidFill>
                            <a:srgbClr val="00B050"/>
                          </a:solidFill>
                          <a:latin typeface="Ubuntu"/>
                          <a:sym typeface="Wingdings"/>
                        </a:rPr>
                        <a:t></a:t>
                      </a:r>
                      <a:endParaRPr lang="fr-FR" sz="1600" dirty="0">
                        <a:solidFill>
                          <a:srgbClr val="00B050"/>
                        </a:solidFill>
                        <a:latin typeface="Ubuntu"/>
                      </a:endParaRPr>
                    </a:p>
                  </a:txBody>
                  <a:tcPr/>
                </a:tc>
              </a:tr>
              <a:tr h="370840">
                <a:tc>
                  <a:txBody>
                    <a:bodyPr/>
                    <a:lstStyle/>
                    <a:p>
                      <a:r>
                        <a:rPr lang="fr-FR" sz="1600" dirty="0" smtClean="0">
                          <a:solidFill>
                            <a:srgbClr val="002060"/>
                          </a:solidFill>
                          <a:latin typeface="Ubuntu"/>
                        </a:rPr>
                        <a:t>Télécommande vidéo</a:t>
                      </a:r>
                      <a:endParaRPr lang="fr-FR" sz="1600" dirty="0">
                        <a:solidFill>
                          <a:srgbClr val="00206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600" smtClean="0">
                          <a:solidFill>
                            <a:srgbClr val="FF0000"/>
                          </a:solidFill>
                          <a:latin typeface="Ubuntu"/>
                          <a:sym typeface="Wingdings"/>
                        </a:rPr>
                        <a:t></a:t>
                      </a:r>
                      <a:endParaRPr lang="fr-FR" sz="1600" dirty="0" smtClean="0">
                        <a:solidFill>
                          <a:srgbClr val="FF000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600" dirty="0" smtClean="0">
                          <a:solidFill>
                            <a:srgbClr val="FF0000"/>
                          </a:solidFill>
                          <a:latin typeface="Ubuntu"/>
                          <a:sym typeface="Wingdings"/>
                        </a:rPr>
                        <a:t></a:t>
                      </a:r>
                      <a:endParaRPr lang="fr-FR" sz="1600" dirty="0" smtClean="0">
                        <a:solidFill>
                          <a:srgbClr val="FF0000"/>
                        </a:solidFill>
                        <a:latin typeface="Ubuntu"/>
                      </a:endParaRPr>
                    </a:p>
                  </a:txBody>
                  <a:tcPr/>
                </a:tc>
                <a:tc>
                  <a:txBody>
                    <a:bodyPr/>
                    <a:lstStyle/>
                    <a:p>
                      <a:pPr algn="ctr"/>
                      <a:r>
                        <a:rPr lang="fr-FR" sz="1600" dirty="0" smtClean="0">
                          <a:solidFill>
                            <a:srgbClr val="00B050"/>
                          </a:solidFill>
                          <a:latin typeface="Ubuntu"/>
                          <a:sym typeface="Wingdings"/>
                        </a:rPr>
                        <a:t></a:t>
                      </a:r>
                      <a:endParaRPr lang="fr-FR" sz="1600" dirty="0">
                        <a:solidFill>
                          <a:srgbClr val="00B05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600" dirty="0" smtClean="0">
                          <a:solidFill>
                            <a:srgbClr val="FF0000"/>
                          </a:solidFill>
                          <a:latin typeface="Ubuntu"/>
                          <a:sym typeface="Wingdings"/>
                        </a:rPr>
                        <a:t></a:t>
                      </a:r>
                      <a:endParaRPr lang="fr-FR" sz="1600" dirty="0" smtClean="0">
                        <a:solidFill>
                          <a:srgbClr val="FF0000"/>
                        </a:solidFill>
                        <a:latin typeface="Ubuntu"/>
                      </a:endParaRPr>
                    </a:p>
                  </a:txBody>
                  <a:tcPr/>
                </a:tc>
              </a:tr>
              <a:tr h="370840">
                <a:tc>
                  <a:txBody>
                    <a:bodyPr/>
                    <a:lstStyle/>
                    <a:p>
                      <a:r>
                        <a:rPr lang="fr-FR" sz="1600" dirty="0" smtClean="0">
                          <a:solidFill>
                            <a:srgbClr val="002060"/>
                          </a:solidFill>
                          <a:latin typeface="Ubuntu"/>
                        </a:rPr>
                        <a:t>Repose-jambes</a:t>
                      </a:r>
                      <a:endParaRPr lang="fr-FR" sz="1600" dirty="0">
                        <a:solidFill>
                          <a:srgbClr val="00206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600" dirty="0" smtClean="0">
                          <a:solidFill>
                            <a:srgbClr val="FF0000"/>
                          </a:solidFill>
                          <a:latin typeface="Ubuntu"/>
                          <a:sym typeface="Wingdings"/>
                        </a:rPr>
                        <a:t></a:t>
                      </a:r>
                      <a:endParaRPr lang="fr-FR" sz="1600" dirty="0" smtClean="0">
                        <a:solidFill>
                          <a:srgbClr val="FF000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600" dirty="0" smtClean="0">
                          <a:solidFill>
                            <a:srgbClr val="00B050"/>
                          </a:solidFill>
                          <a:latin typeface="Ubuntu"/>
                          <a:sym typeface="Wingdings"/>
                        </a:rPr>
                        <a:t></a:t>
                      </a:r>
                      <a:endParaRPr lang="fr-FR" sz="1600" dirty="0" smtClean="0">
                        <a:solidFill>
                          <a:srgbClr val="00B05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600" dirty="0" smtClean="0">
                          <a:solidFill>
                            <a:srgbClr val="FF0000"/>
                          </a:solidFill>
                          <a:latin typeface="Ubuntu"/>
                          <a:sym typeface="Wingdings"/>
                        </a:rPr>
                        <a:t></a:t>
                      </a:r>
                      <a:endParaRPr lang="fr-FR" sz="1600" dirty="0" smtClean="0">
                        <a:solidFill>
                          <a:srgbClr val="FF000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600" dirty="0" smtClean="0">
                          <a:solidFill>
                            <a:srgbClr val="00B050"/>
                          </a:solidFill>
                          <a:latin typeface="Ubuntu"/>
                          <a:sym typeface="Wingdings"/>
                        </a:rPr>
                        <a:t></a:t>
                      </a:r>
                      <a:endParaRPr lang="fr-FR" sz="1600" dirty="0" smtClean="0">
                        <a:solidFill>
                          <a:srgbClr val="00B050"/>
                        </a:solidFill>
                        <a:latin typeface="Ubuntu"/>
                      </a:endParaRPr>
                    </a:p>
                  </a:txBody>
                  <a:tcPr/>
                </a:tc>
              </a:tr>
            </a:tbl>
          </a:graphicData>
        </a:graphic>
      </p:graphicFrame>
    </p:spTree>
    <p:extLst>
      <p:ext uri="{BB962C8B-B14F-4D97-AF65-F5344CB8AC3E}">
        <p14:creationId xmlns:p14="http://schemas.microsoft.com/office/powerpoint/2010/main" xmlns="" val="3581670305"/>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cstate="print"/>
          <a:srcRect/>
          <a:stretch>
            <a:fillRect/>
          </a:stretch>
        </p:blipFill>
        <p:spPr bwMode="auto">
          <a:xfrm>
            <a:off x="0" y="0"/>
            <a:ext cx="9144000" cy="6877050"/>
          </a:xfrm>
          <a:prstGeom prst="rect">
            <a:avLst/>
          </a:prstGeom>
          <a:noFill/>
          <a:ln w="9525">
            <a:noFill/>
            <a:miter lim="800000"/>
            <a:headEnd/>
            <a:tailEnd/>
          </a:ln>
          <a:effectLst/>
        </p:spPr>
      </p:pic>
      <p:sp>
        <p:nvSpPr>
          <p:cNvPr id="4" name="Rectangle 3"/>
          <p:cNvSpPr/>
          <p:nvPr/>
        </p:nvSpPr>
        <p:spPr>
          <a:xfrm>
            <a:off x="298887" y="2471824"/>
            <a:ext cx="6929076" cy="523220"/>
          </a:xfrm>
          <a:prstGeom prst="rect">
            <a:avLst/>
          </a:prstGeom>
        </p:spPr>
        <p:txBody>
          <a:bodyPr wrap="none">
            <a:spAutoFit/>
          </a:bodyPr>
          <a:lstStyle/>
          <a:p>
            <a:r>
              <a:rPr lang="fr-FR" sz="2800" b="1" dirty="0" smtClean="0">
                <a:solidFill>
                  <a:srgbClr val="00B0F0"/>
                </a:solidFill>
                <a:effectLst>
                  <a:outerShdw blurRad="38100" dist="38100" dir="2700000" algn="tl">
                    <a:srgbClr val="000000">
                      <a:alpha val="43137"/>
                    </a:srgbClr>
                  </a:outerShdw>
                </a:effectLst>
                <a:latin typeface="Ubuntu Light"/>
              </a:rPr>
              <a:t>Tout pour passer un agréable moment !</a:t>
            </a:r>
            <a:endParaRPr lang="fr-FR" sz="2800" b="1" dirty="0">
              <a:solidFill>
                <a:srgbClr val="00B0F0"/>
              </a:solidFill>
              <a:effectLst>
                <a:outerShdw blurRad="38100" dist="38100" dir="2700000" algn="tl">
                  <a:srgbClr val="000000">
                    <a:alpha val="43137"/>
                  </a:srgbClr>
                </a:outerShdw>
              </a:effectLst>
              <a:latin typeface="Ubuntu Light"/>
            </a:endParaRPr>
          </a:p>
        </p:txBody>
      </p:sp>
      <p:sp>
        <p:nvSpPr>
          <p:cNvPr id="5" name="ZoneTexte 4"/>
          <p:cNvSpPr txBox="1"/>
          <p:nvPr/>
        </p:nvSpPr>
        <p:spPr>
          <a:xfrm>
            <a:off x="0" y="6581001"/>
            <a:ext cx="9144000" cy="553998"/>
          </a:xfrm>
          <a:prstGeom prst="rect">
            <a:avLst/>
          </a:prstGeom>
          <a:noFill/>
        </p:spPr>
        <p:txBody>
          <a:bodyPr wrap="square" rtlCol="0">
            <a:spAutoFit/>
          </a:bodyPr>
          <a:lstStyle/>
          <a:p>
            <a:r>
              <a:rPr lang="fr-FR" sz="1200" b="1" dirty="0" smtClean="0"/>
              <a:t>*Configuration actuelle avant réaménagement et modernisation des cabines prévus avant l’été 2018. </a:t>
            </a:r>
          </a:p>
          <a:p>
            <a:endParaRPr lang="fr-FR" b="1" dirty="0"/>
          </a:p>
        </p:txBody>
      </p:sp>
      <p:graphicFrame>
        <p:nvGraphicFramePr>
          <p:cNvPr id="6" name="Tableau 5"/>
          <p:cNvGraphicFramePr>
            <a:graphicFrameLocks noGrp="1"/>
          </p:cNvGraphicFramePr>
          <p:nvPr/>
        </p:nvGraphicFramePr>
        <p:xfrm>
          <a:off x="299547" y="3178505"/>
          <a:ext cx="8513379" cy="2804160"/>
        </p:xfrm>
        <a:graphic>
          <a:graphicData uri="http://schemas.openxmlformats.org/drawingml/2006/table">
            <a:tbl>
              <a:tblPr firstRow="1" bandRow="1">
                <a:tableStyleId>{5C22544A-7EE6-4342-B048-85BDC9FD1C3A}</a:tableStyleId>
              </a:tblPr>
              <a:tblGrid>
                <a:gridCol w="3170048"/>
                <a:gridCol w="1338888"/>
                <a:gridCol w="1261242"/>
                <a:gridCol w="1434662"/>
                <a:gridCol w="1308539"/>
              </a:tblGrid>
              <a:tr h="370840">
                <a:tc>
                  <a:txBody>
                    <a:bodyPr/>
                    <a:lstStyle/>
                    <a:p>
                      <a:r>
                        <a:rPr lang="fr-FR" sz="1600" dirty="0" smtClean="0">
                          <a:latin typeface="Ubuntu"/>
                        </a:rPr>
                        <a:t>Type</a:t>
                      </a:r>
                      <a:r>
                        <a:rPr lang="fr-FR" sz="1600" baseline="0" dirty="0" smtClean="0">
                          <a:latin typeface="Ubuntu"/>
                        </a:rPr>
                        <a:t> d’appareil</a:t>
                      </a:r>
                      <a:endParaRPr lang="fr-FR" sz="1600" dirty="0">
                        <a:latin typeface="Ubuntu"/>
                      </a:endParaRPr>
                    </a:p>
                  </a:txBody>
                  <a:tcPr>
                    <a:solidFill>
                      <a:srgbClr val="00B0F0"/>
                    </a:solidFill>
                  </a:tcPr>
                </a:tc>
                <a:tc>
                  <a:txBody>
                    <a:bodyPr/>
                    <a:lstStyle/>
                    <a:p>
                      <a:pPr algn="ctr"/>
                      <a:r>
                        <a:rPr lang="fr-FR" sz="1600" dirty="0" smtClean="0">
                          <a:latin typeface="Ubuntu"/>
                        </a:rPr>
                        <a:t>A350 XWB</a:t>
                      </a:r>
                      <a:endParaRPr lang="fr-FR" sz="1600" dirty="0">
                        <a:latin typeface="Ubuntu"/>
                      </a:endParaRPr>
                    </a:p>
                  </a:txBody>
                  <a:tcPr>
                    <a:solidFill>
                      <a:srgbClr val="00B0F0"/>
                    </a:solidFill>
                  </a:tcPr>
                </a:tc>
                <a:tc>
                  <a:txBody>
                    <a:bodyPr/>
                    <a:lstStyle/>
                    <a:p>
                      <a:pPr algn="ctr"/>
                      <a:r>
                        <a:rPr lang="fr-FR" sz="1600" dirty="0" smtClean="0">
                          <a:latin typeface="Ubuntu"/>
                        </a:rPr>
                        <a:t>A330-300</a:t>
                      </a:r>
                      <a:endParaRPr lang="fr-FR" sz="1600" dirty="0">
                        <a:latin typeface="Ubuntu"/>
                      </a:endParaRPr>
                    </a:p>
                  </a:txBody>
                  <a:tcPr>
                    <a:solidFill>
                      <a:srgbClr val="00B0F0"/>
                    </a:solidFill>
                  </a:tcPr>
                </a:tc>
                <a:tc>
                  <a:txBody>
                    <a:bodyPr/>
                    <a:lstStyle/>
                    <a:p>
                      <a:pPr algn="ctr"/>
                      <a:r>
                        <a:rPr lang="fr-FR" sz="1600" dirty="0" smtClean="0">
                          <a:latin typeface="Ubuntu"/>
                        </a:rPr>
                        <a:t>A330-300*</a:t>
                      </a:r>
                      <a:endParaRPr lang="fr-FR" sz="1600" dirty="0">
                        <a:latin typeface="Ubuntu"/>
                      </a:endParaRPr>
                    </a:p>
                  </a:txBody>
                  <a:tcPr>
                    <a:solidFill>
                      <a:srgbClr val="00B0F0"/>
                    </a:solidFill>
                  </a:tcPr>
                </a:tc>
                <a:tc>
                  <a:txBody>
                    <a:bodyPr/>
                    <a:lstStyle/>
                    <a:p>
                      <a:pPr algn="ctr"/>
                      <a:r>
                        <a:rPr lang="fr-FR" sz="1600" dirty="0" smtClean="0">
                          <a:latin typeface="Ubuntu"/>
                        </a:rPr>
                        <a:t>A330-300</a:t>
                      </a:r>
                      <a:endParaRPr lang="fr-FR" sz="1600" dirty="0">
                        <a:latin typeface="Ubuntu"/>
                      </a:endParaRPr>
                    </a:p>
                  </a:txBody>
                  <a:tcPr>
                    <a:solidFill>
                      <a:srgbClr val="00B0F0"/>
                    </a:solidFill>
                  </a:tcPr>
                </a:tc>
              </a:tr>
              <a:tr h="370840">
                <a:tc>
                  <a:txBody>
                    <a:bodyPr/>
                    <a:lstStyle/>
                    <a:p>
                      <a:r>
                        <a:rPr lang="fr-FR" sz="1600" dirty="0" smtClean="0">
                          <a:solidFill>
                            <a:srgbClr val="002060"/>
                          </a:solidFill>
                          <a:latin typeface="Ubuntu"/>
                        </a:rPr>
                        <a:t>Configurations</a:t>
                      </a:r>
                      <a:endParaRPr lang="fr-FR" sz="1600" dirty="0">
                        <a:solidFill>
                          <a:srgbClr val="002060"/>
                        </a:solidFill>
                        <a:latin typeface="Ubuntu"/>
                      </a:endParaRPr>
                    </a:p>
                  </a:txBody>
                  <a:tcPr/>
                </a:tc>
                <a:tc>
                  <a:txBody>
                    <a:bodyPr/>
                    <a:lstStyle/>
                    <a:p>
                      <a:pPr algn="ctr"/>
                      <a:r>
                        <a:rPr lang="fr-FR" sz="1600" dirty="0" smtClean="0">
                          <a:solidFill>
                            <a:srgbClr val="002060"/>
                          </a:solidFill>
                          <a:latin typeface="Ubuntu"/>
                        </a:rPr>
                        <a:t>Tri-classes</a:t>
                      </a:r>
                      <a:endParaRPr lang="fr-FR" sz="1600" dirty="0">
                        <a:solidFill>
                          <a:srgbClr val="002060"/>
                        </a:solidFill>
                        <a:latin typeface="Ubuntu"/>
                      </a:endParaRPr>
                    </a:p>
                  </a:txBody>
                  <a:tcPr/>
                </a:tc>
                <a:tc>
                  <a:txBody>
                    <a:bodyPr/>
                    <a:lstStyle/>
                    <a:p>
                      <a:pPr algn="ctr"/>
                      <a:r>
                        <a:rPr lang="fr-FR" sz="1600" dirty="0" smtClean="0">
                          <a:solidFill>
                            <a:srgbClr val="002060"/>
                          </a:solidFill>
                          <a:latin typeface="Ubuntu"/>
                        </a:rPr>
                        <a:t>Tri-classes</a:t>
                      </a:r>
                      <a:endParaRPr lang="fr-FR" sz="1600" dirty="0">
                        <a:solidFill>
                          <a:srgbClr val="002060"/>
                        </a:solidFill>
                        <a:latin typeface="Ubuntu"/>
                      </a:endParaRPr>
                    </a:p>
                  </a:txBody>
                  <a:tcPr/>
                </a:tc>
                <a:tc>
                  <a:txBody>
                    <a:bodyPr/>
                    <a:lstStyle/>
                    <a:p>
                      <a:pPr algn="ctr"/>
                      <a:r>
                        <a:rPr lang="fr-FR" sz="1600" dirty="0" smtClean="0">
                          <a:solidFill>
                            <a:srgbClr val="002060"/>
                          </a:solidFill>
                          <a:latin typeface="Ubuntu"/>
                        </a:rPr>
                        <a:t>Tri-classes</a:t>
                      </a:r>
                      <a:endParaRPr lang="fr-FR" sz="1600" dirty="0">
                        <a:solidFill>
                          <a:srgbClr val="002060"/>
                        </a:solidFill>
                        <a:latin typeface="Ubuntu"/>
                      </a:endParaRPr>
                    </a:p>
                  </a:txBody>
                  <a:tcPr/>
                </a:tc>
                <a:tc>
                  <a:txBody>
                    <a:bodyPr/>
                    <a:lstStyle/>
                    <a:p>
                      <a:pPr algn="ctr"/>
                      <a:r>
                        <a:rPr lang="fr-FR" sz="1600" dirty="0" smtClean="0">
                          <a:solidFill>
                            <a:srgbClr val="002060"/>
                          </a:solidFill>
                          <a:latin typeface="Ubuntu"/>
                        </a:rPr>
                        <a:t>Bi-classes</a:t>
                      </a:r>
                      <a:endParaRPr lang="fr-FR" sz="1600" dirty="0">
                        <a:solidFill>
                          <a:srgbClr val="002060"/>
                        </a:solidFill>
                        <a:latin typeface="Ubuntu"/>
                      </a:endParaRPr>
                    </a:p>
                  </a:txBody>
                  <a:tcPr/>
                </a:tc>
              </a:tr>
              <a:tr h="370840">
                <a:tc>
                  <a:txBody>
                    <a:bodyPr/>
                    <a:lstStyle/>
                    <a:p>
                      <a:r>
                        <a:rPr lang="fr-FR" sz="1600" dirty="0" smtClean="0">
                          <a:solidFill>
                            <a:srgbClr val="002060"/>
                          </a:solidFill>
                          <a:latin typeface="Ubuntu"/>
                        </a:rPr>
                        <a:t>Système</a:t>
                      </a:r>
                      <a:r>
                        <a:rPr lang="fr-FR" sz="1600" baseline="0" dirty="0" smtClean="0">
                          <a:solidFill>
                            <a:srgbClr val="002060"/>
                          </a:solidFill>
                          <a:latin typeface="Ubuntu"/>
                        </a:rPr>
                        <a:t> de vidéo à la demande </a:t>
                      </a:r>
                      <a:endParaRPr lang="fr-FR" sz="1600" dirty="0">
                        <a:solidFill>
                          <a:srgbClr val="00206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600" dirty="0" smtClean="0">
                          <a:solidFill>
                            <a:srgbClr val="00B050"/>
                          </a:solidFill>
                          <a:latin typeface="Ubuntu"/>
                          <a:sym typeface="Wingdings"/>
                        </a:rPr>
                        <a:t></a:t>
                      </a:r>
                      <a:endParaRPr lang="fr-FR" sz="1600" dirty="0" smtClean="0">
                        <a:solidFill>
                          <a:srgbClr val="00B050"/>
                        </a:solidFill>
                        <a:latin typeface="Ubuntu"/>
                      </a:endParaRPr>
                    </a:p>
                  </a:txBody>
                  <a:tcPr/>
                </a:tc>
                <a:tc>
                  <a:txBody>
                    <a:bodyPr/>
                    <a:lstStyle/>
                    <a:p>
                      <a:pPr algn="ctr"/>
                      <a:r>
                        <a:rPr lang="fr-FR" sz="1600" dirty="0" smtClean="0">
                          <a:solidFill>
                            <a:srgbClr val="00B050"/>
                          </a:solidFill>
                          <a:latin typeface="Ubuntu"/>
                          <a:sym typeface="Wingdings"/>
                        </a:rPr>
                        <a:t></a:t>
                      </a:r>
                      <a:endParaRPr lang="fr-FR" sz="1600" dirty="0">
                        <a:solidFill>
                          <a:srgbClr val="00B050"/>
                        </a:solidFill>
                        <a:latin typeface="Ubuntu"/>
                      </a:endParaRPr>
                    </a:p>
                  </a:txBody>
                  <a:tcPr/>
                </a:tc>
                <a:tc>
                  <a:txBody>
                    <a:bodyPr/>
                    <a:lstStyle/>
                    <a:p>
                      <a:pPr algn="ctr"/>
                      <a:r>
                        <a:rPr lang="fr-FR" sz="1600" smtClean="0">
                          <a:solidFill>
                            <a:srgbClr val="00B050"/>
                          </a:solidFill>
                          <a:latin typeface="Ubuntu"/>
                          <a:sym typeface="Wingdings"/>
                        </a:rPr>
                        <a:t></a:t>
                      </a:r>
                      <a:endParaRPr lang="fr-FR" sz="1600" dirty="0">
                        <a:solidFill>
                          <a:srgbClr val="00B050"/>
                        </a:solidFill>
                        <a:latin typeface="Ubuntu"/>
                      </a:endParaRPr>
                    </a:p>
                  </a:txBody>
                  <a:tcPr/>
                </a:tc>
                <a:tc>
                  <a:txBody>
                    <a:bodyPr/>
                    <a:lstStyle/>
                    <a:p>
                      <a:pPr algn="ctr"/>
                      <a:r>
                        <a:rPr lang="fr-FR" sz="1600" smtClean="0">
                          <a:solidFill>
                            <a:srgbClr val="00B050"/>
                          </a:solidFill>
                          <a:latin typeface="Ubuntu"/>
                          <a:sym typeface="Wingdings"/>
                        </a:rPr>
                        <a:t></a:t>
                      </a:r>
                      <a:endParaRPr lang="fr-FR" sz="1600" dirty="0">
                        <a:solidFill>
                          <a:srgbClr val="00B050"/>
                        </a:solidFill>
                        <a:latin typeface="Ubuntu"/>
                      </a:endParaRPr>
                    </a:p>
                  </a:txBody>
                  <a:tcPr/>
                </a:tc>
              </a:tr>
              <a:tr h="370840">
                <a:tc>
                  <a:txBody>
                    <a:bodyPr/>
                    <a:lstStyle/>
                    <a:p>
                      <a:r>
                        <a:rPr lang="fr-FR" sz="1600" dirty="0" smtClean="0">
                          <a:solidFill>
                            <a:srgbClr val="002060"/>
                          </a:solidFill>
                          <a:latin typeface="Ubuntu"/>
                        </a:rPr>
                        <a:t>Choix</a:t>
                      </a:r>
                      <a:r>
                        <a:rPr lang="fr-FR" sz="1600" baseline="0" dirty="0" smtClean="0">
                          <a:solidFill>
                            <a:srgbClr val="002060"/>
                          </a:solidFill>
                          <a:latin typeface="Ubuntu"/>
                        </a:rPr>
                        <a:t> de 30 films</a:t>
                      </a:r>
                      <a:endParaRPr lang="fr-FR" sz="1600" dirty="0">
                        <a:solidFill>
                          <a:srgbClr val="00206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600" dirty="0" smtClean="0">
                          <a:solidFill>
                            <a:srgbClr val="00B050"/>
                          </a:solidFill>
                          <a:latin typeface="Ubuntu"/>
                          <a:sym typeface="Wingdings"/>
                        </a:rPr>
                        <a:t></a:t>
                      </a:r>
                      <a:endParaRPr lang="fr-FR" sz="1600" dirty="0" smtClean="0">
                        <a:solidFill>
                          <a:srgbClr val="00B050"/>
                        </a:solidFill>
                        <a:latin typeface="Ubuntu"/>
                      </a:endParaRPr>
                    </a:p>
                  </a:txBody>
                  <a:tcPr/>
                </a:tc>
                <a:tc>
                  <a:txBody>
                    <a:bodyPr/>
                    <a:lstStyle/>
                    <a:p>
                      <a:pPr algn="ctr"/>
                      <a:r>
                        <a:rPr lang="fr-FR" sz="1600" smtClean="0">
                          <a:solidFill>
                            <a:srgbClr val="00B050"/>
                          </a:solidFill>
                          <a:latin typeface="Ubuntu"/>
                          <a:sym typeface="Wingdings"/>
                        </a:rPr>
                        <a:t></a:t>
                      </a:r>
                      <a:endParaRPr lang="fr-FR" sz="1600" dirty="0">
                        <a:solidFill>
                          <a:srgbClr val="00B050"/>
                        </a:solidFill>
                        <a:latin typeface="Ubuntu"/>
                      </a:endParaRPr>
                    </a:p>
                  </a:txBody>
                  <a:tcPr/>
                </a:tc>
                <a:tc>
                  <a:txBody>
                    <a:bodyPr/>
                    <a:lstStyle/>
                    <a:p>
                      <a:pPr algn="ctr"/>
                      <a:r>
                        <a:rPr lang="fr-FR" sz="1600" smtClean="0">
                          <a:solidFill>
                            <a:srgbClr val="00B050"/>
                          </a:solidFill>
                          <a:latin typeface="Ubuntu"/>
                          <a:sym typeface="Wingdings"/>
                        </a:rPr>
                        <a:t></a:t>
                      </a:r>
                      <a:endParaRPr lang="fr-FR" sz="1600" dirty="0">
                        <a:solidFill>
                          <a:srgbClr val="00B050"/>
                        </a:solidFill>
                        <a:latin typeface="Ubuntu"/>
                      </a:endParaRPr>
                    </a:p>
                  </a:txBody>
                  <a:tcPr/>
                </a:tc>
                <a:tc>
                  <a:txBody>
                    <a:bodyPr/>
                    <a:lstStyle/>
                    <a:p>
                      <a:pPr algn="ctr"/>
                      <a:r>
                        <a:rPr lang="fr-FR" sz="1600" dirty="0" smtClean="0">
                          <a:solidFill>
                            <a:srgbClr val="00B050"/>
                          </a:solidFill>
                          <a:latin typeface="Ubuntu"/>
                          <a:sym typeface="Wingdings"/>
                        </a:rPr>
                        <a:t></a:t>
                      </a:r>
                      <a:endParaRPr lang="fr-FR" sz="1600" dirty="0">
                        <a:solidFill>
                          <a:srgbClr val="00B050"/>
                        </a:solidFill>
                        <a:latin typeface="Ubuntu"/>
                      </a:endParaRPr>
                    </a:p>
                  </a:txBody>
                  <a:tcPr/>
                </a:tc>
              </a:tr>
              <a:tr h="370840">
                <a:tc>
                  <a:txBody>
                    <a:bodyPr/>
                    <a:lstStyle/>
                    <a:p>
                      <a:r>
                        <a:rPr lang="fr-FR" sz="1600" dirty="0" err="1" smtClean="0">
                          <a:solidFill>
                            <a:srgbClr val="002060"/>
                          </a:solidFill>
                          <a:latin typeface="Ubuntu"/>
                        </a:rPr>
                        <a:t>IPad</a:t>
                      </a:r>
                      <a:r>
                        <a:rPr lang="fr-FR" sz="1600" baseline="0" dirty="0" smtClean="0">
                          <a:solidFill>
                            <a:srgbClr val="002060"/>
                          </a:solidFill>
                          <a:latin typeface="Ubuntu"/>
                        </a:rPr>
                        <a:t> mini</a:t>
                      </a:r>
                      <a:endParaRPr lang="fr-FR" sz="1600" dirty="0">
                        <a:solidFill>
                          <a:srgbClr val="002060"/>
                        </a:solidFill>
                        <a:latin typeface="Ubuntu"/>
                      </a:endParaRPr>
                    </a:p>
                  </a:txBody>
                  <a:tcPr/>
                </a:tc>
                <a:tc>
                  <a:txBody>
                    <a:bodyPr/>
                    <a:lstStyle/>
                    <a:p>
                      <a:pPr algn="ctr"/>
                      <a:r>
                        <a:rPr lang="fr-FR" sz="1600" smtClean="0">
                          <a:solidFill>
                            <a:srgbClr val="00B050"/>
                          </a:solidFill>
                          <a:latin typeface="Ubuntu"/>
                          <a:sym typeface="Wingdings"/>
                        </a:rPr>
                        <a:t></a:t>
                      </a:r>
                      <a:endParaRPr lang="fr-FR" sz="1600" dirty="0">
                        <a:solidFill>
                          <a:srgbClr val="00B050"/>
                        </a:solidFill>
                        <a:latin typeface="Ubuntu"/>
                      </a:endParaRPr>
                    </a:p>
                  </a:txBody>
                  <a:tcPr/>
                </a:tc>
                <a:tc>
                  <a:txBody>
                    <a:bodyPr/>
                    <a:lstStyle/>
                    <a:p>
                      <a:pPr algn="ctr"/>
                      <a:r>
                        <a:rPr lang="fr-FR" sz="1600" smtClean="0">
                          <a:solidFill>
                            <a:srgbClr val="00B050"/>
                          </a:solidFill>
                          <a:latin typeface="Ubuntu"/>
                          <a:sym typeface="Wingdings"/>
                        </a:rPr>
                        <a:t></a:t>
                      </a:r>
                      <a:endParaRPr lang="fr-FR" sz="1600" dirty="0">
                        <a:solidFill>
                          <a:srgbClr val="00B050"/>
                        </a:solidFill>
                        <a:latin typeface="Ubuntu"/>
                      </a:endParaRPr>
                    </a:p>
                  </a:txBody>
                  <a:tcPr/>
                </a:tc>
                <a:tc>
                  <a:txBody>
                    <a:bodyPr/>
                    <a:lstStyle/>
                    <a:p>
                      <a:pPr algn="ctr"/>
                      <a:r>
                        <a:rPr lang="fr-FR" sz="1600" smtClean="0">
                          <a:solidFill>
                            <a:srgbClr val="00B050"/>
                          </a:solidFill>
                          <a:latin typeface="Ubuntu"/>
                          <a:sym typeface="Wingdings"/>
                        </a:rPr>
                        <a:t></a:t>
                      </a:r>
                      <a:endParaRPr lang="fr-FR" sz="1600" dirty="0">
                        <a:solidFill>
                          <a:srgbClr val="00B050"/>
                        </a:solidFill>
                        <a:latin typeface="Ubuntu"/>
                      </a:endParaRPr>
                    </a:p>
                  </a:txBody>
                  <a:tcPr/>
                </a:tc>
                <a:tc>
                  <a:txBody>
                    <a:bodyPr/>
                    <a:lstStyle/>
                    <a:p>
                      <a:pPr algn="ctr"/>
                      <a:r>
                        <a:rPr lang="fr-FR" sz="1600" dirty="0" smtClean="0">
                          <a:solidFill>
                            <a:srgbClr val="00B050"/>
                          </a:solidFill>
                          <a:latin typeface="Ubuntu"/>
                          <a:sym typeface="Wingdings"/>
                        </a:rPr>
                        <a:t></a:t>
                      </a:r>
                      <a:endParaRPr lang="fr-FR" sz="1600" dirty="0">
                        <a:solidFill>
                          <a:srgbClr val="00B050"/>
                        </a:solidFill>
                        <a:latin typeface="Ubuntu"/>
                      </a:endParaRPr>
                    </a:p>
                  </a:txBody>
                  <a:tcPr/>
                </a:tc>
              </a:tr>
              <a:tr h="370840">
                <a:tc>
                  <a:txBody>
                    <a:bodyPr/>
                    <a:lstStyle/>
                    <a:p>
                      <a:r>
                        <a:rPr lang="fr-FR" sz="1600" dirty="0" smtClean="0">
                          <a:solidFill>
                            <a:srgbClr val="002060"/>
                          </a:solidFill>
                          <a:latin typeface="Ubuntu"/>
                        </a:rPr>
                        <a:t>Wifi</a:t>
                      </a:r>
                      <a:r>
                        <a:rPr lang="fr-FR" sz="1600" baseline="0" dirty="0" smtClean="0">
                          <a:solidFill>
                            <a:srgbClr val="002060"/>
                          </a:solidFill>
                          <a:latin typeface="Ubuntu"/>
                        </a:rPr>
                        <a:t> proposé en option </a:t>
                      </a:r>
                      <a:endParaRPr lang="fr-FR" sz="1600" dirty="0">
                        <a:solidFill>
                          <a:srgbClr val="00206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600" smtClean="0">
                          <a:solidFill>
                            <a:srgbClr val="FF0000"/>
                          </a:solidFill>
                          <a:latin typeface="Ubuntu"/>
                          <a:sym typeface="Wingdings"/>
                        </a:rPr>
                        <a:t></a:t>
                      </a:r>
                      <a:endParaRPr lang="fr-FR" sz="1600" dirty="0" smtClean="0">
                        <a:solidFill>
                          <a:srgbClr val="FF000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600" smtClean="0">
                          <a:solidFill>
                            <a:srgbClr val="FF0000"/>
                          </a:solidFill>
                          <a:latin typeface="Ubuntu"/>
                          <a:sym typeface="Wingdings"/>
                        </a:rPr>
                        <a:t></a:t>
                      </a:r>
                      <a:endParaRPr lang="fr-FR" sz="1600" dirty="0" smtClean="0">
                        <a:solidFill>
                          <a:srgbClr val="FF000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600" smtClean="0">
                          <a:solidFill>
                            <a:srgbClr val="FF0000"/>
                          </a:solidFill>
                          <a:latin typeface="Ubuntu"/>
                          <a:sym typeface="Wingdings"/>
                        </a:rPr>
                        <a:t></a:t>
                      </a:r>
                      <a:endParaRPr lang="fr-FR" sz="1600" dirty="0" smtClean="0">
                        <a:solidFill>
                          <a:srgbClr val="FF000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600" dirty="0" smtClean="0">
                          <a:solidFill>
                            <a:srgbClr val="FF0000"/>
                          </a:solidFill>
                          <a:latin typeface="Ubuntu"/>
                          <a:sym typeface="Wingdings"/>
                        </a:rPr>
                        <a:t></a:t>
                      </a:r>
                      <a:endParaRPr lang="fr-FR" sz="1600" dirty="0" smtClean="0">
                        <a:solidFill>
                          <a:srgbClr val="FF0000"/>
                        </a:solidFill>
                        <a:latin typeface="Ubuntu"/>
                      </a:endParaRPr>
                    </a:p>
                  </a:txBody>
                  <a:tcPr/>
                </a:tc>
              </a:tr>
              <a:tr h="370840">
                <a:tc>
                  <a:txBody>
                    <a:bodyPr/>
                    <a:lstStyle/>
                    <a:p>
                      <a:r>
                        <a:rPr lang="fr-FR" sz="1600" dirty="0" smtClean="0">
                          <a:solidFill>
                            <a:srgbClr val="002060"/>
                          </a:solidFill>
                          <a:latin typeface="Ubuntu"/>
                        </a:rPr>
                        <a:t>Vente</a:t>
                      </a:r>
                      <a:r>
                        <a:rPr lang="fr-FR" sz="1600" baseline="0" dirty="0" smtClean="0">
                          <a:solidFill>
                            <a:srgbClr val="002060"/>
                          </a:solidFill>
                          <a:latin typeface="Ubuntu"/>
                        </a:rPr>
                        <a:t> de produits détaxés proposée à la place</a:t>
                      </a:r>
                      <a:endParaRPr lang="fr-FR" sz="1600" dirty="0">
                        <a:solidFill>
                          <a:srgbClr val="002060"/>
                        </a:solidFill>
                        <a:latin typeface="Ubuntu"/>
                      </a:endParaRPr>
                    </a:p>
                  </a:txBody>
                  <a:tcPr/>
                </a:tc>
                <a:tc>
                  <a:txBody>
                    <a:bodyPr/>
                    <a:lstStyle/>
                    <a:p>
                      <a:pPr algn="ctr"/>
                      <a:r>
                        <a:rPr lang="fr-FR" sz="1600" smtClean="0">
                          <a:solidFill>
                            <a:srgbClr val="00B050"/>
                          </a:solidFill>
                          <a:latin typeface="Ubuntu"/>
                          <a:sym typeface="Wingdings"/>
                        </a:rPr>
                        <a:t></a:t>
                      </a:r>
                      <a:endParaRPr lang="fr-FR" sz="1600" dirty="0">
                        <a:solidFill>
                          <a:srgbClr val="00B050"/>
                        </a:solidFill>
                        <a:latin typeface="Ubuntu"/>
                      </a:endParaRPr>
                    </a:p>
                  </a:txBody>
                  <a:tcPr/>
                </a:tc>
                <a:tc>
                  <a:txBody>
                    <a:bodyPr/>
                    <a:lstStyle/>
                    <a:p>
                      <a:pPr algn="ctr"/>
                      <a:r>
                        <a:rPr lang="fr-FR" sz="1600" smtClean="0">
                          <a:solidFill>
                            <a:srgbClr val="00B050"/>
                          </a:solidFill>
                          <a:latin typeface="Ubuntu"/>
                          <a:sym typeface="Wingdings"/>
                        </a:rPr>
                        <a:t></a:t>
                      </a:r>
                      <a:endParaRPr lang="fr-FR" sz="1600" dirty="0">
                        <a:solidFill>
                          <a:srgbClr val="00B050"/>
                        </a:solidFill>
                        <a:latin typeface="Ubuntu"/>
                      </a:endParaRPr>
                    </a:p>
                  </a:txBody>
                  <a:tcPr/>
                </a:tc>
                <a:tc>
                  <a:txBody>
                    <a:bodyPr/>
                    <a:lstStyle/>
                    <a:p>
                      <a:pPr algn="ctr"/>
                      <a:r>
                        <a:rPr lang="fr-FR" sz="1600" smtClean="0">
                          <a:solidFill>
                            <a:srgbClr val="00B050"/>
                          </a:solidFill>
                          <a:latin typeface="Ubuntu"/>
                          <a:sym typeface="Wingdings"/>
                        </a:rPr>
                        <a:t></a:t>
                      </a:r>
                      <a:endParaRPr lang="fr-FR" sz="1600" dirty="0">
                        <a:solidFill>
                          <a:srgbClr val="00B050"/>
                        </a:solidFill>
                        <a:latin typeface="Ubuntu"/>
                      </a:endParaRPr>
                    </a:p>
                  </a:txBody>
                  <a:tcPr/>
                </a:tc>
                <a:tc>
                  <a:txBody>
                    <a:bodyPr/>
                    <a:lstStyle/>
                    <a:p>
                      <a:pPr algn="ctr"/>
                      <a:r>
                        <a:rPr lang="fr-FR" sz="1600" dirty="0" smtClean="0">
                          <a:solidFill>
                            <a:srgbClr val="00B050"/>
                          </a:solidFill>
                          <a:latin typeface="Ubuntu"/>
                          <a:sym typeface="Wingdings"/>
                        </a:rPr>
                        <a:t></a:t>
                      </a:r>
                      <a:endParaRPr lang="fr-FR" sz="1600" dirty="0">
                        <a:solidFill>
                          <a:srgbClr val="00B050"/>
                        </a:solidFill>
                        <a:latin typeface="Ubuntu"/>
                      </a:endParaRPr>
                    </a:p>
                  </a:txBody>
                  <a:tcPr/>
                </a:tc>
              </a:tr>
            </a:tbl>
          </a:graphicData>
        </a:graphic>
      </p:graphicFrame>
      <p:pic>
        <p:nvPicPr>
          <p:cNvPr id="7" name="Picture 2"/>
          <p:cNvPicPr>
            <a:picLocks noChangeAspect="1" noChangeArrowheads="1"/>
          </p:cNvPicPr>
          <p:nvPr/>
        </p:nvPicPr>
        <p:blipFill>
          <a:blip r:embed="rId4" cstate="email"/>
          <a:srcRect/>
          <a:stretch>
            <a:fillRect/>
          </a:stretch>
        </p:blipFill>
        <p:spPr bwMode="auto">
          <a:xfrm>
            <a:off x="1313125" y="4708884"/>
            <a:ext cx="1009086" cy="251217"/>
          </a:xfrm>
          <a:prstGeom prst="rect">
            <a:avLst/>
          </a:prstGeom>
          <a:noFill/>
          <a:ln w="9525">
            <a:noFill/>
            <a:miter lim="800000"/>
            <a:headEnd/>
            <a:tailEnd/>
          </a:ln>
          <a:effectLst/>
        </p:spPr>
      </p:pic>
      <p:pic>
        <p:nvPicPr>
          <p:cNvPr id="7170" name="Picture 2"/>
          <p:cNvPicPr>
            <a:picLocks noChangeAspect="1" noChangeArrowheads="1"/>
          </p:cNvPicPr>
          <p:nvPr/>
        </p:nvPicPr>
        <p:blipFill>
          <a:blip r:embed="rId5" cstate="print"/>
          <a:srcRect/>
          <a:stretch>
            <a:fillRect/>
          </a:stretch>
        </p:blipFill>
        <p:spPr bwMode="auto">
          <a:xfrm>
            <a:off x="6412735" y="299545"/>
            <a:ext cx="2516219" cy="2188615"/>
          </a:xfrm>
          <a:prstGeom prst="rect">
            <a:avLst/>
          </a:prstGeom>
          <a:noFill/>
          <a:ln w="9525">
            <a:noFill/>
            <a:miter lim="800000"/>
            <a:headEnd/>
            <a:tailEnd/>
          </a:ln>
          <a:effectLst/>
        </p:spPr>
      </p:pic>
    </p:spTree>
    <p:extLst>
      <p:ext uri="{BB962C8B-B14F-4D97-AF65-F5344CB8AC3E}">
        <p14:creationId xmlns:p14="http://schemas.microsoft.com/office/powerpoint/2010/main" xmlns="" val="358167030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3" cstate="print"/>
          <a:srcRect/>
          <a:stretch>
            <a:fillRect/>
          </a:stretch>
        </p:blipFill>
        <p:spPr bwMode="auto">
          <a:xfrm>
            <a:off x="0" y="0"/>
            <a:ext cx="9144000" cy="6877050"/>
          </a:xfrm>
          <a:prstGeom prst="rect">
            <a:avLst/>
          </a:prstGeom>
          <a:noFill/>
          <a:ln w="9525">
            <a:noFill/>
            <a:miter lim="800000"/>
            <a:headEnd/>
            <a:tailEnd/>
          </a:ln>
          <a:effectLst/>
        </p:spPr>
      </p:pic>
      <p:sp>
        <p:nvSpPr>
          <p:cNvPr id="8" name="ZoneTexte 7"/>
          <p:cNvSpPr txBox="1"/>
          <p:nvPr/>
        </p:nvSpPr>
        <p:spPr>
          <a:xfrm>
            <a:off x="0" y="232013"/>
            <a:ext cx="9144000" cy="800219"/>
          </a:xfrm>
          <a:prstGeom prst="rect">
            <a:avLst/>
          </a:prstGeom>
          <a:noFill/>
        </p:spPr>
        <p:txBody>
          <a:bodyPr wrap="square" rtlCol="0">
            <a:spAutoFit/>
          </a:bodyPr>
          <a:lstStyle/>
          <a:p>
            <a:r>
              <a:rPr lang="fr-FR" sz="2800" b="1" dirty="0" smtClean="0">
                <a:solidFill>
                  <a:srgbClr val="002060"/>
                </a:solidFill>
                <a:effectLst>
                  <a:outerShdw blurRad="38100" dist="38100" dir="2700000" algn="tl">
                    <a:srgbClr val="000000">
                      <a:alpha val="43137"/>
                    </a:srgbClr>
                  </a:outerShdw>
                </a:effectLst>
                <a:latin typeface="Ubuntu"/>
              </a:rPr>
              <a:t>DATES CLES</a:t>
            </a:r>
          </a:p>
          <a:p>
            <a:endParaRPr lang="fr-FR" dirty="0">
              <a:solidFill>
                <a:srgbClr val="002060"/>
              </a:solidFill>
            </a:endParaRPr>
          </a:p>
        </p:txBody>
      </p:sp>
      <p:sp>
        <p:nvSpPr>
          <p:cNvPr id="5" name="ZoneTexte 4"/>
          <p:cNvSpPr txBox="1"/>
          <p:nvPr/>
        </p:nvSpPr>
        <p:spPr>
          <a:xfrm rot="21347772">
            <a:off x="7267904" y="1864908"/>
            <a:ext cx="1970690" cy="3477875"/>
          </a:xfrm>
          <a:prstGeom prst="rect">
            <a:avLst/>
          </a:prstGeom>
          <a:noFill/>
        </p:spPr>
        <p:txBody>
          <a:bodyPr wrap="square" rtlCol="0">
            <a:spAutoFit/>
          </a:bodyPr>
          <a:lstStyle/>
          <a:p>
            <a:pPr>
              <a:buFont typeface="Wingdings" pitchFamily="2" charset="2"/>
              <a:buChar char="ü"/>
            </a:pPr>
            <a:r>
              <a:rPr lang="fr-FR" sz="1400" dirty="0" smtClean="0">
                <a:solidFill>
                  <a:srgbClr val="002060"/>
                </a:solidFill>
                <a:latin typeface="Ubuntu"/>
              </a:rPr>
              <a:t> 11/05/2018 : Lancement  des lignes Paris &lt;&gt; Tahiti  et San Francisco en code </a:t>
            </a:r>
            <a:r>
              <a:rPr lang="fr-FR" sz="1400" dirty="0" err="1" smtClean="0">
                <a:solidFill>
                  <a:srgbClr val="002060"/>
                </a:solidFill>
                <a:latin typeface="Ubuntu"/>
              </a:rPr>
              <a:t>share</a:t>
            </a:r>
            <a:r>
              <a:rPr lang="fr-FR" sz="1400" dirty="0" smtClean="0">
                <a:solidFill>
                  <a:srgbClr val="002060"/>
                </a:solidFill>
                <a:latin typeface="Ubuntu"/>
              </a:rPr>
              <a:t> avec French </a:t>
            </a:r>
            <a:r>
              <a:rPr lang="fr-FR" sz="1400" dirty="0" err="1" smtClean="0">
                <a:solidFill>
                  <a:srgbClr val="002060"/>
                </a:solidFill>
                <a:latin typeface="Ubuntu"/>
              </a:rPr>
              <a:t>bee</a:t>
            </a:r>
            <a:r>
              <a:rPr lang="fr-FR" sz="1400" dirty="0" smtClean="0">
                <a:solidFill>
                  <a:srgbClr val="002060"/>
                </a:solidFill>
                <a:latin typeface="Ubuntu"/>
              </a:rPr>
              <a:t>.</a:t>
            </a:r>
          </a:p>
          <a:p>
            <a:endParaRPr lang="fr-FR" sz="800" dirty="0" smtClean="0">
              <a:solidFill>
                <a:srgbClr val="002060"/>
              </a:solidFill>
              <a:latin typeface="Ubuntu"/>
            </a:endParaRPr>
          </a:p>
          <a:p>
            <a:pPr>
              <a:buFont typeface="Wingdings" pitchFamily="2" charset="2"/>
              <a:buChar char="ü"/>
            </a:pPr>
            <a:r>
              <a:rPr lang="fr-FR" sz="1400" dirty="0" smtClean="0">
                <a:solidFill>
                  <a:srgbClr val="002060"/>
                </a:solidFill>
                <a:latin typeface="Ubuntu"/>
              </a:rPr>
              <a:t>Modernisation en cours de la flotte d’A330.</a:t>
            </a:r>
          </a:p>
          <a:p>
            <a:endParaRPr lang="fr-FR" sz="800" dirty="0" smtClean="0">
              <a:solidFill>
                <a:srgbClr val="002060"/>
              </a:solidFill>
              <a:latin typeface="Ubuntu"/>
            </a:endParaRPr>
          </a:p>
          <a:p>
            <a:pPr>
              <a:buFont typeface="Wingdings" pitchFamily="2" charset="2"/>
              <a:buChar char="ü"/>
            </a:pPr>
            <a:r>
              <a:rPr lang="fr-FR" sz="1400" dirty="0" smtClean="0">
                <a:solidFill>
                  <a:srgbClr val="002060"/>
                </a:solidFill>
                <a:latin typeface="Ubuntu"/>
              </a:rPr>
              <a:t>Les 15 ans des vols transatlantiques.</a:t>
            </a:r>
          </a:p>
          <a:p>
            <a:endParaRPr lang="fr-FR" sz="800" dirty="0" smtClean="0">
              <a:solidFill>
                <a:srgbClr val="002060"/>
              </a:solidFill>
              <a:latin typeface="Ubuntu"/>
            </a:endParaRPr>
          </a:p>
          <a:p>
            <a:pPr>
              <a:buFont typeface="Wingdings" pitchFamily="2" charset="2"/>
              <a:buChar char="ü"/>
            </a:pPr>
            <a:r>
              <a:rPr lang="fr-FR" sz="1400" dirty="0" smtClean="0">
                <a:solidFill>
                  <a:srgbClr val="002060"/>
                </a:solidFill>
                <a:latin typeface="Ubuntu"/>
              </a:rPr>
              <a:t>Les 10 ans de la ligne  Paris&lt;&gt;Cayenne. </a:t>
            </a:r>
          </a:p>
        </p:txBody>
      </p:sp>
    </p:spTree>
    <p:extLst>
      <p:ext uri="{BB962C8B-B14F-4D97-AF65-F5344CB8AC3E}">
        <p14:creationId xmlns:p14="http://schemas.microsoft.com/office/powerpoint/2010/main" xmlns="" val="3581670305"/>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3" cstate="print"/>
          <a:srcRect/>
          <a:stretch>
            <a:fillRect/>
          </a:stretch>
        </p:blipFill>
        <p:spPr bwMode="auto">
          <a:xfrm>
            <a:off x="0" y="0"/>
            <a:ext cx="9144000" cy="6877050"/>
          </a:xfrm>
          <a:prstGeom prst="rect">
            <a:avLst/>
          </a:prstGeom>
          <a:noFill/>
          <a:ln w="9525">
            <a:noFill/>
            <a:miter lim="800000"/>
            <a:headEnd/>
            <a:tailEnd/>
          </a:ln>
          <a:effectLst/>
        </p:spPr>
      </p:pic>
      <p:sp>
        <p:nvSpPr>
          <p:cNvPr id="8" name="Rectangle 7"/>
          <p:cNvSpPr/>
          <p:nvPr/>
        </p:nvSpPr>
        <p:spPr>
          <a:xfrm>
            <a:off x="340052" y="1757936"/>
            <a:ext cx="8454559" cy="954107"/>
          </a:xfrm>
          <a:prstGeom prst="rect">
            <a:avLst/>
          </a:prstGeom>
        </p:spPr>
        <p:txBody>
          <a:bodyPr wrap="none">
            <a:spAutoFit/>
          </a:bodyPr>
          <a:lstStyle/>
          <a:p>
            <a:r>
              <a:rPr lang="fr-FR" sz="2800" b="1" dirty="0" smtClean="0">
                <a:solidFill>
                  <a:srgbClr val="00B0F0"/>
                </a:solidFill>
                <a:effectLst>
                  <a:outerShdw blurRad="38100" dist="38100" dir="2700000" algn="tl">
                    <a:srgbClr val="000000">
                      <a:alpha val="43137"/>
                    </a:srgbClr>
                  </a:outerShdw>
                </a:effectLst>
                <a:latin typeface="Ubuntu Light"/>
              </a:rPr>
              <a:t>Art de recevoir et de proposer notre table à bord</a:t>
            </a:r>
          </a:p>
          <a:p>
            <a:endParaRPr lang="fr-FR" sz="2800" b="1" dirty="0">
              <a:solidFill>
                <a:srgbClr val="00B0F0"/>
              </a:solidFill>
              <a:effectLst>
                <a:outerShdw blurRad="38100" dist="38100" dir="2700000" algn="tl">
                  <a:srgbClr val="000000">
                    <a:alpha val="43137"/>
                  </a:srgbClr>
                </a:outerShdw>
              </a:effectLst>
              <a:latin typeface="Ubuntu"/>
            </a:endParaRPr>
          </a:p>
        </p:txBody>
      </p:sp>
      <p:sp>
        <p:nvSpPr>
          <p:cNvPr id="5" name="Rectangle 4"/>
          <p:cNvSpPr/>
          <p:nvPr/>
        </p:nvSpPr>
        <p:spPr>
          <a:xfrm>
            <a:off x="397667" y="2302500"/>
            <a:ext cx="4773423" cy="3631763"/>
          </a:xfrm>
          <a:prstGeom prst="rect">
            <a:avLst/>
          </a:prstGeom>
        </p:spPr>
        <p:txBody>
          <a:bodyPr wrap="square">
            <a:spAutoFit/>
          </a:bodyPr>
          <a:lstStyle/>
          <a:p>
            <a:pPr>
              <a:buBlip>
                <a:blip r:embed="rId4"/>
              </a:buBlip>
            </a:pPr>
            <a:endParaRPr lang="fr-FR" sz="1000" dirty="0" smtClean="0">
              <a:solidFill>
                <a:srgbClr val="00B0F0"/>
              </a:solidFill>
              <a:latin typeface="Ubuntu Light"/>
            </a:endParaRPr>
          </a:p>
          <a:p>
            <a:pPr>
              <a:buBlip>
                <a:blip r:embed="rId5"/>
              </a:buBlip>
            </a:pPr>
            <a:r>
              <a:rPr lang="fr-FR" sz="2000" dirty="0" smtClean="0">
                <a:solidFill>
                  <a:srgbClr val="00B0F0"/>
                </a:solidFill>
                <a:latin typeface="Ubuntu Light"/>
              </a:rPr>
              <a:t>Trousse confort, couverture, oreiller, serviette chaude.</a:t>
            </a:r>
          </a:p>
          <a:p>
            <a:pPr>
              <a:buBlip>
                <a:blip r:embed="rId5"/>
              </a:buBlip>
            </a:pPr>
            <a:r>
              <a:rPr lang="fr-FR" sz="2000" dirty="0" smtClean="0">
                <a:solidFill>
                  <a:srgbClr val="00B0F0"/>
                </a:solidFill>
                <a:latin typeface="Ubuntu Light"/>
              </a:rPr>
              <a:t>Champagne à l’apéritif.</a:t>
            </a:r>
          </a:p>
          <a:p>
            <a:pPr>
              <a:buBlip>
                <a:blip r:embed="rId5"/>
              </a:buBlip>
            </a:pPr>
            <a:r>
              <a:rPr lang="fr-FR" sz="2000" dirty="0" smtClean="0">
                <a:solidFill>
                  <a:srgbClr val="00B0F0"/>
                </a:solidFill>
                <a:latin typeface="Ubuntu Light"/>
              </a:rPr>
              <a:t>Déjeuner ou dîner : choix entre deux plats chauds.</a:t>
            </a:r>
          </a:p>
          <a:p>
            <a:pPr>
              <a:buBlip>
                <a:blip r:embed="rId5"/>
              </a:buBlip>
            </a:pPr>
            <a:r>
              <a:rPr lang="fr-FR" sz="2000" dirty="0" smtClean="0">
                <a:solidFill>
                  <a:srgbClr val="00B0F0"/>
                </a:solidFill>
                <a:latin typeface="Ubuntu Light"/>
              </a:rPr>
              <a:t>Collation  chaude (Paris &gt; Caraïbes).</a:t>
            </a:r>
          </a:p>
          <a:p>
            <a:pPr>
              <a:buBlip>
                <a:blip r:embed="rId5"/>
              </a:buBlip>
            </a:pPr>
            <a:r>
              <a:rPr lang="fr-FR" sz="2000" dirty="0" smtClean="0">
                <a:solidFill>
                  <a:srgbClr val="00B0F0"/>
                </a:solidFill>
                <a:latin typeface="Ubuntu Light"/>
              </a:rPr>
              <a:t>Petit-déjeuner  avec viennoiseries chaudes (Caraïbes &gt; Paris).</a:t>
            </a:r>
          </a:p>
          <a:p>
            <a:pPr>
              <a:buBlip>
                <a:blip r:embed="rId5"/>
              </a:buBlip>
            </a:pPr>
            <a:r>
              <a:rPr lang="fr-FR" sz="2000" dirty="0" smtClean="0">
                <a:solidFill>
                  <a:srgbClr val="00B0F0"/>
                </a:solidFill>
                <a:latin typeface="Ubuntu Light"/>
              </a:rPr>
              <a:t>Choix de boissons d’accompagnement, alcoolisées ou non.</a:t>
            </a:r>
          </a:p>
          <a:p>
            <a:pPr>
              <a:buBlip>
                <a:blip r:embed="rId5"/>
              </a:buBlip>
            </a:pPr>
            <a:r>
              <a:rPr lang="fr-FR" sz="2000" dirty="0" smtClean="0">
                <a:solidFill>
                  <a:srgbClr val="00B0F0"/>
                </a:solidFill>
                <a:latin typeface="Ubuntu Light"/>
              </a:rPr>
              <a:t>Café, thé et chocolat.</a:t>
            </a:r>
            <a:endParaRPr lang="fr-FR" sz="2000" dirty="0">
              <a:solidFill>
                <a:srgbClr val="00B0F0"/>
              </a:solidFill>
              <a:latin typeface="Ubuntu Light"/>
            </a:endParaRPr>
          </a:p>
        </p:txBody>
      </p:sp>
      <p:pic>
        <p:nvPicPr>
          <p:cNvPr id="5122" name="Picture 2"/>
          <p:cNvPicPr>
            <a:picLocks noChangeAspect="1" noChangeArrowheads="1"/>
          </p:cNvPicPr>
          <p:nvPr/>
        </p:nvPicPr>
        <p:blipFill>
          <a:blip r:embed="rId6" cstate="print"/>
          <a:srcRect/>
          <a:stretch>
            <a:fillRect/>
          </a:stretch>
        </p:blipFill>
        <p:spPr bwMode="auto">
          <a:xfrm>
            <a:off x="5285391" y="2569779"/>
            <a:ext cx="3448706" cy="3448706"/>
          </a:xfrm>
          <a:prstGeom prst="rect">
            <a:avLst/>
          </a:prstGeom>
          <a:noFill/>
          <a:ln w="9525">
            <a:noFill/>
            <a:miter lim="800000"/>
            <a:headEnd/>
            <a:tailEnd/>
          </a:ln>
          <a:effectLst/>
        </p:spPr>
      </p:pic>
    </p:spTree>
    <p:extLst>
      <p:ext uri="{BB962C8B-B14F-4D97-AF65-F5344CB8AC3E}">
        <p14:creationId xmlns:p14="http://schemas.microsoft.com/office/powerpoint/2010/main" xmlns="" val="3581670305"/>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pic>
        <p:nvPicPr>
          <p:cNvPr id="6" name="Picture 3"/>
          <p:cNvPicPr>
            <a:picLocks noChangeAspect="1" noChangeArrowheads="1"/>
          </p:cNvPicPr>
          <p:nvPr/>
        </p:nvPicPr>
        <p:blipFill>
          <a:blip r:embed="rId3" cstate="email"/>
          <a:srcRect/>
          <a:stretch>
            <a:fillRect/>
          </a:stretch>
        </p:blipFill>
        <p:spPr bwMode="auto">
          <a:xfrm>
            <a:off x="5105776" y="2806262"/>
            <a:ext cx="4038224" cy="3191990"/>
          </a:xfrm>
          <a:prstGeom prst="rect">
            <a:avLst/>
          </a:prstGeom>
          <a:noFill/>
          <a:ln w="9525">
            <a:noFill/>
            <a:miter lim="800000"/>
            <a:headEnd/>
            <a:tailEnd/>
          </a:ln>
          <a:effectLst/>
        </p:spPr>
      </p:pic>
      <p:pic>
        <p:nvPicPr>
          <p:cNvPr id="11" name="Picture 2"/>
          <p:cNvPicPr>
            <a:picLocks noChangeAspect="1" noChangeArrowheads="1"/>
          </p:cNvPicPr>
          <p:nvPr/>
        </p:nvPicPr>
        <p:blipFill>
          <a:blip r:embed="rId4" cstate="email"/>
          <a:srcRect/>
          <a:stretch>
            <a:fillRect/>
          </a:stretch>
        </p:blipFill>
        <p:spPr bwMode="auto">
          <a:xfrm>
            <a:off x="0" y="2079519"/>
            <a:ext cx="4934941" cy="4418065"/>
          </a:xfrm>
          <a:prstGeom prst="rect">
            <a:avLst/>
          </a:prstGeom>
          <a:noFill/>
          <a:ln w="9525">
            <a:noFill/>
            <a:miter lim="800000"/>
            <a:headEnd/>
            <a:tailEnd/>
          </a:ln>
          <a:effectLst/>
        </p:spPr>
      </p:pic>
      <p:pic>
        <p:nvPicPr>
          <p:cNvPr id="12" name="Picture 3"/>
          <p:cNvPicPr>
            <a:picLocks noChangeAspect="1" noChangeArrowheads="1"/>
          </p:cNvPicPr>
          <p:nvPr/>
        </p:nvPicPr>
        <p:blipFill>
          <a:blip r:embed="rId5" cstate="email"/>
          <a:srcRect/>
          <a:stretch>
            <a:fillRect/>
          </a:stretch>
        </p:blipFill>
        <p:spPr bwMode="auto">
          <a:xfrm>
            <a:off x="5322887" y="0"/>
            <a:ext cx="3821113" cy="841375"/>
          </a:xfrm>
          <a:prstGeom prst="rect">
            <a:avLst/>
          </a:prstGeom>
          <a:noFill/>
          <a:ln w="9525">
            <a:noFill/>
            <a:miter lim="800000"/>
            <a:headEnd/>
            <a:tailEnd/>
          </a:ln>
          <a:effectLst/>
        </p:spPr>
      </p:pic>
      <p:sp>
        <p:nvSpPr>
          <p:cNvPr id="13" name="ZoneTexte 12"/>
          <p:cNvSpPr txBox="1"/>
          <p:nvPr/>
        </p:nvSpPr>
        <p:spPr>
          <a:xfrm>
            <a:off x="0" y="1135117"/>
            <a:ext cx="1828800" cy="307777"/>
          </a:xfrm>
          <a:prstGeom prst="rect">
            <a:avLst/>
          </a:prstGeom>
          <a:noFill/>
        </p:spPr>
        <p:txBody>
          <a:bodyPr wrap="square" rtlCol="0">
            <a:spAutoFit/>
          </a:bodyPr>
          <a:lstStyle/>
          <a:p>
            <a:r>
              <a:rPr lang="fr-FR" sz="1400" b="1" dirty="0" smtClean="0">
                <a:solidFill>
                  <a:srgbClr val="0070C0"/>
                </a:solidFill>
                <a:latin typeface="Ubuntu"/>
              </a:rPr>
              <a:t>Inclinaison à 125°</a:t>
            </a:r>
            <a:endParaRPr lang="fr-FR" sz="1400" b="1" dirty="0">
              <a:solidFill>
                <a:srgbClr val="0070C0"/>
              </a:solidFill>
              <a:latin typeface="Ubuntu"/>
            </a:endParaRPr>
          </a:p>
        </p:txBody>
      </p:sp>
      <p:cxnSp>
        <p:nvCxnSpPr>
          <p:cNvPr id="16" name="Connecteur en arc 15"/>
          <p:cNvCxnSpPr/>
          <p:nvPr/>
        </p:nvCxnSpPr>
        <p:spPr>
          <a:xfrm rot="16200000" flipH="1">
            <a:off x="-55180" y="1773620"/>
            <a:ext cx="993228" cy="315311"/>
          </a:xfrm>
          <a:prstGeom prst="curved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sp>
        <p:nvSpPr>
          <p:cNvPr id="17" name="ZoneTexte 16"/>
          <p:cNvSpPr txBox="1"/>
          <p:nvPr/>
        </p:nvSpPr>
        <p:spPr>
          <a:xfrm>
            <a:off x="6747641" y="1555530"/>
            <a:ext cx="2075793" cy="523220"/>
          </a:xfrm>
          <a:prstGeom prst="rect">
            <a:avLst/>
          </a:prstGeom>
          <a:noFill/>
        </p:spPr>
        <p:txBody>
          <a:bodyPr wrap="square" rtlCol="0">
            <a:spAutoFit/>
          </a:bodyPr>
          <a:lstStyle/>
          <a:p>
            <a:pPr algn="ctr"/>
            <a:r>
              <a:rPr lang="fr-FR" sz="1400" b="1" dirty="0" smtClean="0">
                <a:solidFill>
                  <a:srgbClr val="0070C0"/>
                </a:solidFill>
                <a:latin typeface="Ubuntu"/>
              </a:rPr>
              <a:t>Ecran tactile et inclinable de 30 cm</a:t>
            </a:r>
            <a:endParaRPr lang="fr-FR" sz="1400" b="1" dirty="0">
              <a:solidFill>
                <a:srgbClr val="0070C0"/>
              </a:solidFill>
              <a:latin typeface="Ubuntu"/>
            </a:endParaRPr>
          </a:p>
        </p:txBody>
      </p:sp>
      <p:cxnSp>
        <p:nvCxnSpPr>
          <p:cNvPr id="19" name="Connecteur en arc 18"/>
          <p:cNvCxnSpPr/>
          <p:nvPr/>
        </p:nvCxnSpPr>
        <p:spPr>
          <a:xfrm rot="5400000">
            <a:off x="7606862" y="2293883"/>
            <a:ext cx="709448" cy="189186"/>
          </a:xfrm>
          <a:prstGeom prst="curved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sp>
        <p:nvSpPr>
          <p:cNvPr id="20" name="ZoneTexte 19"/>
          <p:cNvSpPr txBox="1"/>
          <p:nvPr/>
        </p:nvSpPr>
        <p:spPr>
          <a:xfrm>
            <a:off x="3526221" y="6059214"/>
            <a:ext cx="2075793" cy="523220"/>
          </a:xfrm>
          <a:prstGeom prst="rect">
            <a:avLst/>
          </a:prstGeom>
          <a:noFill/>
        </p:spPr>
        <p:txBody>
          <a:bodyPr wrap="square" rtlCol="0">
            <a:spAutoFit/>
          </a:bodyPr>
          <a:lstStyle/>
          <a:p>
            <a:pPr algn="ctr"/>
            <a:r>
              <a:rPr lang="fr-FR" sz="1400" b="1" dirty="0" smtClean="0">
                <a:solidFill>
                  <a:srgbClr val="0070C0"/>
                </a:solidFill>
                <a:latin typeface="Ubuntu"/>
              </a:rPr>
              <a:t>Espacement entre les sièges de 89 cm</a:t>
            </a:r>
            <a:endParaRPr lang="fr-FR" sz="1400" b="1" dirty="0">
              <a:solidFill>
                <a:srgbClr val="0070C0"/>
              </a:solidFill>
              <a:latin typeface="Ubuntu"/>
            </a:endParaRPr>
          </a:p>
        </p:txBody>
      </p:sp>
      <p:cxnSp>
        <p:nvCxnSpPr>
          <p:cNvPr id="22" name="Connecteur en arc 21"/>
          <p:cNvCxnSpPr/>
          <p:nvPr/>
        </p:nvCxnSpPr>
        <p:spPr>
          <a:xfrm rot="16200000" flipV="1">
            <a:off x="3949262" y="5636172"/>
            <a:ext cx="520262" cy="283780"/>
          </a:xfrm>
          <a:prstGeom prst="curved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sp>
        <p:nvSpPr>
          <p:cNvPr id="23" name="ZoneTexte 22"/>
          <p:cNvSpPr txBox="1"/>
          <p:nvPr/>
        </p:nvSpPr>
        <p:spPr>
          <a:xfrm>
            <a:off x="3289737" y="1108840"/>
            <a:ext cx="2075793" cy="523220"/>
          </a:xfrm>
          <a:prstGeom prst="rect">
            <a:avLst/>
          </a:prstGeom>
          <a:noFill/>
        </p:spPr>
        <p:txBody>
          <a:bodyPr wrap="square" rtlCol="0">
            <a:spAutoFit/>
          </a:bodyPr>
          <a:lstStyle/>
          <a:p>
            <a:pPr algn="ctr"/>
            <a:r>
              <a:rPr lang="fr-FR" sz="1400" b="1" dirty="0" smtClean="0">
                <a:solidFill>
                  <a:srgbClr val="0070C0"/>
                </a:solidFill>
                <a:latin typeface="Ubuntu"/>
              </a:rPr>
              <a:t>Repose tête ajustable 4 positions</a:t>
            </a:r>
            <a:endParaRPr lang="fr-FR" sz="1400" b="1" dirty="0">
              <a:solidFill>
                <a:srgbClr val="0070C0"/>
              </a:solidFill>
              <a:latin typeface="Ubuntu"/>
            </a:endParaRPr>
          </a:p>
        </p:txBody>
      </p:sp>
      <p:cxnSp>
        <p:nvCxnSpPr>
          <p:cNvPr id="25" name="Connecteur en arc 24"/>
          <p:cNvCxnSpPr/>
          <p:nvPr/>
        </p:nvCxnSpPr>
        <p:spPr>
          <a:xfrm rot="5400000">
            <a:off x="3271346" y="1663261"/>
            <a:ext cx="646385" cy="283780"/>
          </a:xfrm>
          <a:prstGeom prst="curved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sp>
        <p:nvSpPr>
          <p:cNvPr id="27" name="ZoneTexte 26"/>
          <p:cNvSpPr txBox="1"/>
          <p:nvPr/>
        </p:nvSpPr>
        <p:spPr>
          <a:xfrm>
            <a:off x="3857296" y="2511972"/>
            <a:ext cx="2075793" cy="523220"/>
          </a:xfrm>
          <a:prstGeom prst="rect">
            <a:avLst/>
          </a:prstGeom>
          <a:noFill/>
        </p:spPr>
        <p:txBody>
          <a:bodyPr wrap="square" rtlCol="0">
            <a:spAutoFit/>
          </a:bodyPr>
          <a:lstStyle/>
          <a:p>
            <a:pPr algn="ctr"/>
            <a:r>
              <a:rPr lang="fr-FR" sz="1400" b="1" dirty="0" smtClean="0">
                <a:solidFill>
                  <a:srgbClr val="0070C0"/>
                </a:solidFill>
                <a:latin typeface="Ubuntu"/>
              </a:rPr>
              <a:t>Assise de 45 cm avec renfort aux lombaires</a:t>
            </a:r>
            <a:endParaRPr lang="fr-FR" sz="1400" b="1" dirty="0">
              <a:solidFill>
                <a:srgbClr val="0070C0"/>
              </a:solidFill>
              <a:latin typeface="Ubuntu"/>
            </a:endParaRPr>
          </a:p>
        </p:txBody>
      </p:sp>
      <p:cxnSp>
        <p:nvCxnSpPr>
          <p:cNvPr id="29" name="Connecteur en arc 28"/>
          <p:cNvCxnSpPr/>
          <p:nvPr/>
        </p:nvCxnSpPr>
        <p:spPr>
          <a:xfrm rot="10800000" flipV="1">
            <a:off x="3736428" y="3042744"/>
            <a:ext cx="425670" cy="409903"/>
          </a:xfrm>
          <a:prstGeom prst="curved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pic>
        <p:nvPicPr>
          <p:cNvPr id="15" name="Picture 2"/>
          <p:cNvPicPr>
            <a:picLocks noChangeAspect="1" noChangeArrowheads="1"/>
          </p:cNvPicPr>
          <p:nvPr/>
        </p:nvPicPr>
        <p:blipFill>
          <a:blip r:embed="rId6" cstate="print"/>
          <a:srcRect/>
          <a:stretch>
            <a:fillRect/>
          </a:stretch>
        </p:blipFill>
        <p:spPr bwMode="auto">
          <a:xfrm>
            <a:off x="0" y="204241"/>
            <a:ext cx="693683" cy="693683"/>
          </a:xfrm>
          <a:prstGeom prst="rect">
            <a:avLst/>
          </a:prstGeom>
          <a:noFill/>
          <a:ln w="9525">
            <a:noFill/>
            <a:miter lim="800000"/>
            <a:headEnd/>
            <a:tailEnd/>
          </a:ln>
          <a:effectLst/>
        </p:spPr>
      </p:pic>
    </p:spTree>
    <p:extLst>
      <p:ext uri="{BB962C8B-B14F-4D97-AF65-F5344CB8AC3E}">
        <p14:creationId xmlns:p14="http://schemas.microsoft.com/office/powerpoint/2010/main" xmlns="" val="3581670305"/>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pic>
        <p:nvPicPr>
          <p:cNvPr id="4" name="Image 3" descr="C:\Users\cjoachim\Dropbox (Air Caraïbes - M&amp;C)\ECHANGE TX LIONS CAFEINE\DOSSIERS A NE PAS SUPPRIMER SVP\Photos\Photos classes A350\Classe Caraïbes\JPG BD\IMG_8763.jpg"/>
          <p:cNvPicPr/>
          <p:nvPr/>
        </p:nvPicPr>
        <p:blipFill>
          <a:blip r:embed="rId3" cstate="email"/>
          <a:srcRect/>
          <a:stretch>
            <a:fillRect/>
          </a:stretch>
        </p:blipFill>
        <p:spPr bwMode="auto">
          <a:xfrm>
            <a:off x="0" y="1655379"/>
            <a:ext cx="4887310" cy="3963757"/>
          </a:xfrm>
          <a:prstGeom prst="rect">
            <a:avLst/>
          </a:prstGeom>
          <a:noFill/>
          <a:ln w="9525">
            <a:noFill/>
            <a:miter lim="800000"/>
            <a:headEnd/>
            <a:tailEnd/>
          </a:ln>
        </p:spPr>
      </p:pic>
      <p:pic>
        <p:nvPicPr>
          <p:cNvPr id="5" name="Image 4" descr="C:\Users\cjoachim\Dropbox (Air Caraïbes - M&amp;C)\ECHANGE CAFEINE\Photos classe Caraïbes\Photos retouchées\JPG BD\AT1_8428.jpg"/>
          <p:cNvPicPr/>
          <p:nvPr/>
        </p:nvPicPr>
        <p:blipFill>
          <a:blip r:embed="rId4" cstate="email"/>
          <a:srcRect/>
          <a:stretch>
            <a:fillRect/>
          </a:stretch>
        </p:blipFill>
        <p:spPr bwMode="auto">
          <a:xfrm>
            <a:off x="5076496" y="3594538"/>
            <a:ext cx="3815255" cy="2601309"/>
          </a:xfrm>
          <a:prstGeom prst="rect">
            <a:avLst/>
          </a:prstGeom>
          <a:noFill/>
          <a:ln w="9525">
            <a:noFill/>
            <a:miter lim="800000"/>
            <a:headEnd/>
            <a:tailEnd/>
          </a:ln>
        </p:spPr>
      </p:pic>
      <p:pic>
        <p:nvPicPr>
          <p:cNvPr id="6" name="Picture 3"/>
          <p:cNvPicPr>
            <a:picLocks noChangeAspect="1" noChangeArrowheads="1"/>
          </p:cNvPicPr>
          <p:nvPr/>
        </p:nvPicPr>
        <p:blipFill>
          <a:blip r:embed="rId5" cstate="email"/>
          <a:srcRect/>
          <a:stretch>
            <a:fillRect/>
          </a:stretch>
        </p:blipFill>
        <p:spPr bwMode="auto">
          <a:xfrm>
            <a:off x="5322887" y="0"/>
            <a:ext cx="3821113" cy="841375"/>
          </a:xfrm>
          <a:prstGeom prst="rect">
            <a:avLst/>
          </a:prstGeom>
          <a:noFill/>
          <a:ln w="9525">
            <a:noFill/>
            <a:miter lim="800000"/>
            <a:headEnd/>
            <a:tailEnd/>
          </a:ln>
          <a:effectLst/>
        </p:spPr>
      </p:pic>
      <p:pic>
        <p:nvPicPr>
          <p:cNvPr id="8" name="Image 7" descr="C:\Users\cjoachim\Dropbox (Air Caraïbes - M&amp;C)\ECHANGE TX LIONS CAFEINE\DOSSIERS A NE PAS SUPPRIMER SVP\Photos\Photos classes A350\Classe Caraïbes\JPG BD\A350-900 MSN082 Air Caraibes seats-172.jpg"/>
          <p:cNvPicPr/>
          <p:nvPr/>
        </p:nvPicPr>
        <p:blipFill>
          <a:blip r:embed="rId6" cstate="email"/>
          <a:srcRect/>
          <a:stretch>
            <a:fillRect/>
          </a:stretch>
        </p:blipFill>
        <p:spPr bwMode="auto">
          <a:xfrm>
            <a:off x="5044966" y="788276"/>
            <a:ext cx="3815255" cy="2660446"/>
          </a:xfrm>
          <a:prstGeom prst="rect">
            <a:avLst/>
          </a:prstGeom>
          <a:noFill/>
          <a:ln w="9525">
            <a:noFill/>
            <a:miter lim="800000"/>
            <a:headEnd/>
            <a:tailEnd/>
          </a:ln>
        </p:spPr>
      </p:pic>
      <p:pic>
        <p:nvPicPr>
          <p:cNvPr id="7" name="Picture 2"/>
          <p:cNvPicPr>
            <a:picLocks noChangeAspect="1" noChangeArrowheads="1"/>
          </p:cNvPicPr>
          <p:nvPr/>
        </p:nvPicPr>
        <p:blipFill>
          <a:blip r:embed="rId7" cstate="print"/>
          <a:srcRect/>
          <a:stretch>
            <a:fillRect/>
          </a:stretch>
        </p:blipFill>
        <p:spPr bwMode="auto">
          <a:xfrm>
            <a:off x="0" y="204241"/>
            <a:ext cx="693683" cy="693683"/>
          </a:xfrm>
          <a:prstGeom prst="rect">
            <a:avLst/>
          </a:prstGeom>
          <a:noFill/>
          <a:ln w="9525">
            <a:noFill/>
            <a:miter lim="800000"/>
            <a:headEnd/>
            <a:tailEnd/>
          </a:ln>
          <a:effectLst/>
        </p:spPr>
      </p:pic>
    </p:spTree>
    <p:extLst>
      <p:ext uri="{BB962C8B-B14F-4D97-AF65-F5344CB8AC3E}">
        <p14:creationId xmlns:p14="http://schemas.microsoft.com/office/powerpoint/2010/main" xmlns="" val="3581670305"/>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pic>
        <p:nvPicPr>
          <p:cNvPr id="4" name="Image 3" descr="C:\Users\cjoachim\Dropbox (Air Caraïbes - M&amp;C)\ECHANGE TX LIONS CAFEINE\DOSSIERS A NE PAS SUPPRIMER SVP\Photos\Photos classes A350\Classe Caraïbes\JPG BD\A350-900 MSN082 Air Caraibes seats-169.jpg"/>
          <p:cNvPicPr/>
          <p:nvPr/>
        </p:nvPicPr>
        <p:blipFill>
          <a:blip r:embed="rId3" cstate="email"/>
          <a:srcRect/>
          <a:stretch>
            <a:fillRect/>
          </a:stretch>
        </p:blipFill>
        <p:spPr bwMode="auto">
          <a:xfrm>
            <a:off x="-1" y="1340069"/>
            <a:ext cx="6258911" cy="4721518"/>
          </a:xfrm>
          <a:prstGeom prst="rect">
            <a:avLst/>
          </a:prstGeom>
          <a:noFill/>
          <a:ln w="9525">
            <a:noFill/>
            <a:miter lim="800000"/>
            <a:headEnd/>
            <a:tailEnd/>
          </a:ln>
        </p:spPr>
      </p:pic>
      <p:pic>
        <p:nvPicPr>
          <p:cNvPr id="5" name="Image 4" descr="C:\Users\cjoachim\Dropbox (Air Caraïbes - M&amp;C)\ECHANGE CAFEINE\Photos classe Caraïbes\Photos retouchées\JPG BD\A350-900 MSN082 Air Caraibes seats-173.jpg"/>
          <p:cNvPicPr/>
          <p:nvPr/>
        </p:nvPicPr>
        <p:blipFill>
          <a:blip r:embed="rId4" cstate="email"/>
          <a:srcRect/>
          <a:stretch>
            <a:fillRect/>
          </a:stretch>
        </p:blipFill>
        <p:spPr bwMode="auto">
          <a:xfrm>
            <a:off x="6356554" y="3090041"/>
            <a:ext cx="2472136" cy="1378721"/>
          </a:xfrm>
          <a:prstGeom prst="rect">
            <a:avLst/>
          </a:prstGeom>
          <a:noFill/>
          <a:ln w="9525">
            <a:noFill/>
            <a:miter lim="800000"/>
            <a:headEnd/>
            <a:tailEnd/>
          </a:ln>
        </p:spPr>
      </p:pic>
      <p:pic>
        <p:nvPicPr>
          <p:cNvPr id="6" name="Image 5" descr="C:\Users\cjoachim\Dropbox (Air Caraïbes - M&amp;C)\ECHANGE CAFEINE\Photos classe Caraïbes\Photos retouchées\JPG BD\A350-900 MSN082 Air Caraibes seats-174.jpg"/>
          <p:cNvPicPr/>
          <p:nvPr/>
        </p:nvPicPr>
        <p:blipFill>
          <a:blip r:embed="rId5" cstate="email"/>
          <a:srcRect/>
          <a:stretch>
            <a:fillRect/>
          </a:stretch>
        </p:blipFill>
        <p:spPr bwMode="auto">
          <a:xfrm>
            <a:off x="6353505" y="4620290"/>
            <a:ext cx="2490949" cy="1465200"/>
          </a:xfrm>
          <a:prstGeom prst="rect">
            <a:avLst/>
          </a:prstGeom>
          <a:noFill/>
          <a:ln w="9525">
            <a:noFill/>
            <a:miter lim="800000"/>
            <a:headEnd/>
            <a:tailEnd/>
          </a:ln>
        </p:spPr>
      </p:pic>
      <p:pic>
        <p:nvPicPr>
          <p:cNvPr id="7" name="Picture 2"/>
          <p:cNvPicPr>
            <a:picLocks noChangeAspect="1" noChangeArrowheads="1"/>
          </p:cNvPicPr>
          <p:nvPr/>
        </p:nvPicPr>
        <p:blipFill>
          <a:blip r:embed="rId6" cstate="email"/>
          <a:srcRect/>
          <a:stretch>
            <a:fillRect/>
          </a:stretch>
        </p:blipFill>
        <p:spPr bwMode="auto">
          <a:xfrm>
            <a:off x="6369339" y="1340070"/>
            <a:ext cx="2477993" cy="1651332"/>
          </a:xfrm>
          <a:prstGeom prst="rect">
            <a:avLst/>
          </a:prstGeom>
          <a:noFill/>
          <a:ln w="9525">
            <a:noFill/>
            <a:miter lim="800000"/>
            <a:headEnd/>
            <a:tailEnd/>
          </a:ln>
          <a:effectLst/>
        </p:spPr>
      </p:pic>
      <p:pic>
        <p:nvPicPr>
          <p:cNvPr id="8" name="Picture 3"/>
          <p:cNvPicPr>
            <a:picLocks noChangeAspect="1" noChangeArrowheads="1"/>
          </p:cNvPicPr>
          <p:nvPr/>
        </p:nvPicPr>
        <p:blipFill>
          <a:blip r:embed="rId7" cstate="email"/>
          <a:srcRect/>
          <a:stretch>
            <a:fillRect/>
          </a:stretch>
        </p:blipFill>
        <p:spPr bwMode="auto">
          <a:xfrm>
            <a:off x="5322887" y="0"/>
            <a:ext cx="3821113" cy="841375"/>
          </a:xfrm>
          <a:prstGeom prst="rect">
            <a:avLst/>
          </a:prstGeom>
          <a:noFill/>
          <a:ln w="9525">
            <a:noFill/>
            <a:miter lim="800000"/>
            <a:headEnd/>
            <a:tailEnd/>
          </a:ln>
          <a:effectLst/>
        </p:spPr>
      </p:pic>
      <p:pic>
        <p:nvPicPr>
          <p:cNvPr id="9" name="Picture 2"/>
          <p:cNvPicPr>
            <a:picLocks noChangeAspect="1" noChangeArrowheads="1"/>
          </p:cNvPicPr>
          <p:nvPr/>
        </p:nvPicPr>
        <p:blipFill>
          <a:blip r:embed="rId8" cstate="print"/>
          <a:srcRect/>
          <a:stretch>
            <a:fillRect/>
          </a:stretch>
        </p:blipFill>
        <p:spPr bwMode="auto">
          <a:xfrm>
            <a:off x="0" y="204241"/>
            <a:ext cx="693683" cy="693683"/>
          </a:xfrm>
          <a:prstGeom prst="rect">
            <a:avLst/>
          </a:prstGeom>
          <a:noFill/>
          <a:ln w="9525">
            <a:noFill/>
            <a:miter lim="800000"/>
            <a:headEnd/>
            <a:tailEnd/>
          </a:ln>
          <a:effectLst/>
        </p:spPr>
      </p:pic>
    </p:spTree>
    <p:extLst>
      <p:ext uri="{BB962C8B-B14F-4D97-AF65-F5344CB8AC3E}">
        <p14:creationId xmlns:p14="http://schemas.microsoft.com/office/powerpoint/2010/main" xmlns="" val="3581670305"/>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pic>
        <p:nvPicPr>
          <p:cNvPr id="8" name="Picture 3"/>
          <p:cNvPicPr>
            <a:picLocks noChangeAspect="1" noChangeArrowheads="1"/>
          </p:cNvPicPr>
          <p:nvPr/>
        </p:nvPicPr>
        <p:blipFill>
          <a:blip r:embed="rId3" cstate="email"/>
          <a:srcRect/>
          <a:stretch>
            <a:fillRect/>
          </a:stretch>
        </p:blipFill>
        <p:spPr bwMode="auto">
          <a:xfrm>
            <a:off x="5029200" y="0"/>
            <a:ext cx="4114800" cy="841375"/>
          </a:xfrm>
          <a:prstGeom prst="rect">
            <a:avLst/>
          </a:prstGeom>
          <a:noFill/>
          <a:ln w="9525">
            <a:noFill/>
            <a:miter lim="800000"/>
            <a:headEnd/>
            <a:tailEnd/>
          </a:ln>
          <a:effectLst/>
        </p:spPr>
      </p:pic>
      <p:sp>
        <p:nvSpPr>
          <p:cNvPr id="9" name="ZoneTexte 8"/>
          <p:cNvSpPr txBox="1"/>
          <p:nvPr/>
        </p:nvSpPr>
        <p:spPr>
          <a:xfrm>
            <a:off x="8707272" y="0"/>
            <a:ext cx="232012" cy="369332"/>
          </a:xfrm>
          <a:prstGeom prst="rect">
            <a:avLst/>
          </a:prstGeom>
          <a:noFill/>
        </p:spPr>
        <p:txBody>
          <a:bodyPr wrap="square" rtlCol="0">
            <a:spAutoFit/>
          </a:bodyPr>
          <a:lstStyle/>
          <a:p>
            <a:r>
              <a:rPr lang="fr-FR" dirty="0" smtClean="0"/>
              <a:t>*</a:t>
            </a:r>
            <a:endParaRPr lang="fr-FR" dirty="0"/>
          </a:p>
        </p:txBody>
      </p:sp>
      <p:sp>
        <p:nvSpPr>
          <p:cNvPr id="17" name="ZoneTexte 16"/>
          <p:cNvSpPr txBox="1"/>
          <p:nvPr/>
        </p:nvSpPr>
        <p:spPr>
          <a:xfrm>
            <a:off x="0" y="6581001"/>
            <a:ext cx="9144000" cy="553998"/>
          </a:xfrm>
          <a:prstGeom prst="rect">
            <a:avLst/>
          </a:prstGeom>
          <a:noFill/>
        </p:spPr>
        <p:txBody>
          <a:bodyPr wrap="square" rtlCol="0">
            <a:spAutoFit/>
          </a:bodyPr>
          <a:lstStyle/>
          <a:p>
            <a:r>
              <a:rPr lang="fr-FR" sz="1200" b="1" dirty="0" smtClean="0">
                <a:latin typeface="Ubuntu"/>
              </a:rPr>
              <a:t>*Configuration après réaménagement et modernisation des cabines – F-GOTO / F-HPTP</a:t>
            </a:r>
            <a:r>
              <a:rPr lang="fr-FR" sz="1200" dirty="0" smtClean="0">
                <a:latin typeface="Ubuntu"/>
              </a:rPr>
              <a:t> </a:t>
            </a:r>
          </a:p>
          <a:p>
            <a:endParaRPr lang="fr-FR" dirty="0"/>
          </a:p>
        </p:txBody>
      </p:sp>
      <p:pic>
        <p:nvPicPr>
          <p:cNvPr id="18" name="Image 17" descr="C:\Users\cjoachim\Dropbox (Air Caraïbes - M&amp;C)\ECHANGE CECE FLO\Photos et vidéos\RETROFIT A330-300 F-GOTO\ELG_6573.jpg"/>
          <p:cNvPicPr/>
          <p:nvPr/>
        </p:nvPicPr>
        <p:blipFill>
          <a:blip r:embed="rId4" cstate="print"/>
          <a:srcRect b="4521"/>
          <a:stretch>
            <a:fillRect/>
          </a:stretch>
        </p:blipFill>
        <p:spPr bwMode="auto">
          <a:xfrm>
            <a:off x="2727435" y="283778"/>
            <a:ext cx="2680138" cy="4077204"/>
          </a:xfrm>
          <a:prstGeom prst="rect">
            <a:avLst/>
          </a:prstGeom>
          <a:noFill/>
          <a:ln w="9525">
            <a:noFill/>
            <a:miter lim="800000"/>
            <a:headEnd/>
            <a:tailEnd/>
          </a:ln>
        </p:spPr>
      </p:pic>
      <p:pic>
        <p:nvPicPr>
          <p:cNvPr id="19" name="Image 18" descr="C:\Users\cjoachim\Dropbox (Air Caraïbes - M&amp;C)\ECHANGE CECE FLO\Photos et vidéos\RETROFIT A330-300 F-GOTO\ELG_6584.jpg"/>
          <p:cNvPicPr/>
          <p:nvPr/>
        </p:nvPicPr>
        <p:blipFill>
          <a:blip r:embed="rId5" cstate="print"/>
          <a:srcRect b="11549"/>
          <a:stretch>
            <a:fillRect/>
          </a:stretch>
        </p:blipFill>
        <p:spPr bwMode="auto">
          <a:xfrm>
            <a:off x="5596758" y="737361"/>
            <a:ext cx="3547241" cy="2273853"/>
          </a:xfrm>
          <a:prstGeom prst="rect">
            <a:avLst/>
          </a:prstGeom>
          <a:noFill/>
          <a:ln w="9525">
            <a:noFill/>
            <a:miter lim="800000"/>
            <a:headEnd/>
            <a:tailEnd/>
          </a:ln>
        </p:spPr>
      </p:pic>
      <p:pic>
        <p:nvPicPr>
          <p:cNvPr id="20" name="Image 19" descr="C:\Users\cjoachim\Dropbox (Air Caraïbes - M&amp;C)\ECHANGE CECE FLO\Photos et vidéos\RETROFIT A330-300 F-GOTO\ELG_6649.jpg"/>
          <p:cNvPicPr/>
          <p:nvPr/>
        </p:nvPicPr>
        <p:blipFill>
          <a:blip r:embed="rId6" cstate="print"/>
          <a:srcRect b="10352"/>
          <a:stretch>
            <a:fillRect/>
          </a:stretch>
        </p:blipFill>
        <p:spPr bwMode="auto">
          <a:xfrm>
            <a:off x="1749972" y="4430107"/>
            <a:ext cx="3681277" cy="2138855"/>
          </a:xfrm>
          <a:prstGeom prst="rect">
            <a:avLst/>
          </a:prstGeom>
          <a:noFill/>
          <a:ln w="9525">
            <a:noFill/>
            <a:miter lim="800000"/>
            <a:headEnd/>
            <a:tailEnd/>
          </a:ln>
        </p:spPr>
      </p:pic>
      <p:pic>
        <p:nvPicPr>
          <p:cNvPr id="22" name="Image 21" descr="C:\Users\cjoachim\Dropbox (Air Caraïbes - M&amp;C)\ECHANGE CECE FLO\Photos et vidéos\RETROFIT A330-300 F-GOTO\ELG_6588.jpg"/>
          <p:cNvPicPr/>
          <p:nvPr/>
        </p:nvPicPr>
        <p:blipFill>
          <a:blip r:embed="rId7" cstate="print"/>
          <a:srcRect b="11911"/>
          <a:stretch>
            <a:fillRect/>
          </a:stretch>
        </p:blipFill>
        <p:spPr bwMode="auto">
          <a:xfrm>
            <a:off x="5612524" y="3090041"/>
            <a:ext cx="3531476" cy="2058220"/>
          </a:xfrm>
          <a:prstGeom prst="rect">
            <a:avLst/>
          </a:prstGeom>
          <a:noFill/>
          <a:ln w="9525">
            <a:noFill/>
            <a:miter lim="800000"/>
            <a:headEnd/>
            <a:tailEnd/>
          </a:ln>
        </p:spPr>
      </p:pic>
      <p:pic>
        <p:nvPicPr>
          <p:cNvPr id="23" name="Image 22" descr="C:\Users\cjoachim\Dropbox (Air Caraïbes - M&amp;C)\ECHANGE CECE FLO\Photos et vidéos\RETROFIT A330-300 F-GOTO\ELG_6569.jpg"/>
          <p:cNvPicPr/>
          <p:nvPr/>
        </p:nvPicPr>
        <p:blipFill>
          <a:blip r:embed="rId8" cstate="print"/>
          <a:srcRect l="12973" b="11610"/>
          <a:stretch>
            <a:fillRect/>
          </a:stretch>
        </p:blipFill>
        <p:spPr bwMode="auto">
          <a:xfrm>
            <a:off x="-1" y="315311"/>
            <a:ext cx="2648607" cy="1935012"/>
          </a:xfrm>
          <a:prstGeom prst="rect">
            <a:avLst/>
          </a:prstGeom>
          <a:noFill/>
          <a:ln w="9525">
            <a:noFill/>
            <a:miter lim="800000"/>
            <a:headEnd/>
            <a:tailEnd/>
          </a:ln>
        </p:spPr>
      </p:pic>
      <p:pic>
        <p:nvPicPr>
          <p:cNvPr id="24" name="Image 23" descr="C:\Users\cjoachim\Dropbox (Air Caraïbes - M&amp;C)\ECHANGE CECE FLO\Photos et vidéos\RETROFIT A330-300 F-GOTO\ELG_6597.jpg"/>
          <p:cNvPicPr/>
          <p:nvPr/>
        </p:nvPicPr>
        <p:blipFill>
          <a:blip r:embed="rId9" cstate="print"/>
          <a:srcRect t="31079" b="25699"/>
          <a:stretch>
            <a:fillRect/>
          </a:stretch>
        </p:blipFill>
        <p:spPr bwMode="auto">
          <a:xfrm>
            <a:off x="0" y="2317531"/>
            <a:ext cx="2608446" cy="2033752"/>
          </a:xfrm>
          <a:prstGeom prst="rect">
            <a:avLst/>
          </a:prstGeom>
          <a:noFill/>
          <a:ln w="9525">
            <a:noFill/>
            <a:miter lim="800000"/>
            <a:headEnd/>
            <a:tailEnd/>
          </a:ln>
        </p:spPr>
      </p:pic>
      <p:pic>
        <p:nvPicPr>
          <p:cNvPr id="25" name="Image 24" descr="C:\Users\cjoachim\Dropbox (Air Caraïbes - M&amp;C)\ECHANGE CECE FLO\Photos et vidéos\RETROFIT A330-300 F-GOTO\ELG_6576.jpg"/>
          <p:cNvPicPr/>
          <p:nvPr/>
        </p:nvPicPr>
        <p:blipFill>
          <a:blip r:embed="rId10" cstate="print"/>
          <a:srcRect l="12382" t="18577" r="15654" b="5534"/>
          <a:stretch>
            <a:fillRect/>
          </a:stretch>
        </p:blipFill>
        <p:spPr bwMode="auto">
          <a:xfrm>
            <a:off x="0" y="4414345"/>
            <a:ext cx="1623848" cy="2159876"/>
          </a:xfrm>
          <a:prstGeom prst="rect">
            <a:avLst/>
          </a:prstGeom>
          <a:noFill/>
          <a:ln w="9525">
            <a:noFill/>
            <a:miter lim="800000"/>
            <a:headEnd/>
            <a:tailEnd/>
          </a:ln>
        </p:spPr>
      </p:pic>
    </p:spTree>
    <p:extLst>
      <p:ext uri="{BB962C8B-B14F-4D97-AF65-F5344CB8AC3E}">
        <p14:creationId xmlns:p14="http://schemas.microsoft.com/office/powerpoint/2010/main" xmlns="" val="3581670305"/>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pic>
        <p:nvPicPr>
          <p:cNvPr id="12" name="Image 11" descr="Z:\Visuels TX\Shooting TX fevrier 2012\caraibes\cabine vide\A_3901.jpg"/>
          <p:cNvPicPr/>
          <p:nvPr/>
        </p:nvPicPr>
        <p:blipFill>
          <a:blip r:embed="rId3" cstate="print"/>
          <a:srcRect/>
          <a:stretch>
            <a:fillRect/>
          </a:stretch>
        </p:blipFill>
        <p:spPr bwMode="auto">
          <a:xfrm>
            <a:off x="3153104" y="346840"/>
            <a:ext cx="4067503" cy="3342289"/>
          </a:xfrm>
          <a:prstGeom prst="rect">
            <a:avLst/>
          </a:prstGeom>
          <a:noFill/>
          <a:ln w="9525">
            <a:noFill/>
            <a:miter lim="800000"/>
            <a:headEnd/>
            <a:tailEnd/>
          </a:ln>
        </p:spPr>
      </p:pic>
      <p:pic>
        <p:nvPicPr>
          <p:cNvPr id="10" name="Picture 3"/>
          <p:cNvPicPr>
            <a:picLocks noChangeAspect="1" noChangeArrowheads="1"/>
          </p:cNvPicPr>
          <p:nvPr/>
        </p:nvPicPr>
        <p:blipFill>
          <a:blip r:embed="rId4" cstate="email"/>
          <a:srcRect l="9829"/>
          <a:stretch>
            <a:fillRect/>
          </a:stretch>
        </p:blipFill>
        <p:spPr bwMode="auto">
          <a:xfrm>
            <a:off x="2065283" y="3805123"/>
            <a:ext cx="3326524" cy="2735044"/>
          </a:xfrm>
          <a:prstGeom prst="rect">
            <a:avLst/>
          </a:prstGeom>
          <a:noFill/>
          <a:ln w="9525">
            <a:noFill/>
            <a:miter lim="800000"/>
            <a:headEnd/>
            <a:tailEnd/>
          </a:ln>
          <a:effectLst/>
        </p:spPr>
      </p:pic>
      <p:pic>
        <p:nvPicPr>
          <p:cNvPr id="13" name="Image 12" descr="Z:\Visuels TX\Shooting TX fevrier 2012\caraibes\cabine vide\A_3993.jpg"/>
          <p:cNvPicPr/>
          <p:nvPr/>
        </p:nvPicPr>
        <p:blipFill>
          <a:blip r:embed="rId5" cstate="print"/>
          <a:srcRect t="9375"/>
          <a:stretch>
            <a:fillRect/>
          </a:stretch>
        </p:blipFill>
        <p:spPr bwMode="auto">
          <a:xfrm>
            <a:off x="0" y="3799490"/>
            <a:ext cx="1970690" cy="2743199"/>
          </a:xfrm>
          <a:prstGeom prst="rect">
            <a:avLst/>
          </a:prstGeom>
          <a:noFill/>
          <a:ln w="9525">
            <a:noFill/>
            <a:miter lim="800000"/>
            <a:headEnd/>
            <a:tailEnd/>
          </a:ln>
        </p:spPr>
      </p:pic>
      <p:pic>
        <p:nvPicPr>
          <p:cNvPr id="14" name="Image 13" descr="Z:\Visuels TX\Shooting TX fevrier 2012\caraibes\cabine vide\A_3980.jpg"/>
          <p:cNvPicPr/>
          <p:nvPr/>
        </p:nvPicPr>
        <p:blipFill>
          <a:blip r:embed="rId6" cstate="print"/>
          <a:srcRect/>
          <a:stretch>
            <a:fillRect/>
          </a:stretch>
        </p:blipFill>
        <p:spPr bwMode="auto">
          <a:xfrm>
            <a:off x="5476875" y="3788036"/>
            <a:ext cx="3667125" cy="2750344"/>
          </a:xfrm>
          <a:prstGeom prst="rect">
            <a:avLst/>
          </a:prstGeom>
          <a:noFill/>
          <a:ln w="9525">
            <a:noFill/>
            <a:miter lim="800000"/>
            <a:headEnd/>
            <a:tailEnd/>
          </a:ln>
        </p:spPr>
      </p:pic>
      <p:pic>
        <p:nvPicPr>
          <p:cNvPr id="15" name="Image 14" descr="Z:\Visuels TX\Shooting TX fevrier 2012\caraibes\cabine vide\A_3945.jpg"/>
          <p:cNvPicPr/>
          <p:nvPr/>
        </p:nvPicPr>
        <p:blipFill>
          <a:blip r:embed="rId7" cstate="print"/>
          <a:srcRect/>
          <a:stretch>
            <a:fillRect/>
          </a:stretch>
        </p:blipFill>
        <p:spPr bwMode="auto">
          <a:xfrm>
            <a:off x="441434" y="268014"/>
            <a:ext cx="2617076" cy="3401410"/>
          </a:xfrm>
          <a:prstGeom prst="rect">
            <a:avLst/>
          </a:prstGeom>
          <a:noFill/>
          <a:ln w="9525">
            <a:noFill/>
            <a:miter lim="800000"/>
            <a:headEnd/>
            <a:tailEnd/>
          </a:ln>
        </p:spPr>
      </p:pic>
      <p:pic>
        <p:nvPicPr>
          <p:cNvPr id="8" name="Picture 3"/>
          <p:cNvPicPr>
            <a:picLocks noChangeAspect="1" noChangeArrowheads="1"/>
          </p:cNvPicPr>
          <p:nvPr/>
        </p:nvPicPr>
        <p:blipFill>
          <a:blip r:embed="rId8" cstate="email"/>
          <a:srcRect/>
          <a:stretch>
            <a:fillRect/>
          </a:stretch>
        </p:blipFill>
        <p:spPr bwMode="auto">
          <a:xfrm>
            <a:off x="5029200" y="0"/>
            <a:ext cx="4114800" cy="841375"/>
          </a:xfrm>
          <a:prstGeom prst="rect">
            <a:avLst/>
          </a:prstGeom>
          <a:noFill/>
          <a:ln w="9525">
            <a:noFill/>
            <a:miter lim="800000"/>
            <a:headEnd/>
            <a:tailEnd/>
          </a:ln>
          <a:effectLst/>
        </p:spPr>
      </p:pic>
      <p:sp>
        <p:nvSpPr>
          <p:cNvPr id="16" name="ZoneTexte 15"/>
          <p:cNvSpPr txBox="1"/>
          <p:nvPr/>
        </p:nvSpPr>
        <p:spPr>
          <a:xfrm>
            <a:off x="0" y="6581001"/>
            <a:ext cx="9144000" cy="553998"/>
          </a:xfrm>
          <a:prstGeom prst="rect">
            <a:avLst/>
          </a:prstGeom>
          <a:noFill/>
        </p:spPr>
        <p:txBody>
          <a:bodyPr wrap="square" rtlCol="0">
            <a:spAutoFit/>
          </a:bodyPr>
          <a:lstStyle/>
          <a:p>
            <a:r>
              <a:rPr lang="fr-FR" sz="1200" b="1" dirty="0" smtClean="0">
                <a:latin typeface="Ubuntu"/>
              </a:rPr>
              <a:t>*Configuration actuelle avant réaménagement et modernisation des cabines prévus avant l’été 2018. </a:t>
            </a:r>
          </a:p>
          <a:p>
            <a:endParaRPr lang="fr-FR" dirty="0">
              <a:latin typeface="Ubuntu"/>
            </a:endParaRPr>
          </a:p>
        </p:txBody>
      </p:sp>
      <p:sp>
        <p:nvSpPr>
          <p:cNvPr id="9" name="ZoneTexte 8"/>
          <p:cNvSpPr txBox="1"/>
          <p:nvPr/>
        </p:nvSpPr>
        <p:spPr>
          <a:xfrm>
            <a:off x="8707272" y="0"/>
            <a:ext cx="232012" cy="369332"/>
          </a:xfrm>
          <a:prstGeom prst="rect">
            <a:avLst/>
          </a:prstGeom>
          <a:noFill/>
        </p:spPr>
        <p:txBody>
          <a:bodyPr wrap="square" rtlCol="0">
            <a:spAutoFit/>
          </a:bodyPr>
          <a:lstStyle/>
          <a:p>
            <a:r>
              <a:rPr lang="fr-FR" dirty="0" smtClean="0"/>
              <a:t>*</a:t>
            </a:r>
            <a:endParaRPr lang="fr-FR" dirty="0"/>
          </a:p>
        </p:txBody>
      </p:sp>
    </p:spTree>
    <p:extLst>
      <p:ext uri="{BB962C8B-B14F-4D97-AF65-F5344CB8AC3E}">
        <p14:creationId xmlns:p14="http://schemas.microsoft.com/office/powerpoint/2010/main" xmlns="" val="3581670305"/>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cstate="print"/>
          <a:srcRect/>
          <a:stretch>
            <a:fillRect/>
          </a:stretch>
        </p:blipFill>
        <p:spPr bwMode="auto">
          <a:xfrm>
            <a:off x="0" y="0"/>
            <a:ext cx="9144000" cy="6877050"/>
          </a:xfrm>
          <a:prstGeom prst="rect">
            <a:avLst/>
          </a:prstGeom>
          <a:noFill/>
          <a:ln w="9525">
            <a:noFill/>
            <a:miter lim="800000"/>
            <a:headEnd/>
            <a:tailEnd/>
          </a:ln>
          <a:effectLst/>
        </p:spPr>
      </p:pic>
      <p:graphicFrame>
        <p:nvGraphicFramePr>
          <p:cNvPr id="6" name="Tableau 5"/>
          <p:cNvGraphicFramePr>
            <a:graphicFrameLocks noGrp="1"/>
          </p:cNvGraphicFramePr>
          <p:nvPr/>
        </p:nvGraphicFramePr>
        <p:xfrm>
          <a:off x="2380594" y="461921"/>
          <a:ext cx="6511158" cy="1645920"/>
        </p:xfrm>
        <a:graphic>
          <a:graphicData uri="http://schemas.openxmlformats.org/drawingml/2006/table">
            <a:tbl>
              <a:tblPr firstRow="1" bandRow="1">
                <a:tableStyleId>{5C22544A-7EE6-4342-B048-85BDC9FD1C3A}</a:tableStyleId>
              </a:tblPr>
              <a:tblGrid>
                <a:gridCol w="2632840">
                  <a:extLst>
                    <a:ext uri="{9D8B030D-6E8A-4147-A177-3AD203B41FA5}">
                      <a16:colId xmlns="" xmlns:a16="http://schemas.microsoft.com/office/drawing/2014/main" val="20000"/>
                    </a:ext>
                  </a:extLst>
                </a:gridCol>
                <a:gridCol w="3878318">
                  <a:extLst>
                    <a:ext uri="{9D8B030D-6E8A-4147-A177-3AD203B41FA5}">
                      <a16:colId xmlns="" xmlns:a16="http://schemas.microsoft.com/office/drawing/2014/main" val="20001"/>
                    </a:ext>
                  </a:extLst>
                </a:gridCol>
              </a:tblGrid>
              <a:tr h="31381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800" dirty="0">
                          <a:solidFill>
                            <a:srgbClr val="002060"/>
                          </a:solidFill>
                          <a:latin typeface="Ubuntu"/>
                        </a:rPr>
                        <a:t>Classe de réservation</a:t>
                      </a:r>
                      <a:endParaRPr lang="fr-FR" sz="1800" b="0" dirty="0">
                        <a:solidFill>
                          <a:srgbClr val="002060"/>
                        </a:solidFill>
                        <a:latin typeface="Ubuntu"/>
                      </a:endParaRPr>
                    </a:p>
                  </a:txBody>
                  <a:tcPr>
                    <a:solidFill>
                      <a:srgbClr val="FFC000"/>
                    </a:solidFill>
                  </a:tcPr>
                </a:tc>
                <a:tc>
                  <a:txBody>
                    <a:bodyPr/>
                    <a:lstStyle/>
                    <a:p>
                      <a:r>
                        <a:rPr lang="fr-FR" sz="1800" dirty="0">
                          <a:solidFill>
                            <a:srgbClr val="002060"/>
                          </a:solidFill>
                          <a:latin typeface="Ubuntu"/>
                        </a:rPr>
                        <a:t>Y, U, M, K, H, L Q, T, N, R, X, O.</a:t>
                      </a:r>
                      <a:endParaRPr lang="fr-FR" sz="1800" b="0" dirty="0">
                        <a:solidFill>
                          <a:srgbClr val="002060"/>
                        </a:solidFill>
                        <a:latin typeface="Ubuntu"/>
                      </a:endParaRPr>
                    </a:p>
                  </a:txBody>
                  <a:tcPr>
                    <a:solidFill>
                      <a:srgbClr val="FFC000"/>
                    </a:solidFill>
                  </a:tcPr>
                </a:tc>
                <a:extLst>
                  <a:ext uri="{0D108BD9-81ED-4DB2-BD59-A6C34878D82A}">
                    <a16:rowId xmlns="" xmlns:a16="http://schemas.microsoft.com/office/drawing/2014/main" val="10000"/>
                  </a:ext>
                </a:extLst>
              </a:tr>
              <a:tr h="309554">
                <a:tc>
                  <a:txBody>
                    <a:bodyPr/>
                    <a:lstStyle/>
                    <a:p>
                      <a:r>
                        <a:rPr lang="fr-FR" sz="1800" dirty="0">
                          <a:solidFill>
                            <a:srgbClr val="002060"/>
                          </a:solidFill>
                          <a:latin typeface="Ubuntu"/>
                        </a:rPr>
                        <a:t>Franchise</a:t>
                      </a:r>
                      <a:r>
                        <a:rPr lang="fr-FR" sz="1800" baseline="0" dirty="0">
                          <a:solidFill>
                            <a:srgbClr val="002060"/>
                          </a:solidFill>
                          <a:latin typeface="Ubuntu"/>
                        </a:rPr>
                        <a:t> bagage en soute</a:t>
                      </a:r>
                      <a:endParaRPr lang="fr-FR" sz="1800" dirty="0">
                        <a:solidFill>
                          <a:srgbClr val="002060"/>
                        </a:solidFill>
                        <a:latin typeface="Ubuntu"/>
                      </a:endParaRPr>
                    </a:p>
                  </a:txBody>
                  <a:tcPr/>
                </a:tc>
                <a:tc>
                  <a:txBody>
                    <a:bodyPr/>
                    <a:lstStyle/>
                    <a:p>
                      <a:r>
                        <a:rPr lang="fr-FR" sz="1800" dirty="0">
                          <a:solidFill>
                            <a:srgbClr val="002060"/>
                          </a:solidFill>
                          <a:latin typeface="Ubuntu"/>
                        </a:rPr>
                        <a:t>1 x 23 kg </a:t>
                      </a:r>
                      <a:r>
                        <a:rPr lang="fr-FR" sz="1800" dirty="0" smtClean="0">
                          <a:solidFill>
                            <a:srgbClr val="002060"/>
                          </a:solidFill>
                          <a:latin typeface="Ubuntu"/>
                        </a:rPr>
                        <a:t>chacun pour les tarifs Soleil Smart et Soleil </a:t>
                      </a:r>
                      <a:r>
                        <a:rPr lang="fr-FR" sz="1800" dirty="0" err="1" smtClean="0">
                          <a:solidFill>
                            <a:srgbClr val="002060"/>
                          </a:solidFill>
                          <a:latin typeface="Ubuntu"/>
                        </a:rPr>
                        <a:t>Flex</a:t>
                      </a:r>
                      <a:r>
                        <a:rPr lang="fr-FR" sz="1800" dirty="0" smtClean="0">
                          <a:solidFill>
                            <a:srgbClr val="002060"/>
                          </a:solidFill>
                          <a:latin typeface="Ubuntu"/>
                        </a:rPr>
                        <a:t>*.</a:t>
                      </a:r>
                      <a:endParaRPr lang="fr-FR" sz="1800" dirty="0">
                        <a:solidFill>
                          <a:srgbClr val="002060"/>
                        </a:solidFill>
                        <a:latin typeface="Ubuntu"/>
                      </a:endParaRPr>
                    </a:p>
                  </a:txBody>
                  <a:tcPr/>
                </a:tc>
                <a:extLst>
                  <a:ext uri="{0D108BD9-81ED-4DB2-BD59-A6C34878D82A}">
                    <a16:rowId xmlns="" xmlns:a16="http://schemas.microsoft.com/office/drawing/2014/main" val="10002"/>
                  </a:ext>
                </a:extLst>
              </a:tr>
              <a:tr h="307424">
                <a:tc>
                  <a:txBody>
                    <a:bodyPr/>
                    <a:lstStyle/>
                    <a:p>
                      <a:r>
                        <a:rPr lang="fr-FR" sz="1800" dirty="0">
                          <a:solidFill>
                            <a:srgbClr val="002060"/>
                          </a:solidFill>
                          <a:latin typeface="Ubuntu"/>
                        </a:rPr>
                        <a:t>Franchise bagage en cabine</a:t>
                      </a:r>
                    </a:p>
                  </a:txBody>
                  <a:tcPr/>
                </a:tc>
                <a:tc>
                  <a:txBody>
                    <a:bodyPr/>
                    <a:lstStyle/>
                    <a:p>
                      <a:r>
                        <a:rPr lang="fr-FR" sz="1800" dirty="0">
                          <a:solidFill>
                            <a:srgbClr val="002060"/>
                          </a:solidFill>
                          <a:latin typeface="Ubuntu"/>
                        </a:rPr>
                        <a:t>1 bagage de 12 kg.</a:t>
                      </a:r>
                    </a:p>
                  </a:txBody>
                  <a:tcPr/>
                </a:tc>
                <a:extLst>
                  <a:ext uri="{0D108BD9-81ED-4DB2-BD59-A6C34878D82A}">
                    <a16:rowId xmlns="" xmlns:a16="http://schemas.microsoft.com/office/drawing/2014/main" val="10003"/>
                  </a:ext>
                </a:extLst>
              </a:tr>
            </a:tbl>
          </a:graphicData>
        </a:graphic>
      </p:graphicFrame>
      <p:sp>
        <p:nvSpPr>
          <p:cNvPr id="7" name="Rectangle 6"/>
          <p:cNvSpPr/>
          <p:nvPr/>
        </p:nvSpPr>
        <p:spPr>
          <a:xfrm>
            <a:off x="0" y="6611779"/>
            <a:ext cx="6715140" cy="246221"/>
          </a:xfrm>
          <a:prstGeom prst="rect">
            <a:avLst/>
          </a:prstGeom>
        </p:spPr>
        <p:txBody>
          <a:bodyPr wrap="square">
            <a:spAutoFit/>
          </a:bodyPr>
          <a:lstStyle/>
          <a:p>
            <a:r>
              <a:rPr lang="fr-FR" sz="1000" i="1" dirty="0">
                <a:solidFill>
                  <a:schemeClr val="accent1">
                    <a:lumMod val="50000"/>
                  </a:schemeClr>
                </a:solidFill>
                <a:latin typeface="Ubuntu Light"/>
              </a:rPr>
              <a:t>*2 </a:t>
            </a:r>
            <a:r>
              <a:rPr lang="fr-FR" sz="1000" i="1" dirty="0" smtClean="0">
                <a:solidFill>
                  <a:schemeClr val="accent1">
                    <a:lumMod val="50000"/>
                  </a:schemeClr>
                </a:solidFill>
                <a:latin typeface="Ubuntu Light"/>
              </a:rPr>
              <a:t>bagages de </a:t>
            </a:r>
            <a:r>
              <a:rPr lang="fr-FR" sz="1000" i="1" dirty="0">
                <a:solidFill>
                  <a:schemeClr val="accent1">
                    <a:lumMod val="50000"/>
                  </a:schemeClr>
                </a:solidFill>
                <a:latin typeface="Ubuntu Light"/>
              </a:rPr>
              <a:t>23 kg  pour les passagers ayant un billet à tarif jeunes (de 12 à 24 ans inclus)</a:t>
            </a:r>
          </a:p>
        </p:txBody>
      </p:sp>
      <p:sp>
        <p:nvSpPr>
          <p:cNvPr id="16" name="Rectangle 15"/>
          <p:cNvSpPr/>
          <p:nvPr/>
        </p:nvSpPr>
        <p:spPr>
          <a:xfrm>
            <a:off x="375924" y="2116836"/>
            <a:ext cx="7226711" cy="461665"/>
          </a:xfrm>
          <a:prstGeom prst="rect">
            <a:avLst/>
          </a:prstGeom>
        </p:spPr>
        <p:txBody>
          <a:bodyPr wrap="square">
            <a:spAutoFit/>
          </a:bodyPr>
          <a:lstStyle/>
          <a:p>
            <a:r>
              <a:rPr lang="fr-FR" sz="2400" b="1" dirty="0">
                <a:solidFill>
                  <a:srgbClr val="002060"/>
                </a:solidFill>
                <a:effectLst>
                  <a:outerShdw blurRad="38100" dist="38100" dir="2700000" algn="tl">
                    <a:srgbClr val="000000">
                      <a:alpha val="43137"/>
                    </a:srgbClr>
                  </a:outerShdw>
                </a:effectLst>
                <a:latin typeface="Ubuntu Light"/>
              </a:rPr>
              <a:t>Art de recevoir et de proposer notre table à bord</a:t>
            </a:r>
          </a:p>
        </p:txBody>
      </p:sp>
      <p:sp>
        <p:nvSpPr>
          <p:cNvPr id="17" name="Rectangle 16"/>
          <p:cNvSpPr/>
          <p:nvPr/>
        </p:nvSpPr>
        <p:spPr>
          <a:xfrm>
            <a:off x="450911" y="2621498"/>
            <a:ext cx="5436452" cy="2585323"/>
          </a:xfrm>
          <a:prstGeom prst="rect">
            <a:avLst/>
          </a:prstGeom>
        </p:spPr>
        <p:txBody>
          <a:bodyPr wrap="square">
            <a:spAutoFit/>
          </a:bodyPr>
          <a:lstStyle/>
          <a:p>
            <a:pPr>
              <a:buBlip>
                <a:blip r:embed="rId4"/>
              </a:buBlip>
            </a:pPr>
            <a:r>
              <a:rPr lang="fr-FR" dirty="0" smtClean="0">
                <a:solidFill>
                  <a:srgbClr val="002060"/>
                </a:solidFill>
                <a:latin typeface="Ubuntu Light"/>
              </a:rPr>
              <a:t>Serviette chaude.</a:t>
            </a:r>
          </a:p>
          <a:p>
            <a:pPr>
              <a:buBlip>
                <a:blip r:embed="rId4"/>
              </a:buBlip>
            </a:pPr>
            <a:r>
              <a:rPr lang="fr-FR" dirty="0" smtClean="0">
                <a:solidFill>
                  <a:srgbClr val="002060"/>
                </a:solidFill>
                <a:latin typeface="Ubuntu Light"/>
              </a:rPr>
              <a:t>Apéritif.</a:t>
            </a:r>
          </a:p>
          <a:p>
            <a:pPr>
              <a:buBlip>
                <a:blip r:embed="rId4"/>
              </a:buBlip>
            </a:pPr>
            <a:r>
              <a:rPr lang="fr-FR" dirty="0" smtClean="0">
                <a:solidFill>
                  <a:srgbClr val="002060"/>
                </a:solidFill>
                <a:latin typeface="Ubuntu Light"/>
              </a:rPr>
              <a:t>Déjeuner ou dîner : choix entre deux plats chauds.</a:t>
            </a:r>
          </a:p>
          <a:p>
            <a:pPr>
              <a:buBlip>
                <a:blip r:embed="rId4"/>
              </a:buBlip>
            </a:pPr>
            <a:r>
              <a:rPr lang="fr-FR" dirty="0" smtClean="0">
                <a:solidFill>
                  <a:srgbClr val="002060"/>
                </a:solidFill>
                <a:latin typeface="Ubuntu Light"/>
              </a:rPr>
              <a:t>Collation (Paris &gt; Caraïbes).</a:t>
            </a:r>
          </a:p>
          <a:p>
            <a:pPr>
              <a:buBlip>
                <a:blip r:embed="rId4"/>
              </a:buBlip>
            </a:pPr>
            <a:r>
              <a:rPr lang="fr-FR" dirty="0" smtClean="0">
                <a:solidFill>
                  <a:srgbClr val="002060"/>
                </a:solidFill>
                <a:latin typeface="Ubuntu Light"/>
              </a:rPr>
              <a:t>Petit-déjeuner (Caraïbes &gt; Paris).</a:t>
            </a:r>
          </a:p>
          <a:p>
            <a:pPr>
              <a:buBlip>
                <a:blip r:embed="rId4"/>
              </a:buBlip>
            </a:pPr>
            <a:r>
              <a:rPr lang="fr-FR" dirty="0" smtClean="0">
                <a:solidFill>
                  <a:srgbClr val="002060"/>
                </a:solidFill>
                <a:latin typeface="Ubuntu Light"/>
              </a:rPr>
              <a:t>Choix de boissons d’accompagnement, alcoolisées ou non.</a:t>
            </a:r>
          </a:p>
          <a:p>
            <a:pPr>
              <a:buBlip>
                <a:blip r:embed="rId4"/>
              </a:buBlip>
            </a:pPr>
            <a:r>
              <a:rPr lang="fr-FR" dirty="0" smtClean="0">
                <a:solidFill>
                  <a:srgbClr val="002060"/>
                </a:solidFill>
                <a:latin typeface="Ubuntu Light"/>
              </a:rPr>
              <a:t>Café, thé et chocolat.</a:t>
            </a:r>
            <a:endParaRPr lang="fr-FR" dirty="0">
              <a:solidFill>
                <a:srgbClr val="002060"/>
              </a:solidFill>
              <a:latin typeface="Ubuntu Light"/>
            </a:endParaRPr>
          </a:p>
        </p:txBody>
      </p:sp>
      <p:pic>
        <p:nvPicPr>
          <p:cNvPr id="6146" name="Picture 2"/>
          <p:cNvPicPr>
            <a:picLocks noChangeAspect="1" noChangeArrowheads="1"/>
          </p:cNvPicPr>
          <p:nvPr/>
        </p:nvPicPr>
        <p:blipFill>
          <a:blip r:embed="rId5" cstate="print"/>
          <a:srcRect/>
          <a:stretch>
            <a:fillRect/>
          </a:stretch>
        </p:blipFill>
        <p:spPr bwMode="auto">
          <a:xfrm>
            <a:off x="5764924" y="2695903"/>
            <a:ext cx="3054430" cy="3083965"/>
          </a:xfrm>
          <a:prstGeom prst="rect">
            <a:avLst/>
          </a:prstGeom>
          <a:noFill/>
          <a:ln w="9525">
            <a:noFill/>
            <a:miter lim="800000"/>
            <a:headEnd/>
            <a:tailEnd/>
          </a:ln>
          <a:effectLst/>
        </p:spPr>
      </p:pic>
      <p:sp>
        <p:nvSpPr>
          <p:cNvPr id="9" name="ZoneTexte 8"/>
          <p:cNvSpPr txBox="1"/>
          <p:nvPr/>
        </p:nvSpPr>
        <p:spPr>
          <a:xfrm rot="21160144">
            <a:off x="933125" y="5290602"/>
            <a:ext cx="3310758" cy="1077218"/>
          </a:xfrm>
          <a:prstGeom prst="rect">
            <a:avLst/>
          </a:prstGeom>
          <a:solidFill>
            <a:srgbClr val="FFC000"/>
          </a:solidFill>
        </p:spPr>
        <p:txBody>
          <a:bodyPr wrap="square" rtlCol="0">
            <a:spAutoFit/>
          </a:bodyPr>
          <a:lstStyle/>
          <a:p>
            <a:r>
              <a:rPr lang="fr-FR" sz="1600" b="1" dirty="0" smtClean="0">
                <a:solidFill>
                  <a:srgbClr val="002060"/>
                </a:solidFill>
                <a:latin typeface="Ubuntu"/>
              </a:rPr>
              <a:t>Enregistrement en ligne ou sur mobile, impression de la carte d’embarquement 48h avant le départ.</a:t>
            </a:r>
            <a:endParaRPr lang="fr-FR" sz="1600" b="1" dirty="0">
              <a:solidFill>
                <a:srgbClr val="002060"/>
              </a:solidFill>
              <a:latin typeface="Ubuntu"/>
            </a:endParaRPr>
          </a:p>
        </p:txBody>
      </p:sp>
      <p:pic>
        <p:nvPicPr>
          <p:cNvPr id="2050" name="Picture 2"/>
          <p:cNvPicPr>
            <a:picLocks noChangeAspect="1" noChangeArrowheads="1"/>
          </p:cNvPicPr>
          <p:nvPr/>
        </p:nvPicPr>
        <p:blipFill>
          <a:blip r:embed="rId6" cstate="print"/>
          <a:srcRect/>
          <a:stretch>
            <a:fillRect/>
          </a:stretch>
        </p:blipFill>
        <p:spPr bwMode="auto">
          <a:xfrm>
            <a:off x="546539" y="5171089"/>
            <a:ext cx="413213" cy="827525"/>
          </a:xfrm>
          <a:prstGeom prst="rect">
            <a:avLst/>
          </a:prstGeom>
          <a:noFill/>
          <a:ln w="9525">
            <a:noFill/>
            <a:miter lim="800000"/>
            <a:headEnd/>
            <a:tailEnd/>
          </a:ln>
          <a:effectLst/>
        </p:spPr>
      </p:pic>
    </p:spTree>
    <p:extLst>
      <p:ext uri="{BB962C8B-B14F-4D97-AF65-F5344CB8AC3E}">
        <p14:creationId xmlns:p14="http://schemas.microsoft.com/office/powerpoint/2010/main" xmlns="" val="3581670305"/>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p:nvSpPr>
        <p:spPr>
          <a:xfrm>
            <a:off x="814569" y="317131"/>
            <a:ext cx="3401893" cy="523220"/>
          </a:xfrm>
          <a:prstGeom prst="rect">
            <a:avLst/>
          </a:prstGeom>
        </p:spPr>
        <p:txBody>
          <a:bodyPr wrap="none">
            <a:spAutoFit/>
          </a:bodyPr>
          <a:lstStyle/>
          <a:p>
            <a:r>
              <a:rPr lang="fr-FR" sz="2800" b="1" dirty="0" smtClean="0">
                <a:solidFill>
                  <a:srgbClr val="002060"/>
                </a:solidFill>
                <a:effectLst>
                  <a:outerShdw blurRad="38100" dist="38100" dir="2700000" algn="tl">
                    <a:srgbClr val="000000">
                      <a:alpha val="43137"/>
                    </a:srgbClr>
                  </a:outerShdw>
                </a:effectLst>
                <a:latin typeface="Ubuntu Light"/>
              </a:rPr>
              <a:t>Descriptif du siège</a:t>
            </a:r>
            <a:endParaRPr lang="fr-FR" sz="2800" b="1" dirty="0">
              <a:solidFill>
                <a:srgbClr val="002060"/>
              </a:solidFill>
              <a:effectLst>
                <a:outerShdw blurRad="38100" dist="38100" dir="2700000" algn="tl">
                  <a:srgbClr val="000000">
                    <a:alpha val="43137"/>
                  </a:srgbClr>
                </a:outerShdw>
              </a:effectLst>
              <a:latin typeface="Ubuntu Light"/>
            </a:endParaRPr>
          </a:p>
        </p:txBody>
      </p:sp>
      <p:graphicFrame>
        <p:nvGraphicFramePr>
          <p:cNvPr id="9" name="Tableau 8"/>
          <p:cNvGraphicFramePr>
            <a:graphicFrameLocks noGrp="1"/>
          </p:cNvGraphicFramePr>
          <p:nvPr/>
        </p:nvGraphicFramePr>
        <p:xfrm>
          <a:off x="0" y="1051560"/>
          <a:ext cx="9144000" cy="5593080"/>
        </p:xfrm>
        <a:graphic>
          <a:graphicData uri="http://schemas.openxmlformats.org/drawingml/2006/table">
            <a:tbl>
              <a:tblPr firstRow="1" bandRow="1">
                <a:tableStyleId>{5C22544A-7EE6-4342-B048-85BDC9FD1C3A}</a:tableStyleId>
              </a:tblPr>
              <a:tblGrid>
                <a:gridCol w="1931833"/>
                <a:gridCol w="1274504"/>
                <a:gridCol w="1140285"/>
                <a:gridCol w="1143000"/>
                <a:gridCol w="1175196"/>
                <a:gridCol w="1212481"/>
                <a:gridCol w="1266701"/>
              </a:tblGrid>
              <a:tr h="370840">
                <a:tc>
                  <a:txBody>
                    <a:bodyPr/>
                    <a:lstStyle/>
                    <a:p>
                      <a:r>
                        <a:rPr lang="fr-FR" sz="1400" dirty="0" smtClean="0">
                          <a:latin typeface="Ubuntu"/>
                        </a:rPr>
                        <a:t>Type</a:t>
                      </a:r>
                      <a:r>
                        <a:rPr lang="fr-FR" sz="1400" baseline="0" dirty="0" smtClean="0">
                          <a:latin typeface="Ubuntu"/>
                        </a:rPr>
                        <a:t> d’appareil</a:t>
                      </a:r>
                      <a:endParaRPr lang="fr-FR" sz="1400" dirty="0">
                        <a:latin typeface="Ubuntu"/>
                      </a:endParaRPr>
                    </a:p>
                  </a:txBody>
                  <a:tcPr>
                    <a:solidFill>
                      <a:srgbClr val="FFC000"/>
                    </a:solidFill>
                  </a:tcPr>
                </a:tc>
                <a:tc>
                  <a:txBody>
                    <a:bodyPr/>
                    <a:lstStyle/>
                    <a:p>
                      <a:pPr algn="ctr"/>
                      <a:r>
                        <a:rPr lang="fr-FR" sz="1400" dirty="0" smtClean="0">
                          <a:latin typeface="Ubuntu"/>
                        </a:rPr>
                        <a:t>A350 XWB</a:t>
                      </a:r>
                      <a:endParaRPr lang="fr-FR" sz="1400" dirty="0">
                        <a:latin typeface="Ubuntu"/>
                      </a:endParaRPr>
                    </a:p>
                  </a:txBody>
                  <a:tcPr>
                    <a:solidFill>
                      <a:srgbClr val="FFC000"/>
                    </a:solidFill>
                  </a:tcPr>
                </a:tc>
                <a:tc>
                  <a:txBody>
                    <a:bodyPr/>
                    <a:lstStyle/>
                    <a:p>
                      <a:pPr algn="ctr"/>
                      <a:r>
                        <a:rPr lang="fr-FR" sz="1400" dirty="0" smtClean="0">
                          <a:latin typeface="Ubuntu"/>
                        </a:rPr>
                        <a:t>A330-300</a:t>
                      </a:r>
                      <a:endParaRPr lang="fr-FR" sz="1400" dirty="0">
                        <a:latin typeface="Ubuntu"/>
                      </a:endParaRPr>
                    </a:p>
                  </a:txBody>
                  <a:tcPr>
                    <a:solidFill>
                      <a:srgbClr val="FFC000"/>
                    </a:solidFill>
                  </a:tcPr>
                </a:tc>
                <a:tc>
                  <a:txBody>
                    <a:bodyPr/>
                    <a:lstStyle/>
                    <a:p>
                      <a:pPr algn="ctr"/>
                      <a:r>
                        <a:rPr lang="fr-FR" sz="1400" dirty="0" smtClean="0">
                          <a:latin typeface="Ubuntu"/>
                        </a:rPr>
                        <a:t>A330-300*</a:t>
                      </a:r>
                      <a:endParaRPr lang="fr-FR" sz="1400" dirty="0">
                        <a:latin typeface="Ubuntu"/>
                      </a:endParaRPr>
                    </a:p>
                  </a:txBody>
                  <a:tcPr>
                    <a:solidFill>
                      <a:srgbClr val="FFC000"/>
                    </a:solidFill>
                  </a:tcPr>
                </a:tc>
                <a:tc>
                  <a:txBody>
                    <a:bodyPr/>
                    <a:lstStyle/>
                    <a:p>
                      <a:pPr algn="ctr"/>
                      <a:r>
                        <a:rPr lang="fr-FR" sz="1400" dirty="0" smtClean="0">
                          <a:latin typeface="Ubuntu"/>
                        </a:rPr>
                        <a:t>A330-300</a:t>
                      </a:r>
                      <a:endParaRPr lang="fr-FR" sz="1400" dirty="0">
                        <a:latin typeface="Ubuntu"/>
                      </a:endParaRPr>
                    </a:p>
                  </a:txBody>
                  <a:tcPr>
                    <a:solidFill>
                      <a:srgbClr val="FFC000"/>
                    </a:solidFill>
                  </a:tcPr>
                </a:tc>
                <a:tc>
                  <a:txBody>
                    <a:bodyPr/>
                    <a:lstStyle/>
                    <a:p>
                      <a:pPr algn="ctr"/>
                      <a:r>
                        <a:rPr lang="fr-FR" sz="1400" dirty="0" smtClean="0">
                          <a:latin typeface="Ubuntu"/>
                        </a:rPr>
                        <a:t>A330-200*</a:t>
                      </a:r>
                      <a:endParaRPr lang="fr-FR" sz="1400" dirty="0">
                        <a:latin typeface="Ubuntu"/>
                      </a:endParaRPr>
                    </a:p>
                  </a:txBody>
                  <a:tcPr>
                    <a:solidFill>
                      <a:srgbClr val="FFC000"/>
                    </a:solidFill>
                  </a:tcPr>
                </a:tc>
                <a:tc>
                  <a:txBody>
                    <a:bodyPr/>
                    <a:lstStyle/>
                    <a:p>
                      <a:pPr algn="ctr"/>
                      <a:r>
                        <a:rPr lang="fr-FR" sz="1400" dirty="0" smtClean="0">
                          <a:latin typeface="Ubuntu"/>
                        </a:rPr>
                        <a:t>A330-200</a:t>
                      </a:r>
                      <a:endParaRPr lang="fr-FR" sz="1400" dirty="0">
                        <a:latin typeface="Ubuntu"/>
                      </a:endParaRPr>
                    </a:p>
                  </a:txBody>
                  <a:tcPr>
                    <a:solidFill>
                      <a:srgbClr val="FFC000"/>
                    </a:solidFill>
                  </a:tcPr>
                </a:tc>
              </a:tr>
              <a:tr h="370840">
                <a:tc>
                  <a:txBody>
                    <a:bodyPr/>
                    <a:lstStyle/>
                    <a:p>
                      <a:r>
                        <a:rPr lang="fr-FR" sz="1400" dirty="0" smtClean="0">
                          <a:solidFill>
                            <a:srgbClr val="002060"/>
                          </a:solidFill>
                          <a:latin typeface="Ubuntu"/>
                        </a:rPr>
                        <a:t>Configurations</a:t>
                      </a:r>
                      <a:endParaRPr lang="fr-FR" sz="1400" dirty="0">
                        <a:solidFill>
                          <a:srgbClr val="002060"/>
                        </a:solidFill>
                        <a:latin typeface="Ubuntu"/>
                      </a:endParaRPr>
                    </a:p>
                  </a:txBody>
                  <a:tcPr/>
                </a:tc>
                <a:tc>
                  <a:txBody>
                    <a:bodyPr/>
                    <a:lstStyle/>
                    <a:p>
                      <a:pPr algn="ctr"/>
                      <a:r>
                        <a:rPr lang="fr-FR" sz="1400" dirty="0" smtClean="0">
                          <a:solidFill>
                            <a:srgbClr val="002060"/>
                          </a:solidFill>
                          <a:latin typeface="Ubuntu"/>
                        </a:rPr>
                        <a:t>Tri-classes</a:t>
                      </a:r>
                      <a:endParaRPr lang="fr-FR" sz="1400" dirty="0">
                        <a:solidFill>
                          <a:srgbClr val="002060"/>
                        </a:solidFill>
                        <a:latin typeface="Ubuntu"/>
                      </a:endParaRPr>
                    </a:p>
                  </a:txBody>
                  <a:tcPr/>
                </a:tc>
                <a:tc>
                  <a:txBody>
                    <a:bodyPr/>
                    <a:lstStyle/>
                    <a:p>
                      <a:pPr algn="ctr"/>
                      <a:r>
                        <a:rPr lang="fr-FR" sz="1400" dirty="0" smtClean="0">
                          <a:solidFill>
                            <a:srgbClr val="002060"/>
                          </a:solidFill>
                          <a:latin typeface="Ubuntu"/>
                        </a:rPr>
                        <a:t>Tri-classes</a:t>
                      </a:r>
                      <a:endParaRPr lang="fr-FR" sz="1400" dirty="0">
                        <a:solidFill>
                          <a:srgbClr val="002060"/>
                        </a:solidFill>
                        <a:latin typeface="Ubuntu"/>
                      </a:endParaRPr>
                    </a:p>
                  </a:txBody>
                  <a:tcPr/>
                </a:tc>
                <a:tc>
                  <a:txBody>
                    <a:bodyPr/>
                    <a:lstStyle/>
                    <a:p>
                      <a:pPr algn="ctr"/>
                      <a:r>
                        <a:rPr lang="fr-FR" sz="1400" dirty="0" smtClean="0">
                          <a:solidFill>
                            <a:srgbClr val="002060"/>
                          </a:solidFill>
                          <a:latin typeface="Ubuntu"/>
                        </a:rPr>
                        <a:t>Tri-classes</a:t>
                      </a:r>
                      <a:endParaRPr lang="fr-FR" sz="1400" dirty="0">
                        <a:solidFill>
                          <a:srgbClr val="002060"/>
                        </a:solidFill>
                        <a:latin typeface="Ubuntu"/>
                      </a:endParaRPr>
                    </a:p>
                  </a:txBody>
                  <a:tcPr/>
                </a:tc>
                <a:tc>
                  <a:txBody>
                    <a:bodyPr/>
                    <a:lstStyle/>
                    <a:p>
                      <a:pPr algn="ctr"/>
                      <a:r>
                        <a:rPr lang="fr-FR" sz="1400" dirty="0" smtClean="0">
                          <a:solidFill>
                            <a:srgbClr val="002060"/>
                          </a:solidFill>
                          <a:latin typeface="Ubuntu"/>
                        </a:rPr>
                        <a:t>Bi-classes</a:t>
                      </a:r>
                      <a:endParaRPr lang="fr-FR" sz="1400" dirty="0">
                        <a:solidFill>
                          <a:srgbClr val="002060"/>
                        </a:solidFill>
                        <a:latin typeface="Ubuntu"/>
                      </a:endParaRPr>
                    </a:p>
                  </a:txBody>
                  <a:tcPr/>
                </a:tc>
                <a:tc>
                  <a:txBody>
                    <a:bodyPr/>
                    <a:lstStyle/>
                    <a:p>
                      <a:pPr algn="ctr"/>
                      <a:r>
                        <a:rPr lang="fr-FR" sz="1400" dirty="0" smtClean="0">
                          <a:solidFill>
                            <a:srgbClr val="002060"/>
                          </a:solidFill>
                          <a:latin typeface="Ubuntu"/>
                        </a:rPr>
                        <a:t>Bi-classes</a:t>
                      </a:r>
                      <a:endParaRPr lang="fr-FR" sz="1400" dirty="0">
                        <a:solidFill>
                          <a:srgbClr val="002060"/>
                        </a:solidFill>
                        <a:latin typeface="Ubuntu"/>
                      </a:endParaRPr>
                    </a:p>
                  </a:txBody>
                  <a:tcPr/>
                </a:tc>
                <a:tc>
                  <a:txBody>
                    <a:bodyPr/>
                    <a:lstStyle/>
                    <a:p>
                      <a:pPr algn="ctr"/>
                      <a:r>
                        <a:rPr lang="fr-FR" sz="1400" dirty="0" err="1" smtClean="0">
                          <a:solidFill>
                            <a:srgbClr val="002060"/>
                          </a:solidFill>
                          <a:latin typeface="Ubuntu"/>
                        </a:rPr>
                        <a:t>Monoclasse</a:t>
                      </a:r>
                      <a:endParaRPr lang="fr-FR" sz="1400" dirty="0">
                        <a:solidFill>
                          <a:srgbClr val="002060"/>
                        </a:solidFill>
                        <a:latin typeface="Ubuntu"/>
                      </a:endParaRPr>
                    </a:p>
                  </a:txBody>
                  <a:tcPr/>
                </a:tc>
              </a:tr>
              <a:tr h="370840">
                <a:tc>
                  <a:txBody>
                    <a:bodyPr/>
                    <a:lstStyle/>
                    <a:p>
                      <a:r>
                        <a:rPr lang="fr-FR" sz="1400" dirty="0" smtClean="0">
                          <a:solidFill>
                            <a:srgbClr val="002060"/>
                          </a:solidFill>
                          <a:latin typeface="Ubuntu"/>
                        </a:rPr>
                        <a:t>Nombre de sièges coques électriques</a:t>
                      </a:r>
                      <a:endParaRPr lang="fr-FR" sz="1400" dirty="0">
                        <a:solidFill>
                          <a:srgbClr val="002060"/>
                        </a:solidFill>
                        <a:latin typeface="Ubuntu"/>
                      </a:endParaRPr>
                    </a:p>
                  </a:txBody>
                  <a:tcPr/>
                </a:tc>
                <a:tc>
                  <a:txBody>
                    <a:bodyPr/>
                    <a:lstStyle/>
                    <a:p>
                      <a:pPr algn="ctr"/>
                      <a:r>
                        <a:rPr lang="fr-FR" sz="1400" dirty="0" smtClean="0">
                          <a:solidFill>
                            <a:srgbClr val="002060"/>
                          </a:solidFill>
                          <a:latin typeface="Ubuntu"/>
                        </a:rPr>
                        <a:t>326</a:t>
                      </a:r>
                      <a:endParaRPr lang="fr-FR" sz="1400" dirty="0">
                        <a:solidFill>
                          <a:srgbClr val="002060"/>
                        </a:solidFill>
                        <a:latin typeface="Ubuntu"/>
                      </a:endParaRPr>
                    </a:p>
                  </a:txBody>
                  <a:tcPr/>
                </a:tc>
                <a:tc>
                  <a:txBody>
                    <a:bodyPr/>
                    <a:lstStyle/>
                    <a:p>
                      <a:pPr algn="ctr"/>
                      <a:r>
                        <a:rPr lang="fr-FR" sz="1400" dirty="0" smtClean="0">
                          <a:solidFill>
                            <a:srgbClr val="002060"/>
                          </a:solidFill>
                          <a:latin typeface="Ubuntu"/>
                        </a:rPr>
                        <a:t>307</a:t>
                      </a:r>
                      <a:endParaRPr lang="fr-FR" sz="1400" dirty="0">
                        <a:solidFill>
                          <a:srgbClr val="002060"/>
                        </a:solidFill>
                        <a:latin typeface="Ubuntu"/>
                      </a:endParaRPr>
                    </a:p>
                  </a:txBody>
                  <a:tcPr/>
                </a:tc>
                <a:tc>
                  <a:txBody>
                    <a:bodyPr/>
                    <a:lstStyle/>
                    <a:p>
                      <a:pPr algn="ctr"/>
                      <a:r>
                        <a:rPr lang="fr-FR" sz="1400" dirty="0" smtClean="0">
                          <a:solidFill>
                            <a:srgbClr val="002060"/>
                          </a:solidFill>
                          <a:latin typeface="Ubuntu"/>
                        </a:rPr>
                        <a:t>307</a:t>
                      </a:r>
                      <a:endParaRPr lang="fr-FR" sz="1400" dirty="0">
                        <a:solidFill>
                          <a:srgbClr val="002060"/>
                        </a:solidFill>
                        <a:latin typeface="Ubuntu"/>
                      </a:endParaRPr>
                    </a:p>
                  </a:txBody>
                  <a:tcPr/>
                </a:tc>
                <a:tc>
                  <a:txBody>
                    <a:bodyPr/>
                    <a:lstStyle/>
                    <a:p>
                      <a:pPr algn="ctr"/>
                      <a:r>
                        <a:rPr lang="fr-FR" sz="1400" dirty="0" smtClean="0">
                          <a:solidFill>
                            <a:srgbClr val="002060"/>
                          </a:solidFill>
                          <a:latin typeface="Ubuntu"/>
                        </a:rPr>
                        <a:t>350</a:t>
                      </a:r>
                      <a:endParaRPr lang="fr-FR" sz="1400" dirty="0">
                        <a:solidFill>
                          <a:srgbClr val="002060"/>
                        </a:solidFill>
                        <a:latin typeface="Ubuntu"/>
                      </a:endParaRPr>
                    </a:p>
                  </a:txBody>
                  <a:tcPr/>
                </a:tc>
                <a:tc>
                  <a:txBody>
                    <a:bodyPr/>
                    <a:lstStyle/>
                    <a:p>
                      <a:pPr algn="ctr"/>
                      <a:r>
                        <a:rPr lang="fr-FR" sz="1400" dirty="0" smtClean="0">
                          <a:solidFill>
                            <a:srgbClr val="002060"/>
                          </a:solidFill>
                          <a:latin typeface="Ubuntu"/>
                        </a:rPr>
                        <a:t>303</a:t>
                      </a:r>
                      <a:endParaRPr lang="fr-FR" sz="1400" dirty="0">
                        <a:solidFill>
                          <a:srgbClr val="002060"/>
                        </a:solidFill>
                        <a:latin typeface="Ubuntu"/>
                      </a:endParaRPr>
                    </a:p>
                  </a:txBody>
                  <a:tcPr/>
                </a:tc>
                <a:tc>
                  <a:txBody>
                    <a:bodyPr/>
                    <a:lstStyle/>
                    <a:p>
                      <a:pPr algn="ctr"/>
                      <a:r>
                        <a:rPr lang="fr-FR" sz="1400" dirty="0" smtClean="0">
                          <a:solidFill>
                            <a:srgbClr val="002060"/>
                          </a:solidFill>
                          <a:latin typeface="Ubuntu"/>
                        </a:rPr>
                        <a:t>318</a:t>
                      </a:r>
                      <a:endParaRPr lang="fr-FR" sz="1400" dirty="0">
                        <a:solidFill>
                          <a:srgbClr val="002060"/>
                        </a:solidFill>
                        <a:latin typeface="Ubuntu"/>
                      </a:endParaRPr>
                    </a:p>
                  </a:txBody>
                  <a:tcPr/>
                </a:tc>
              </a:tr>
              <a:tr h="370840">
                <a:tc>
                  <a:txBody>
                    <a:bodyPr/>
                    <a:lstStyle/>
                    <a:p>
                      <a:r>
                        <a:rPr lang="fr-FR" sz="1400" dirty="0" smtClean="0">
                          <a:solidFill>
                            <a:srgbClr val="002060"/>
                          </a:solidFill>
                          <a:latin typeface="Ubuntu"/>
                        </a:rPr>
                        <a:t>Revêtement</a:t>
                      </a:r>
                      <a:r>
                        <a:rPr lang="fr-FR" sz="1400" baseline="0" dirty="0" smtClean="0">
                          <a:solidFill>
                            <a:srgbClr val="002060"/>
                          </a:solidFill>
                          <a:latin typeface="Ubuntu"/>
                        </a:rPr>
                        <a:t> des sièges</a:t>
                      </a:r>
                      <a:endParaRPr lang="fr-FR" sz="1400" dirty="0">
                        <a:solidFill>
                          <a:srgbClr val="002060"/>
                        </a:solidFill>
                        <a:latin typeface="Ubuntu"/>
                      </a:endParaRPr>
                    </a:p>
                  </a:txBody>
                  <a:tcPr/>
                </a:tc>
                <a:tc>
                  <a:txBody>
                    <a:bodyPr/>
                    <a:lstStyle/>
                    <a:p>
                      <a:pPr algn="ctr"/>
                      <a:r>
                        <a:rPr lang="fr-FR" sz="1400" baseline="0" dirty="0" smtClean="0">
                          <a:solidFill>
                            <a:srgbClr val="002060"/>
                          </a:solidFill>
                          <a:latin typeface="Ubuntu"/>
                        </a:rPr>
                        <a:t>Tissu et repose tête en cuir</a:t>
                      </a:r>
                      <a:endParaRPr lang="fr-FR" sz="1400" dirty="0">
                        <a:solidFill>
                          <a:srgbClr val="002060"/>
                        </a:solidFill>
                        <a:latin typeface="Ubuntu"/>
                      </a:endParaRPr>
                    </a:p>
                  </a:txBody>
                  <a:tcPr/>
                </a:tc>
                <a:tc>
                  <a:txBody>
                    <a:bodyPr/>
                    <a:lstStyle/>
                    <a:p>
                      <a:pPr algn="ctr"/>
                      <a:r>
                        <a:rPr lang="fr-FR" sz="1400" dirty="0" smtClean="0">
                          <a:solidFill>
                            <a:srgbClr val="002060"/>
                          </a:solidFill>
                          <a:latin typeface="Ubuntu"/>
                        </a:rPr>
                        <a:t>Cuir</a:t>
                      </a:r>
                      <a:endParaRPr lang="fr-FR" sz="1400" dirty="0">
                        <a:solidFill>
                          <a:srgbClr val="002060"/>
                        </a:solidFill>
                        <a:latin typeface="Ubuntu"/>
                      </a:endParaRPr>
                    </a:p>
                  </a:txBody>
                  <a:tcPr/>
                </a:tc>
                <a:tc>
                  <a:txBody>
                    <a:bodyPr/>
                    <a:lstStyle/>
                    <a:p>
                      <a:pPr algn="ctr"/>
                      <a:r>
                        <a:rPr lang="fr-FR" sz="1400" dirty="0" smtClean="0">
                          <a:solidFill>
                            <a:srgbClr val="002060"/>
                          </a:solidFill>
                          <a:latin typeface="Ubuntu"/>
                        </a:rPr>
                        <a:t>Tissu et repose</a:t>
                      </a:r>
                      <a:r>
                        <a:rPr lang="fr-FR" sz="1400" baseline="0" dirty="0" smtClean="0">
                          <a:solidFill>
                            <a:srgbClr val="002060"/>
                          </a:solidFill>
                          <a:latin typeface="Ubuntu"/>
                        </a:rPr>
                        <a:t> tête en cuir</a:t>
                      </a:r>
                      <a:endParaRPr lang="fr-FR" sz="1400" dirty="0">
                        <a:solidFill>
                          <a:srgbClr val="002060"/>
                        </a:solidFill>
                        <a:latin typeface="Ubuntu"/>
                      </a:endParaRPr>
                    </a:p>
                  </a:txBody>
                  <a:tcPr/>
                </a:tc>
                <a:tc>
                  <a:txBody>
                    <a:bodyPr/>
                    <a:lstStyle/>
                    <a:p>
                      <a:pPr algn="ctr"/>
                      <a:r>
                        <a:rPr lang="fr-FR" sz="1400" dirty="0" smtClean="0">
                          <a:solidFill>
                            <a:srgbClr val="002060"/>
                          </a:solidFill>
                          <a:latin typeface="Ubuntu"/>
                        </a:rPr>
                        <a:t>Cuir</a:t>
                      </a:r>
                      <a:endParaRPr lang="fr-FR" sz="1400" dirty="0">
                        <a:solidFill>
                          <a:srgbClr val="002060"/>
                        </a:solidFill>
                        <a:latin typeface="Ubuntu"/>
                      </a:endParaRPr>
                    </a:p>
                  </a:txBody>
                  <a:tcPr/>
                </a:tc>
                <a:tc>
                  <a:txBody>
                    <a:bodyPr/>
                    <a:lstStyle/>
                    <a:p>
                      <a:pPr algn="ctr"/>
                      <a:r>
                        <a:rPr lang="fr-FR" sz="1400" dirty="0" smtClean="0">
                          <a:solidFill>
                            <a:srgbClr val="002060"/>
                          </a:solidFill>
                          <a:latin typeface="Ubuntu"/>
                        </a:rPr>
                        <a:t>Tissu</a:t>
                      </a:r>
                      <a:endParaRPr lang="fr-FR" sz="1400" dirty="0">
                        <a:solidFill>
                          <a:srgbClr val="002060"/>
                        </a:solidFill>
                        <a:latin typeface="Ubuntu"/>
                      </a:endParaRPr>
                    </a:p>
                  </a:txBody>
                  <a:tcPr/>
                </a:tc>
                <a:tc>
                  <a:txBody>
                    <a:bodyPr/>
                    <a:lstStyle/>
                    <a:p>
                      <a:pPr algn="ctr"/>
                      <a:r>
                        <a:rPr lang="fr-FR" sz="1400" dirty="0" smtClean="0">
                          <a:solidFill>
                            <a:srgbClr val="002060"/>
                          </a:solidFill>
                          <a:latin typeface="Ubuntu"/>
                        </a:rPr>
                        <a:t>Cuir</a:t>
                      </a:r>
                      <a:endParaRPr lang="fr-FR" sz="1400" dirty="0">
                        <a:solidFill>
                          <a:srgbClr val="002060"/>
                        </a:solidFill>
                        <a:latin typeface="Ubuntu"/>
                      </a:endParaRPr>
                    </a:p>
                  </a:txBody>
                  <a:tcPr/>
                </a:tc>
              </a:tr>
              <a:tr h="370840">
                <a:tc>
                  <a:txBody>
                    <a:bodyPr/>
                    <a:lstStyle/>
                    <a:p>
                      <a:r>
                        <a:rPr lang="fr-FR" sz="1400" dirty="0" smtClean="0">
                          <a:solidFill>
                            <a:srgbClr val="002060"/>
                          </a:solidFill>
                          <a:latin typeface="Ubuntu"/>
                        </a:rPr>
                        <a:t>Assise des sièges (cm)</a:t>
                      </a:r>
                      <a:endParaRPr lang="fr-FR" sz="1400" dirty="0">
                        <a:solidFill>
                          <a:srgbClr val="002060"/>
                        </a:solidFill>
                        <a:latin typeface="Ubuntu"/>
                      </a:endParaRPr>
                    </a:p>
                  </a:txBody>
                  <a:tcPr/>
                </a:tc>
                <a:tc>
                  <a:txBody>
                    <a:bodyPr/>
                    <a:lstStyle/>
                    <a:p>
                      <a:pPr algn="ctr"/>
                      <a:r>
                        <a:rPr lang="fr-FR" sz="1400" dirty="0" smtClean="0">
                          <a:solidFill>
                            <a:srgbClr val="002060"/>
                          </a:solidFill>
                          <a:latin typeface="Ubuntu"/>
                        </a:rPr>
                        <a:t>42</a:t>
                      </a:r>
                      <a:endParaRPr lang="fr-FR" sz="1400" dirty="0">
                        <a:solidFill>
                          <a:srgbClr val="00206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dirty="0" smtClean="0">
                          <a:solidFill>
                            <a:srgbClr val="002060"/>
                          </a:solidFill>
                          <a:latin typeface="Ubuntu"/>
                        </a:rPr>
                        <a:t>42 avec renfort aux lombaires</a:t>
                      </a:r>
                    </a:p>
                  </a:txBody>
                  <a:tcPr/>
                </a:tc>
                <a:tc>
                  <a:txBody>
                    <a:bodyPr/>
                    <a:lstStyle/>
                    <a:p>
                      <a:pPr algn="ctr"/>
                      <a:r>
                        <a:rPr lang="fr-FR" sz="1400" dirty="0" smtClean="0">
                          <a:solidFill>
                            <a:srgbClr val="002060"/>
                          </a:solidFill>
                          <a:latin typeface="Ubuntu"/>
                        </a:rPr>
                        <a:t>42</a:t>
                      </a:r>
                      <a:endParaRPr lang="fr-FR" sz="1400" dirty="0">
                        <a:solidFill>
                          <a:srgbClr val="002060"/>
                        </a:solidFill>
                        <a:latin typeface="Ubuntu"/>
                      </a:endParaRPr>
                    </a:p>
                  </a:txBody>
                  <a:tcPr/>
                </a:tc>
                <a:tc>
                  <a:txBody>
                    <a:bodyPr/>
                    <a:lstStyle/>
                    <a:p>
                      <a:pPr algn="ctr"/>
                      <a:r>
                        <a:rPr lang="fr-FR" sz="1400" dirty="0" smtClean="0">
                          <a:solidFill>
                            <a:srgbClr val="002060"/>
                          </a:solidFill>
                          <a:latin typeface="Ubuntu"/>
                        </a:rPr>
                        <a:t>42 avec renfort aux lombaires</a:t>
                      </a:r>
                      <a:endParaRPr lang="fr-FR" sz="1400" dirty="0">
                        <a:solidFill>
                          <a:srgbClr val="002060"/>
                        </a:solidFill>
                        <a:latin typeface="Ubuntu"/>
                      </a:endParaRPr>
                    </a:p>
                  </a:txBody>
                  <a:tcPr/>
                </a:tc>
                <a:tc>
                  <a:txBody>
                    <a:bodyPr/>
                    <a:lstStyle/>
                    <a:p>
                      <a:pPr algn="ctr"/>
                      <a:r>
                        <a:rPr lang="fr-FR" sz="1400" dirty="0" smtClean="0">
                          <a:solidFill>
                            <a:srgbClr val="002060"/>
                          </a:solidFill>
                          <a:latin typeface="Ubuntu"/>
                        </a:rPr>
                        <a:t>40,5</a:t>
                      </a:r>
                      <a:endParaRPr lang="fr-FR" sz="1400" dirty="0">
                        <a:solidFill>
                          <a:srgbClr val="002060"/>
                        </a:solidFill>
                        <a:latin typeface="Ubuntu"/>
                      </a:endParaRPr>
                    </a:p>
                  </a:txBody>
                  <a:tcPr/>
                </a:tc>
                <a:tc>
                  <a:txBody>
                    <a:bodyPr/>
                    <a:lstStyle/>
                    <a:p>
                      <a:pPr algn="ctr"/>
                      <a:r>
                        <a:rPr lang="fr-FR" sz="1400" dirty="0" smtClean="0">
                          <a:solidFill>
                            <a:srgbClr val="002060"/>
                          </a:solidFill>
                          <a:latin typeface="Ubuntu"/>
                        </a:rPr>
                        <a:t>45</a:t>
                      </a:r>
                      <a:endParaRPr lang="fr-FR" sz="1400" dirty="0">
                        <a:solidFill>
                          <a:srgbClr val="002060"/>
                        </a:solidFill>
                        <a:latin typeface="Ubuntu"/>
                      </a:endParaRPr>
                    </a:p>
                  </a:txBody>
                  <a:tcPr/>
                </a:tc>
              </a:tr>
              <a:tr h="370840">
                <a:tc>
                  <a:txBody>
                    <a:bodyPr/>
                    <a:lstStyle/>
                    <a:p>
                      <a:r>
                        <a:rPr lang="fr-FR" sz="1400" dirty="0" smtClean="0">
                          <a:solidFill>
                            <a:srgbClr val="002060"/>
                          </a:solidFill>
                          <a:latin typeface="Ubuntu"/>
                        </a:rPr>
                        <a:t>Nombre</a:t>
                      </a:r>
                      <a:r>
                        <a:rPr lang="fr-FR" sz="1400" baseline="0" dirty="0" smtClean="0">
                          <a:solidFill>
                            <a:srgbClr val="002060"/>
                          </a:solidFill>
                          <a:latin typeface="Ubuntu"/>
                        </a:rPr>
                        <a:t> de sièges de front</a:t>
                      </a:r>
                      <a:endParaRPr lang="fr-FR" sz="1400" dirty="0">
                        <a:solidFill>
                          <a:srgbClr val="002060"/>
                        </a:solidFill>
                        <a:latin typeface="Ubuntu"/>
                      </a:endParaRPr>
                    </a:p>
                  </a:txBody>
                  <a:tcPr/>
                </a:tc>
                <a:tc>
                  <a:txBody>
                    <a:bodyPr/>
                    <a:lstStyle/>
                    <a:p>
                      <a:pPr algn="ctr"/>
                      <a:r>
                        <a:rPr lang="fr-FR" sz="1400" dirty="0" smtClean="0">
                          <a:solidFill>
                            <a:srgbClr val="002060"/>
                          </a:solidFill>
                          <a:latin typeface="Ubuntu"/>
                        </a:rPr>
                        <a:t>10</a:t>
                      </a:r>
                      <a:r>
                        <a:rPr lang="fr-FR" sz="1400" baseline="0" dirty="0" smtClean="0">
                          <a:solidFill>
                            <a:srgbClr val="002060"/>
                          </a:solidFill>
                          <a:latin typeface="Ubuntu"/>
                        </a:rPr>
                        <a:t> (3/4/3)</a:t>
                      </a:r>
                      <a:endParaRPr lang="fr-FR" sz="1400" dirty="0">
                        <a:solidFill>
                          <a:srgbClr val="002060"/>
                        </a:solidFill>
                        <a:latin typeface="Ubuntu"/>
                      </a:endParaRPr>
                    </a:p>
                  </a:txBody>
                  <a:tcPr/>
                </a:tc>
                <a:tc>
                  <a:txBody>
                    <a:bodyPr/>
                    <a:lstStyle/>
                    <a:p>
                      <a:pPr algn="ctr"/>
                      <a:r>
                        <a:rPr lang="fr-FR" sz="1400" dirty="0" smtClean="0">
                          <a:solidFill>
                            <a:srgbClr val="002060"/>
                          </a:solidFill>
                          <a:latin typeface="Ubuntu"/>
                        </a:rPr>
                        <a:t>9</a:t>
                      </a:r>
                      <a:r>
                        <a:rPr lang="fr-FR" sz="1400" baseline="0" dirty="0" smtClean="0">
                          <a:solidFill>
                            <a:srgbClr val="002060"/>
                          </a:solidFill>
                          <a:latin typeface="Ubuntu"/>
                        </a:rPr>
                        <a:t> (3/3/3)</a:t>
                      </a:r>
                      <a:endParaRPr lang="fr-FR" sz="1400" dirty="0">
                        <a:solidFill>
                          <a:srgbClr val="00206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dirty="0" smtClean="0">
                          <a:solidFill>
                            <a:srgbClr val="002060"/>
                          </a:solidFill>
                          <a:latin typeface="Ubuntu"/>
                        </a:rPr>
                        <a:t>9</a:t>
                      </a:r>
                      <a:r>
                        <a:rPr lang="fr-FR" sz="1400" baseline="0" dirty="0" smtClean="0">
                          <a:solidFill>
                            <a:srgbClr val="002060"/>
                          </a:solidFill>
                          <a:latin typeface="Ubuntu"/>
                        </a:rPr>
                        <a:t> (3/3/3)</a:t>
                      </a:r>
                      <a:endParaRPr lang="fr-FR" sz="1400" dirty="0" smtClean="0">
                        <a:solidFill>
                          <a:srgbClr val="002060"/>
                        </a:solidFill>
                        <a:latin typeface="Ubuntu"/>
                      </a:endParaRPr>
                    </a:p>
                    <a:p>
                      <a:pPr algn="ctr"/>
                      <a:endParaRPr lang="fr-FR" sz="1400" dirty="0">
                        <a:solidFill>
                          <a:srgbClr val="002060"/>
                        </a:solidFill>
                        <a:latin typeface="Ubuntu"/>
                      </a:endParaRPr>
                    </a:p>
                  </a:txBody>
                  <a:tcPr/>
                </a:tc>
                <a:tc>
                  <a:txBody>
                    <a:bodyPr/>
                    <a:lstStyle/>
                    <a:p>
                      <a:pPr algn="ctr"/>
                      <a:r>
                        <a:rPr lang="fr-FR" sz="1400" dirty="0" smtClean="0">
                          <a:solidFill>
                            <a:srgbClr val="002060"/>
                          </a:solidFill>
                          <a:latin typeface="Ubuntu"/>
                        </a:rPr>
                        <a:t>9</a:t>
                      </a:r>
                      <a:r>
                        <a:rPr lang="fr-FR" sz="1400" baseline="0" dirty="0" smtClean="0">
                          <a:solidFill>
                            <a:srgbClr val="002060"/>
                          </a:solidFill>
                          <a:latin typeface="Ubuntu"/>
                        </a:rPr>
                        <a:t> (3/3/3)</a:t>
                      </a:r>
                      <a:endParaRPr lang="fr-FR" sz="1400" dirty="0">
                        <a:solidFill>
                          <a:srgbClr val="00206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dirty="0" smtClean="0">
                          <a:solidFill>
                            <a:srgbClr val="002060"/>
                          </a:solidFill>
                          <a:latin typeface="Ubuntu"/>
                        </a:rPr>
                        <a:t>9</a:t>
                      </a:r>
                      <a:r>
                        <a:rPr lang="fr-FR" sz="1400" baseline="0" dirty="0" smtClean="0">
                          <a:solidFill>
                            <a:srgbClr val="002060"/>
                          </a:solidFill>
                          <a:latin typeface="Ubuntu"/>
                        </a:rPr>
                        <a:t> (3/3/3)</a:t>
                      </a:r>
                      <a:endParaRPr lang="fr-FR" sz="1400" dirty="0" smtClean="0">
                        <a:solidFill>
                          <a:srgbClr val="002060"/>
                        </a:solidFill>
                        <a:latin typeface="Ubuntu"/>
                      </a:endParaRPr>
                    </a:p>
                    <a:p>
                      <a:pPr algn="ctr"/>
                      <a:endParaRPr lang="fr-FR" sz="1400" dirty="0">
                        <a:solidFill>
                          <a:srgbClr val="002060"/>
                        </a:solidFill>
                        <a:latin typeface="Ubuntu"/>
                      </a:endParaRPr>
                    </a:p>
                  </a:txBody>
                  <a:tcPr/>
                </a:tc>
                <a:tc>
                  <a:txBody>
                    <a:bodyPr/>
                    <a:lstStyle/>
                    <a:p>
                      <a:pPr algn="ctr"/>
                      <a:r>
                        <a:rPr lang="fr-FR" sz="1400" dirty="0" smtClean="0">
                          <a:solidFill>
                            <a:srgbClr val="002060"/>
                          </a:solidFill>
                          <a:latin typeface="Ubuntu"/>
                        </a:rPr>
                        <a:t>8 (2/4/2)</a:t>
                      </a:r>
                      <a:endParaRPr lang="fr-FR" sz="1400" dirty="0">
                        <a:solidFill>
                          <a:srgbClr val="002060"/>
                        </a:solidFill>
                        <a:latin typeface="Ubuntu"/>
                      </a:endParaRPr>
                    </a:p>
                  </a:txBody>
                  <a:tcPr/>
                </a:tc>
              </a:tr>
              <a:tr h="370840">
                <a:tc>
                  <a:txBody>
                    <a:bodyPr/>
                    <a:lstStyle/>
                    <a:p>
                      <a:r>
                        <a:rPr lang="fr-FR" sz="1400" dirty="0" smtClean="0">
                          <a:solidFill>
                            <a:srgbClr val="002060"/>
                          </a:solidFill>
                          <a:latin typeface="Ubuntu"/>
                        </a:rPr>
                        <a:t>Dimension</a:t>
                      </a:r>
                      <a:r>
                        <a:rPr lang="fr-FR" sz="1400" baseline="0" dirty="0" smtClean="0">
                          <a:solidFill>
                            <a:srgbClr val="002060"/>
                          </a:solidFill>
                          <a:latin typeface="Ubuntu"/>
                        </a:rPr>
                        <a:t> écran vidéo individuel (cm)</a:t>
                      </a:r>
                      <a:endParaRPr lang="fr-FR" sz="1400" dirty="0">
                        <a:solidFill>
                          <a:srgbClr val="002060"/>
                        </a:solidFill>
                        <a:latin typeface="Ubuntu"/>
                      </a:endParaRPr>
                    </a:p>
                  </a:txBody>
                  <a:tcPr/>
                </a:tc>
                <a:tc>
                  <a:txBody>
                    <a:bodyPr/>
                    <a:lstStyle/>
                    <a:p>
                      <a:pPr algn="ctr"/>
                      <a:r>
                        <a:rPr lang="fr-FR" sz="1400" dirty="0" smtClean="0">
                          <a:solidFill>
                            <a:srgbClr val="002060"/>
                          </a:solidFill>
                          <a:latin typeface="Ubuntu"/>
                        </a:rPr>
                        <a:t>25</a:t>
                      </a:r>
                      <a:r>
                        <a:rPr lang="fr-FR" sz="1400" baseline="0" dirty="0" smtClean="0">
                          <a:solidFill>
                            <a:srgbClr val="002060"/>
                          </a:solidFill>
                          <a:latin typeface="Ubuntu"/>
                        </a:rPr>
                        <a:t> </a:t>
                      </a:r>
                      <a:r>
                        <a:rPr lang="fr-FR" sz="1400" dirty="0" smtClean="0">
                          <a:solidFill>
                            <a:srgbClr val="002060"/>
                          </a:solidFill>
                          <a:latin typeface="Ubuntu"/>
                        </a:rPr>
                        <a:t>tactile</a:t>
                      </a:r>
                      <a:endParaRPr lang="fr-FR" sz="1400" dirty="0">
                        <a:solidFill>
                          <a:srgbClr val="00206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dirty="0" smtClean="0">
                          <a:solidFill>
                            <a:srgbClr val="002060"/>
                          </a:solidFill>
                          <a:latin typeface="Ubuntu"/>
                        </a:rPr>
                        <a:t>25</a:t>
                      </a:r>
                      <a:r>
                        <a:rPr lang="fr-FR" sz="1400" baseline="0" dirty="0" smtClean="0">
                          <a:solidFill>
                            <a:srgbClr val="002060"/>
                          </a:solidFill>
                          <a:latin typeface="Ubuntu"/>
                        </a:rPr>
                        <a:t> tactile</a:t>
                      </a:r>
                      <a:endParaRPr lang="fr-FR" sz="1400" dirty="0" smtClean="0">
                        <a:solidFill>
                          <a:srgbClr val="002060"/>
                        </a:solidFill>
                        <a:latin typeface="Ubuntu"/>
                      </a:endParaRPr>
                    </a:p>
                  </a:txBody>
                  <a:tcPr/>
                </a:tc>
                <a:tc>
                  <a:txBody>
                    <a:bodyPr/>
                    <a:lstStyle/>
                    <a:p>
                      <a:pPr algn="ctr"/>
                      <a:r>
                        <a:rPr lang="fr-FR" sz="1400" dirty="0" smtClean="0">
                          <a:solidFill>
                            <a:srgbClr val="002060"/>
                          </a:solidFill>
                          <a:latin typeface="Ubuntu"/>
                        </a:rPr>
                        <a:t>17</a:t>
                      </a:r>
                      <a:endParaRPr lang="fr-FR" sz="1400" dirty="0">
                        <a:solidFill>
                          <a:srgbClr val="002060"/>
                        </a:solidFill>
                        <a:latin typeface="Ubuntu"/>
                      </a:endParaRPr>
                    </a:p>
                  </a:txBody>
                  <a:tcPr/>
                </a:tc>
                <a:tc>
                  <a:txBody>
                    <a:bodyPr/>
                    <a:lstStyle/>
                    <a:p>
                      <a:pPr algn="ctr"/>
                      <a:r>
                        <a:rPr lang="fr-FR" sz="1400" dirty="0" smtClean="0">
                          <a:solidFill>
                            <a:srgbClr val="002060"/>
                          </a:solidFill>
                          <a:latin typeface="Ubuntu"/>
                        </a:rPr>
                        <a:t>25 tactile</a:t>
                      </a:r>
                      <a:endParaRPr lang="fr-FR" sz="1400" dirty="0">
                        <a:solidFill>
                          <a:srgbClr val="00206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dirty="0" smtClean="0">
                          <a:solidFill>
                            <a:srgbClr val="002060"/>
                          </a:solidFill>
                          <a:latin typeface="Ubuntu"/>
                        </a:rPr>
                        <a:t>Ecran central</a:t>
                      </a:r>
                      <a:r>
                        <a:rPr lang="fr-FR" sz="1400" baseline="0" dirty="0" smtClean="0">
                          <a:solidFill>
                            <a:srgbClr val="002060"/>
                          </a:solidFill>
                          <a:latin typeface="Ubuntu"/>
                        </a:rPr>
                        <a:t> / individuel à l’arrière</a:t>
                      </a:r>
                      <a:endParaRPr lang="fr-FR" sz="1400" dirty="0" smtClean="0">
                        <a:solidFill>
                          <a:srgbClr val="002060"/>
                        </a:solidFill>
                        <a:latin typeface="Ubuntu"/>
                      </a:endParaRPr>
                    </a:p>
                  </a:txBody>
                  <a:tcPr/>
                </a:tc>
                <a:tc>
                  <a:txBody>
                    <a:bodyPr/>
                    <a:lstStyle/>
                    <a:p>
                      <a:pPr algn="ctr"/>
                      <a:r>
                        <a:rPr lang="fr-FR" sz="1400" dirty="0" smtClean="0">
                          <a:solidFill>
                            <a:srgbClr val="002060"/>
                          </a:solidFill>
                          <a:latin typeface="Ubuntu"/>
                        </a:rPr>
                        <a:t>Ecran central</a:t>
                      </a:r>
                      <a:endParaRPr lang="fr-FR" sz="1400" dirty="0">
                        <a:solidFill>
                          <a:srgbClr val="002060"/>
                        </a:solidFill>
                        <a:latin typeface="Ubuntu"/>
                      </a:endParaRPr>
                    </a:p>
                  </a:txBody>
                  <a:tcPr/>
                </a:tc>
              </a:tr>
              <a:tr h="370840">
                <a:tc>
                  <a:txBody>
                    <a:bodyPr/>
                    <a:lstStyle/>
                    <a:p>
                      <a:r>
                        <a:rPr lang="fr-FR" sz="1400" dirty="0" smtClean="0">
                          <a:solidFill>
                            <a:srgbClr val="002060"/>
                          </a:solidFill>
                          <a:latin typeface="Ubuntu"/>
                        </a:rPr>
                        <a:t>Espacement entre les sièges (cm)</a:t>
                      </a:r>
                      <a:endParaRPr lang="fr-FR" sz="1400" dirty="0">
                        <a:solidFill>
                          <a:srgbClr val="002060"/>
                        </a:solidFill>
                        <a:latin typeface="Ubuntu"/>
                      </a:endParaRPr>
                    </a:p>
                  </a:txBody>
                  <a:tcPr/>
                </a:tc>
                <a:tc>
                  <a:txBody>
                    <a:bodyPr/>
                    <a:lstStyle/>
                    <a:p>
                      <a:pPr algn="ctr"/>
                      <a:r>
                        <a:rPr lang="fr-FR" sz="1400" dirty="0" smtClean="0">
                          <a:solidFill>
                            <a:srgbClr val="002060"/>
                          </a:solidFill>
                          <a:latin typeface="Ubuntu"/>
                        </a:rPr>
                        <a:t>81</a:t>
                      </a:r>
                      <a:endParaRPr lang="fr-FR" sz="1400" dirty="0">
                        <a:solidFill>
                          <a:srgbClr val="002060"/>
                        </a:solidFill>
                        <a:latin typeface="Ubuntu"/>
                      </a:endParaRPr>
                    </a:p>
                  </a:txBody>
                  <a:tcPr/>
                </a:tc>
                <a:tc>
                  <a:txBody>
                    <a:bodyPr/>
                    <a:lstStyle/>
                    <a:p>
                      <a:pPr algn="ctr"/>
                      <a:r>
                        <a:rPr lang="fr-FR" sz="1400" dirty="0" smtClean="0">
                          <a:solidFill>
                            <a:srgbClr val="002060"/>
                          </a:solidFill>
                          <a:latin typeface="Ubuntu"/>
                        </a:rPr>
                        <a:t>81</a:t>
                      </a:r>
                      <a:endParaRPr lang="fr-FR" sz="1400" dirty="0">
                        <a:solidFill>
                          <a:srgbClr val="002060"/>
                        </a:solidFill>
                        <a:latin typeface="Ubuntu"/>
                      </a:endParaRPr>
                    </a:p>
                  </a:txBody>
                  <a:tcPr/>
                </a:tc>
                <a:tc>
                  <a:txBody>
                    <a:bodyPr/>
                    <a:lstStyle/>
                    <a:p>
                      <a:pPr algn="ctr"/>
                      <a:r>
                        <a:rPr lang="fr-FR" sz="1400" dirty="0" smtClean="0">
                          <a:solidFill>
                            <a:srgbClr val="002060"/>
                          </a:solidFill>
                          <a:latin typeface="Ubuntu"/>
                        </a:rPr>
                        <a:t>81</a:t>
                      </a:r>
                      <a:endParaRPr lang="fr-FR" sz="1400" dirty="0">
                        <a:solidFill>
                          <a:srgbClr val="002060"/>
                        </a:solidFill>
                        <a:latin typeface="Ubuntu"/>
                      </a:endParaRPr>
                    </a:p>
                  </a:txBody>
                  <a:tcPr/>
                </a:tc>
                <a:tc>
                  <a:txBody>
                    <a:bodyPr/>
                    <a:lstStyle/>
                    <a:p>
                      <a:pPr algn="ctr"/>
                      <a:r>
                        <a:rPr lang="fr-FR" sz="1400" dirty="0" smtClean="0">
                          <a:solidFill>
                            <a:srgbClr val="002060"/>
                          </a:solidFill>
                          <a:latin typeface="Ubuntu"/>
                        </a:rPr>
                        <a:t>81</a:t>
                      </a:r>
                      <a:endParaRPr lang="fr-FR" sz="1400" dirty="0">
                        <a:solidFill>
                          <a:srgbClr val="002060"/>
                        </a:solidFill>
                        <a:latin typeface="Ubuntu"/>
                      </a:endParaRPr>
                    </a:p>
                  </a:txBody>
                  <a:tcPr/>
                </a:tc>
                <a:tc>
                  <a:txBody>
                    <a:bodyPr/>
                    <a:lstStyle/>
                    <a:p>
                      <a:pPr algn="ctr"/>
                      <a:r>
                        <a:rPr lang="fr-FR" sz="1400" dirty="0" smtClean="0">
                          <a:solidFill>
                            <a:srgbClr val="002060"/>
                          </a:solidFill>
                          <a:latin typeface="Ubuntu"/>
                        </a:rPr>
                        <a:t>79</a:t>
                      </a:r>
                      <a:endParaRPr lang="fr-FR" sz="1400" dirty="0">
                        <a:solidFill>
                          <a:srgbClr val="002060"/>
                        </a:solidFill>
                        <a:latin typeface="Ubuntu"/>
                      </a:endParaRPr>
                    </a:p>
                  </a:txBody>
                  <a:tcPr/>
                </a:tc>
                <a:tc>
                  <a:txBody>
                    <a:bodyPr/>
                    <a:lstStyle/>
                    <a:p>
                      <a:pPr algn="ctr"/>
                      <a:r>
                        <a:rPr lang="fr-FR" sz="1400" dirty="0" smtClean="0">
                          <a:solidFill>
                            <a:srgbClr val="002060"/>
                          </a:solidFill>
                          <a:latin typeface="Ubuntu"/>
                        </a:rPr>
                        <a:t>80</a:t>
                      </a:r>
                      <a:endParaRPr lang="fr-FR" sz="1400" dirty="0">
                        <a:solidFill>
                          <a:srgbClr val="002060"/>
                        </a:solidFill>
                        <a:latin typeface="Ubuntu"/>
                      </a:endParaRPr>
                    </a:p>
                  </a:txBody>
                  <a:tcPr/>
                </a:tc>
              </a:tr>
              <a:tr h="370840">
                <a:tc>
                  <a:txBody>
                    <a:bodyPr/>
                    <a:lstStyle/>
                    <a:p>
                      <a:r>
                        <a:rPr lang="fr-FR" sz="1400" dirty="0" smtClean="0">
                          <a:solidFill>
                            <a:srgbClr val="002060"/>
                          </a:solidFill>
                          <a:latin typeface="Ubuntu"/>
                        </a:rPr>
                        <a:t>Inclinaison des sièges</a:t>
                      </a:r>
                      <a:endParaRPr lang="fr-FR" sz="1400" dirty="0">
                        <a:solidFill>
                          <a:srgbClr val="002060"/>
                        </a:solidFill>
                        <a:latin typeface="Ubuntu"/>
                      </a:endParaRPr>
                    </a:p>
                  </a:txBody>
                  <a:tcPr/>
                </a:tc>
                <a:tc>
                  <a:txBody>
                    <a:bodyPr/>
                    <a:lstStyle/>
                    <a:p>
                      <a:pPr algn="ctr"/>
                      <a:r>
                        <a:rPr lang="fr-FR" sz="1400" dirty="0" smtClean="0">
                          <a:solidFill>
                            <a:srgbClr val="002060"/>
                          </a:solidFill>
                          <a:latin typeface="Ubuntu"/>
                        </a:rPr>
                        <a:t>120°</a:t>
                      </a:r>
                      <a:endParaRPr lang="fr-FR" sz="1400" dirty="0">
                        <a:solidFill>
                          <a:srgbClr val="002060"/>
                        </a:solidFill>
                        <a:latin typeface="Ubuntu"/>
                      </a:endParaRPr>
                    </a:p>
                  </a:txBody>
                  <a:tcPr/>
                </a:tc>
                <a:tc>
                  <a:txBody>
                    <a:bodyPr/>
                    <a:lstStyle/>
                    <a:p>
                      <a:pPr algn="ctr"/>
                      <a:r>
                        <a:rPr lang="fr-FR" sz="1400" dirty="0" smtClean="0">
                          <a:solidFill>
                            <a:srgbClr val="002060"/>
                          </a:solidFill>
                          <a:latin typeface="Ubuntu"/>
                        </a:rPr>
                        <a:t>120°</a:t>
                      </a:r>
                      <a:endParaRPr lang="fr-FR" sz="1400" dirty="0">
                        <a:solidFill>
                          <a:srgbClr val="002060"/>
                        </a:solidFill>
                        <a:latin typeface="Ubuntu"/>
                      </a:endParaRPr>
                    </a:p>
                  </a:txBody>
                  <a:tcPr/>
                </a:tc>
                <a:tc>
                  <a:txBody>
                    <a:bodyPr/>
                    <a:lstStyle/>
                    <a:p>
                      <a:pPr algn="ctr"/>
                      <a:r>
                        <a:rPr lang="fr-FR" sz="1400" dirty="0" smtClean="0">
                          <a:solidFill>
                            <a:srgbClr val="002060"/>
                          </a:solidFill>
                          <a:latin typeface="Ubuntu"/>
                        </a:rPr>
                        <a:t>120°</a:t>
                      </a:r>
                      <a:endParaRPr lang="fr-FR" sz="1400" dirty="0">
                        <a:solidFill>
                          <a:srgbClr val="002060"/>
                        </a:solidFill>
                        <a:latin typeface="Ubuntu"/>
                      </a:endParaRPr>
                    </a:p>
                  </a:txBody>
                  <a:tcPr/>
                </a:tc>
                <a:tc>
                  <a:txBody>
                    <a:bodyPr/>
                    <a:lstStyle/>
                    <a:p>
                      <a:pPr algn="ctr"/>
                      <a:r>
                        <a:rPr lang="fr-FR" sz="1400" dirty="0" smtClean="0">
                          <a:solidFill>
                            <a:srgbClr val="002060"/>
                          </a:solidFill>
                          <a:latin typeface="Ubuntu"/>
                        </a:rPr>
                        <a:t>120°</a:t>
                      </a:r>
                      <a:endParaRPr lang="fr-FR" sz="1400" dirty="0">
                        <a:solidFill>
                          <a:srgbClr val="002060"/>
                        </a:solidFill>
                        <a:latin typeface="Ubuntu"/>
                      </a:endParaRPr>
                    </a:p>
                  </a:txBody>
                  <a:tcPr/>
                </a:tc>
                <a:tc>
                  <a:txBody>
                    <a:bodyPr/>
                    <a:lstStyle/>
                    <a:p>
                      <a:pPr algn="ctr"/>
                      <a:r>
                        <a:rPr lang="fr-FR" sz="1400" dirty="0" smtClean="0">
                          <a:solidFill>
                            <a:srgbClr val="002060"/>
                          </a:solidFill>
                          <a:latin typeface="Ubuntu"/>
                        </a:rPr>
                        <a:t>115°</a:t>
                      </a:r>
                      <a:endParaRPr lang="fr-FR" sz="1400" dirty="0">
                        <a:solidFill>
                          <a:srgbClr val="002060"/>
                        </a:solidFill>
                        <a:latin typeface="Ubuntu"/>
                      </a:endParaRPr>
                    </a:p>
                  </a:txBody>
                  <a:tcPr/>
                </a:tc>
                <a:tc>
                  <a:txBody>
                    <a:bodyPr/>
                    <a:lstStyle/>
                    <a:p>
                      <a:pPr algn="ctr"/>
                      <a:r>
                        <a:rPr lang="fr-FR" sz="1400" dirty="0" smtClean="0">
                          <a:solidFill>
                            <a:srgbClr val="002060"/>
                          </a:solidFill>
                          <a:latin typeface="Ubuntu"/>
                        </a:rPr>
                        <a:t>125°</a:t>
                      </a:r>
                      <a:endParaRPr lang="fr-FR" sz="1400" dirty="0">
                        <a:solidFill>
                          <a:srgbClr val="002060"/>
                        </a:solidFill>
                        <a:latin typeface="Ubuntu"/>
                      </a:endParaRPr>
                    </a:p>
                  </a:txBody>
                  <a:tcPr/>
                </a:tc>
              </a:tr>
              <a:tr h="370840">
                <a:tc>
                  <a:txBody>
                    <a:bodyPr/>
                    <a:lstStyle/>
                    <a:p>
                      <a:r>
                        <a:rPr lang="fr-FR" sz="1400" dirty="0" smtClean="0">
                          <a:solidFill>
                            <a:srgbClr val="002060"/>
                          </a:solidFill>
                          <a:latin typeface="Ubuntu"/>
                        </a:rPr>
                        <a:t>Fournisseur de siège</a:t>
                      </a:r>
                      <a:endParaRPr lang="fr-FR" sz="1400" dirty="0">
                        <a:solidFill>
                          <a:srgbClr val="002060"/>
                        </a:solidFill>
                        <a:latin typeface="Ubuntu"/>
                      </a:endParaRPr>
                    </a:p>
                  </a:txBody>
                  <a:tcPr/>
                </a:tc>
                <a:tc>
                  <a:txBody>
                    <a:bodyPr/>
                    <a:lstStyle/>
                    <a:p>
                      <a:pPr algn="ctr"/>
                      <a:r>
                        <a:rPr lang="fr-FR" sz="1400" dirty="0" err="1" smtClean="0">
                          <a:solidFill>
                            <a:srgbClr val="002060"/>
                          </a:solidFill>
                          <a:latin typeface="Ubuntu"/>
                        </a:rPr>
                        <a:t>Zim</a:t>
                      </a:r>
                      <a:endParaRPr lang="fr-FR" sz="1400" dirty="0">
                        <a:solidFill>
                          <a:srgbClr val="002060"/>
                        </a:solidFill>
                        <a:latin typeface="Ubuntu"/>
                      </a:endParaRPr>
                    </a:p>
                  </a:txBody>
                  <a:tcPr/>
                </a:tc>
                <a:tc>
                  <a:txBody>
                    <a:bodyPr/>
                    <a:lstStyle/>
                    <a:p>
                      <a:pPr algn="ctr"/>
                      <a:r>
                        <a:rPr lang="fr-FR" sz="1400" dirty="0" err="1" smtClean="0">
                          <a:solidFill>
                            <a:srgbClr val="002060"/>
                          </a:solidFill>
                          <a:latin typeface="Ubuntu"/>
                        </a:rPr>
                        <a:t>Zim</a:t>
                      </a:r>
                      <a:endParaRPr lang="fr-FR" sz="1400" dirty="0">
                        <a:solidFill>
                          <a:srgbClr val="002060"/>
                        </a:solidFill>
                        <a:latin typeface="Ubuntu"/>
                      </a:endParaRPr>
                    </a:p>
                  </a:txBody>
                  <a:tcPr/>
                </a:tc>
                <a:tc>
                  <a:txBody>
                    <a:bodyPr/>
                    <a:lstStyle/>
                    <a:p>
                      <a:pPr algn="ctr"/>
                      <a:r>
                        <a:rPr lang="fr-FR" sz="1400" dirty="0" smtClean="0">
                          <a:solidFill>
                            <a:srgbClr val="002060"/>
                          </a:solidFill>
                          <a:latin typeface="Ubuntu"/>
                        </a:rPr>
                        <a:t>Zodiac</a:t>
                      </a:r>
                      <a:endParaRPr lang="fr-FR" sz="1400" dirty="0">
                        <a:solidFill>
                          <a:srgbClr val="002060"/>
                        </a:solidFill>
                        <a:latin typeface="Ubuntu"/>
                      </a:endParaRPr>
                    </a:p>
                  </a:txBody>
                  <a:tcPr/>
                </a:tc>
                <a:tc>
                  <a:txBody>
                    <a:bodyPr/>
                    <a:lstStyle/>
                    <a:p>
                      <a:pPr algn="ctr"/>
                      <a:r>
                        <a:rPr lang="fr-FR" sz="1400" dirty="0" err="1" smtClean="0">
                          <a:solidFill>
                            <a:srgbClr val="002060"/>
                          </a:solidFill>
                          <a:latin typeface="Ubuntu"/>
                        </a:rPr>
                        <a:t>Zim</a:t>
                      </a:r>
                      <a:endParaRPr lang="fr-FR" sz="1400" dirty="0">
                        <a:solidFill>
                          <a:srgbClr val="002060"/>
                        </a:solidFill>
                        <a:latin typeface="Ubuntu"/>
                      </a:endParaRPr>
                    </a:p>
                  </a:txBody>
                  <a:tcPr/>
                </a:tc>
                <a:tc>
                  <a:txBody>
                    <a:bodyPr/>
                    <a:lstStyle/>
                    <a:p>
                      <a:pPr algn="ctr"/>
                      <a:r>
                        <a:rPr lang="fr-FR" sz="1400" dirty="0" err="1" smtClean="0">
                          <a:solidFill>
                            <a:srgbClr val="002060"/>
                          </a:solidFill>
                          <a:latin typeface="Ubuntu"/>
                        </a:rPr>
                        <a:t>Zim</a:t>
                      </a:r>
                      <a:r>
                        <a:rPr lang="fr-FR" sz="1400" dirty="0" smtClean="0">
                          <a:solidFill>
                            <a:srgbClr val="002060"/>
                          </a:solidFill>
                          <a:latin typeface="Ubuntu"/>
                        </a:rPr>
                        <a:t> et </a:t>
                      </a:r>
                      <a:r>
                        <a:rPr lang="fr-FR" sz="1400" dirty="0" err="1" smtClean="0">
                          <a:solidFill>
                            <a:srgbClr val="002060"/>
                          </a:solidFill>
                          <a:latin typeface="Ubuntu"/>
                        </a:rPr>
                        <a:t>Recaro</a:t>
                      </a:r>
                      <a:endParaRPr lang="fr-FR" sz="1400" dirty="0">
                        <a:solidFill>
                          <a:srgbClr val="002060"/>
                        </a:solidFill>
                        <a:latin typeface="Ubuntu"/>
                      </a:endParaRPr>
                    </a:p>
                  </a:txBody>
                  <a:tcPr/>
                </a:tc>
                <a:tc>
                  <a:txBody>
                    <a:bodyPr/>
                    <a:lstStyle/>
                    <a:p>
                      <a:pPr algn="ctr"/>
                      <a:r>
                        <a:rPr lang="fr-FR" sz="1400" dirty="0" err="1" smtClean="0">
                          <a:solidFill>
                            <a:srgbClr val="002060"/>
                          </a:solidFill>
                          <a:latin typeface="Ubuntu"/>
                        </a:rPr>
                        <a:t>Recaro</a:t>
                      </a:r>
                      <a:endParaRPr lang="fr-FR" sz="1400" dirty="0">
                        <a:solidFill>
                          <a:srgbClr val="002060"/>
                        </a:solidFill>
                        <a:latin typeface="Ubuntu"/>
                      </a:endParaRPr>
                    </a:p>
                  </a:txBody>
                  <a:tcPr/>
                </a:tc>
              </a:tr>
            </a:tbl>
          </a:graphicData>
        </a:graphic>
      </p:graphicFrame>
      <p:pic>
        <p:nvPicPr>
          <p:cNvPr id="6146" name="Picture 2"/>
          <p:cNvPicPr>
            <a:picLocks noChangeAspect="1" noChangeArrowheads="1"/>
          </p:cNvPicPr>
          <p:nvPr/>
        </p:nvPicPr>
        <p:blipFill>
          <a:blip r:embed="rId3" cstate="print"/>
          <a:srcRect/>
          <a:stretch>
            <a:fillRect/>
          </a:stretch>
        </p:blipFill>
        <p:spPr bwMode="auto">
          <a:xfrm>
            <a:off x="0" y="236483"/>
            <a:ext cx="740979" cy="740979"/>
          </a:xfrm>
          <a:prstGeom prst="rect">
            <a:avLst/>
          </a:prstGeom>
          <a:noFill/>
          <a:ln w="9525">
            <a:noFill/>
            <a:miter lim="800000"/>
            <a:headEnd/>
            <a:tailEnd/>
          </a:ln>
          <a:effectLst/>
        </p:spPr>
      </p:pic>
      <p:sp>
        <p:nvSpPr>
          <p:cNvPr id="10" name="ZoneTexte 9"/>
          <p:cNvSpPr txBox="1"/>
          <p:nvPr/>
        </p:nvSpPr>
        <p:spPr>
          <a:xfrm>
            <a:off x="0" y="6581001"/>
            <a:ext cx="9144000" cy="553998"/>
          </a:xfrm>
          <a:prstGeom prst="rect">
            <a:avLst/>
          </a:prstGeom>
          <a:noFill/>
        </p:spPr>
        <p:txBody>
          <a:bodyPr wrap="square" rtlCol="0">
            <a:spAutoFit/>
          </a:bodyPr>
          <a:lstStyle/>
          <a:p>
            <a:r>
              <a:rPr lang="fr-FR" sz="1200" b="1" dirty="0" smtClean="0">
                <a:latin typeface="Ubuntu"/>
              </a:rPr>
              <a:t>*Configuration actuelle avant réaménagement et modernisation des cabines prévus avant l’été 2018. </a:t>
            </a:r>
          </a:p>
          <a:p>
            <a:endParaRPr lang="fr-FR" b="1" dirty="0">
              <a:latin typeface="Ubuntu"/>
            </a:endParaRPr>
          </a:p>
        </p:txBody>
      </p:sp>
    </p:spTree>
    <p:extLst>
      <p:ext uri="{BB962C8B-B14F-4D97-AF65-F5344CB8AC3E}">
        <p14:creationId xmlns:p14="http://schemas.microsoft.com/office/powerpoint/2010/main" xmlns="" val="3581670305"/>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graphicFrame>
        <p:nvGraphicFramePr>
          <p:cNvPr id="9" name="Tableau 8"/>
          <p:cNvGraphicFramePr>
            <a:graphicFrameLocks noGrp="1"/>
          </p:cNvGraphicFramePr>
          <p:nvPr/>
        </p:nvGraphicFramePr>
        <p:xfrm>
          <a:off x="0" y="2029022"/>
          <a:ext cx="9144000" cy="3667760"/>
        </p:xfrm>
        <a:graphic>
          <a:graphicData uri="http://schemas.openxmlformats.org/drawingml/2006/table">
            <a:tbl>
              <a:tblPr firstRow="1" bandRow="1">
                <a:tableStyleId>{5C22544A-7EE6-4342-B048-85BDC9FD1C3A}</a:tableStyleId>
              </a:tblPr>
              <a:tblGrid>
                <a:gridCol w="1931833"/>
                <a:gridCol w="1274504"/>
                <a:gridCol w="1140285"/>
                <a:gridCol w="1143000"/>
                <a:gridCol w="1175196"/>
                <a:gridCol w="1212481"/>
                <a:gridCol w="1266701"/>
              </a:tblGrid>
              <a:tr h="370840">
                <a:tc>
                  <a:txBody>
                    <a:bodyPr/>
                    <a:lstStyle/>
                    <a:p>
                      <a:r>
                        <a:rPr lang="fr-FR" sz="1400" dirty="0" smtClean="0">
                          <a:latin typeface="Ubuntu"/>
                        </a:rPr>
                        <a:t>Type</a:t>
                      </a:r>
                      <a:r>
                        <a:rPr lang="fr-FR" sz="1400" baseline="0" dirty="0" smtClean="0">
                          <a:latin typeface="Ubuntu"/>
                        </a:rPr>
                        <a:t> d’appareil</a:t>
                      </a:r>
                      <a:endParaRPr lang="fr-FR" sz="1400" dirty="0">
                        <a:latin typeface="Ubuntu"/>
                      </a:endParaRPr>
                    </a:p>
                  </a:txBody>
                  <a:tcPr>
                    <a:solidFill>
                      <a:srgbClr val="FFC000"/>
                    </a:solidFill>
                  </a:tcPr>
                </a:tc>
                <a:tc>
                  <a:txBody>
                    <a:bodyPr/>
                    <a:lstStyle/>
                    <a:p>
                      <a:pPr algn="ctr"/>
                      <a:r>
                        <a:rPr lang="fr-FR" sz="1400" dirty="0" smtClean="0">
                          <a:latin typeface="Ubuntu"/>
                        </a:rPr>
                        <a:t>A350 XWB</a:t>
                      </a:r>
                      <a:endParaRPr lang="fr-FR" sz="1400" dirty="0">
                        <a:latin typeface="Ubuntu"/>
                      </a:endParaRPr>
                    </a:p>
                  </a:txBody>
                  <a:tcPr>
                    <a:solidFill>
                      <a:srgbClr val="FFC000"/>
                    </a:solidFill>
                  </a:tcPr>
                </a:tc>
                <a:tc>
                  <a:txBody>
                    <a:bodyPr/>
                    <a:lstStyle/>
                    <a:p>
                      <a:pPr algn="ctr"/>
                      <a:r>
                        <a:rPr lang="fr-FR" sz="1400" dirty="0" smtClean="0">
                          <a:latin typeface="Ubuntu"/>
                        </a:rPr>
                        <a:t>A330-300</a:t>
                      </a:r>
                      <a:endParaRPr lang="fr-FR" sz="1400" dirty="0">
                        <a:latin typeface="Ubuntu"/>
                      </a:endParaRPr>
                    </a:p>
                  </a:txBody>
                  <a:tcPr>
                    <a:solidFill>
                      <a:srgbClr val="FFC000"/>
                    </a:solidFill>
                  </a:tcPr>
                </a:tc>
                <a:tc>
                  <a:txBody>
                    <a:bodyPr/>
                    <a:lstStyle/>
                    <a:p>
                      <a:pPr algn="ctr"/>
                      <a:r>
                        <a:rPr lang="fr-FR" sz="1400" dirty="0" smtClean="0">
                          <a:latin typeface="Ubuntu"/>
                        </a:rPr>
                        <a:t>A330-300*</a:t>
                      </a:r>
                      <a:endParaRPr lang="fr-FR" sz="1400" dirty="0">
                        <a:latin typeface="Ubuntu"/>
                      </a:endParaRPr>
                    </a:p>
                  </a:txBody>
                  <a:tcPr>
                    <a:solidFill>
                      <a:srgbClr val="FFC000"/>
                    </a:solidFill>
                  </a:tcPr>
                </a:tc>
                <a:tc>
                  <a:txBody>
                    <a:bodyPr/>
                    <a:lstStyle/>
                    <a:p>
                      <a:pPr algn="ctr"/>
                      <a:r>
                        <a:rPr lang="fr-FR" sz="1400" dirty="0" smtClean="0">
                          <a:latin typeface="Ubuntu"/>
                        </a:rPr>
                        <a:t>A330-300</a:t>
                      </a:r>
                      <a:endParaRPr lang="fr-FR" sz="1400" dirty="0">
                        <a:latin typeface="Ubuntu"/>
                      </a:endParaRPr>
                    </a:p>
                  </a:txBody>
                  <a:tcPr>
                    <a:solidFill>
                      <a:srgbClr val="FFC000"/>
                    </a:solidFill>
                  </a:tcPr>
                </a:tc>
                <a:tc>
                  <a:txBody>
                    <a:bodyPr/>
                    <a:lstStyle/>
                    <a:p>
                      <a:pPr algn="ctr"/>
                      <a:r>
                        <a:rPr lang="fr-FR" sz="1400" dirty="0" smtClean="0">
                          <a:latin typeface="Ubuntu"/>
                        </a:rPr>
                        <a:t>A330-200*</a:t>
                      </a:r>
                      <a:endParaRPr lang="fr-FR" sz="1400" dirty="0">
                        <a:latin typeface="Ubuntu"/>
                      </a:endParaRPr>
                    </a:p>
                  </a:txBody>
                  <a:tcPr>
                    <a:solidFill>
                      <a:srgbClr val="FFC000"/>
                    </a:solidFill>
                  </a:tcPr>
                </a:tc>
                <a:tc>
                  <a:txBody>
                    <a:bodyPr/>
                    <a:lstStyle/>
                    <a:p>
                      <a:pPr algn="ctr"/>
                      <a:r>
                        <a:rPr lang="fr-FR" sz="1400" dirty="0" smtClean="0">
                          <a:latin typeface="Ubuntu"/>
                        </a:rPr>
                        <a:t>A330-200</a:t>
                      </a:r>
                      <a:endParaRPr lang="fr-FR" sz="1400" dirty="0">
                        <a:latin typeface="Ubuntu"/>
                      </a:endParaRPr>
                    </a:p>
                  </a:txBody>
                  <a:tcPr>
                    <a:solidFill>
                      <a:srgbClr val="FFC000"/>
                    </a:solidFill>
                  </a:tcPr>
                </a:tc>
              </a:tr>
              <a:tr h="370840">
                <a:tc>
                  <a:txBody>
                    <a:bodyPr/>
                    <a:lstStyle/>
                    <a:p>
                      <a:r>
                        <a:rPr lang="fr-FR" sz="1400" dirty="0" smtClean="0">
                          <a:solidFill>
                            <a:srgbClr val="002060"/>
                          </a:solidFill>
                          <a:latin typeface="Ubuntu"/>
                        </a:rPr>
                        <a:t>Configurations</a:t>
                      </a:r>
                      <a:endParaRPr lang="fr-FR" sz="1400" dirty="0">
                        <a:solidFill>
                          <a:srgbClr val="002060"/>
                        </a:solidFill>
                        <a:latin typeface="Ubuntu"/>
                      </a:endParaRPr>
                    </a:p>
                  </a:txBody>
                  <a:tcPr/>
                </a:tc>
                <a:tc>
                  <a:txBody>
                    <a:bodyPr/>
                    <a:lstStyle/>
                    <a:p>
                      <a:pPr algn="ctr"/>
                      <a:r>
                        <a:rPr lang="fr-FR" sz="1400" dirty="0" smtClean="0">
                          <a:solidFill>
                            <a:srgbClr val="002060"/>
                          </a:solidFill>
                          <a:latin typeface="Ubuntu"/>
                        </a:rPr>
                        <a:t>Tri-classes</a:t>
                      </a:r>
                      <a:endParaRPr lang="fr-FR" sz="1400" dirty="0">
                        <a:solidFill>
                          <a:srgbClr val="002060"/>
                        </a:solidFill>
                        <a:latin typeface="Ubuntu"/>
                      </a:endParaRPr>
                    </a:p>
                  </a:txBody>
                  <a:tcPr/>
                </a:tc>
                <a:tc>
                  <a:txBody>
                    <a:bodyPr/>
                    <a:lstStyle/>
                    <a:p>
                      <a:pPr algn="ctr"/>
                      <a:r>
                        <a:rPr lang="fr-FR" sz="1400" dirty="0" smtClean="0">
                          <a:solidFill>
                            <a:srgbClr val="002060"/>
                          </a:solidFill>
                          <a:latin typeface="Ubuntu"/>
                        </a:rPr>
                        <a:t>Tri-classes</a:t>
                      </a:r>
                      <a:endParaRPr lang="fr-FR" sz="1400" dirty="0">
                        <a:solidFill>
                          <a:srgbClr val="002060"/>
                        </a:solidFill>
                        <a:latin typeface="Ubuntu"/>
                      </a:endParaRPr>
                    </a:p>
                  </a:txBody>
                  <a:tcPr/>
                </a:tc>
                <a:tc>
                  <a:txBody>
                    <a:bodyPr/>
                    <a:lstStyle/>
                    <a:p>
                      <a:pPr algn="ctr"/>
                      <a:r>
                        <a:rPr lang="fr-FR" sz="1400" dirty="0" smtClean="0">
                          <a:solidFill>
                            <a:srgbClr val="002060"/>
                          </a:solidFill>
                          <a:latin typeface="Ubuntu"/>
                        </a:rPr>
                        <a:t>Tri-classes</a:t>
                      </a:r>
                      <a:endParaRPr lang="fr-FR" sz="1400" dirty="0">
                        <a:solidFill>
                          <a:srgbClr val="002060"/>
                        </a:solidFill>
                        <a:latin typeface="Ubuntu"/>
                      </a:endParaRPr>
                    </a:p>
                  </a:txBody>
                  <a:tcPr/>
                </a:tc>
                <a:tc>
                  <a:txBody>
                    <a:bodyPr/>
                    <a:lstStyle/>
                    <a:p>
                      <a:pPr algn="ctr"/>
                      <a:r>
                        <a:rPr lang="fr-FR" sz="1400" dirty="0" smtClean="0">
                          <a:solidFill>
                            <a:srgbClr val="002060"/>
                          </a:solidFill>
                          <a:latin typeface="Ubuntu"/>
                        </a:rPr>
                        <a:t>Bi-classes</a:t>
                      </a:r>
                      <a:endParaRPr lang="fr-FR" sz="1400" dirty="0">
                        <a:solidFill>
                          <a:srgbClr val="002060"/>
                        </a:solidFill>
                        <a:latin typeface="Ubuntu"/>
                      </a:endParaRPr>
                    </a:p>
                  </a:txBody>
                  <a:tcPr/>
                </a:tc>
                <a:tc>
                  <a:txBody>
                    <a:bodyPr/>
                    <a:lstStyle/>
                    <a:p>
                      <a:pPr algn="ctr"/>
                      <a:r>
                        <a:rPr lang="fr-FR" sz="1400" dirty="0" smtClean="0">
                          <a:solidFill>
                            <a:srgbClr val="002060"/>
                          </a:solidFill>
                          <a:latin typeface="Ubuntu"/>
                        </a:rPr>
                        <a:t>Bi-classes</a:t>
                      </a:r>
                      <a:endParaRPr lang="fr-FR" sz="1400" dirty="0">
                        <a:solidFill>
                          <a:srgbClr val="002060"/>
                        </a:solidFill>
                        <a:latin typeface="Ubuntu"/>
                      </a:endParaRPr>
                    </a:p>
                  </a:txBody>
                  <a:tcPr/>
                </a:tc>
                <a:tc>
                  <a:txBody>
                    <a:bodyPr/>
                    <a:lstStyle/>
                    <a:p>
                      <a:pPr algn="ctr"/>
                      <a:r>
                        <a:rPr lang="fr-FR" sz="1400" dirty="0" err="1" smtClean="0">
                          <a:solidFill>
                            <a:srgbClr val="002060"/>
                          </a:solidFill>
                          <a:latin typeface="Ubuntu"/>
                        </a:rPr>
                        <a:t>Monoclasse</a:t>
                      </a:r>
                      <a:endParaRPr lang="fr-FR" sz="1400" dirty="0">
                        <a:solidFill>
                          <a:srgbClr val="002060"/>
                        </a:solidFill>
                        <a:latin typeface="Ubuntu"/>
                      </a:endParaRPr>
                    </a:p>
                  </a:txBody>
                  <a:tcPr/>
                </a:tc>
              </a:tr>
              <a:tr h="370840">
                <a:tc>
                  <a:txBody>
                    <a:bodyPr/>
                    <a:lstStyle/>
                    <a:p>
                      <a:r>
                        <a:rPr lang="fr-FR" sz="1400" dirty="0" smtClean="0">
                          <a:solidFill>
                            <a:srgbClr val="002060"/>
                          </a:solidFill>
                          <a:latin typeface="Ubuntu"/>
                        </a:rPr>
                        <a:t>Système</a:t>
                      </a:r>
                      <a:r>
                        <a:rPr lang="fr-FR" sz="1400" baseline="0" dirty="0" smtClean="0">
                          <a:solidFill>
                            <a:srgbClr val="002060"/>
                          </a:solidFill>
                          <a:latin typeface="Ubuntu"/>
                        </a:rPr>
                        <a:t> de vidéo à la demande</a:t>
                      </a:r>
                      <a:endParaRPr lang="fr-FR" sz="1400" dirty="0">
                        <a:solidFill>
                          <a:srgbClr val="00206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dirty="0" smtClean="0">
                          <a:solidFill>
                            <a:srgbClr val="00B050"/>
                          </a:solidFill>
                          <a:latin typeface="Ubuntu"/>
                          <a:sym typeface="Wingdings"/>
                        </a:rPr>
                        <a:t></a:t>
                      </a:r>
                      <a:endParaRPr lang="fr-FR" sz="1400" dirty="0" smtClean="0">
                        <a:solidFill>
                          <a:srgbClr val="00B050"/>
                        </a:solidFill>
                        <a:latin typeface="Ubuntu"/>
                      </a:endParaRPr>
                    </a:p>
                    <a:p>
                      <a:pPr algn="ctr"/>
                      <a:endParaRPr lang="fr-FR" sz="1400" dirty="0">
                        <a:solidFill>
                          <a:srgbClr val="00206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dirty="0" smtClean="0">
                          <a:solidFill>
                            <a:srgbClr val="00B050"/>
                          </a:solidFill>
                          <a:latin typeface="Ubuntu"/>
                          <a:sym typeface="Wingdings"/>
                        </a:rPr>
                        <a:t></a:t>
                      </a:r>
                      <a:endParaRPr lang="fr-FR" sz="1400" dirty="0" smtClean="0">
                        <a:solidFill>
                          <a:srgbClr val="00B050"/>
                        </a:solidFill>
                        <a:latin typeface="Ubuntu"/>
                      </a:endParaRPr>
                    </a:p>
                    <a:p>
                      <a:pPr algn="ctr"/>
                      <a:endParaRPr lang="fr-FR" sz="1400" dirty="0">
                        <a:solidFill>
                          <a:srgbClr val="00206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dirty="0" smtClean="0">
                          <a:solidFill>
                            <a:srgbClr val="00B050"/>
                          </a:solidFill>
                          <a:latin typeface="Ubuntu"/>
                          <a:sym typeface="Wingdings"/>
                        </a:rPr>
                        <a:t></a:t>
                      </a:r>
                      <a:endParaRPr lang="fr-FR" sz="1400" dirty="0" smtClean="0">
                        <a:solidFill>
                          <a:srgbClr val="00B050"/>
                        </a:solidFill>
                        <a:latin typeface="Ubuntu"/>
                      </a:endParaRPr>
                    </a:p>
                    <a:p>
                      <a:pPr algn="ctr"/>
                      <a:endParaRPr lang="fr-FR" sz="1400" dirty="0">
                        <a:solidFill>
                          <a:srgbClr val="00206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dirty="0" smtClean="0">
                          <a:solidFill>
                            <a:srgbClr val="00B050"/>
                          </a:solidFill>
                          <a:latin typeface="Ubuntu"/>
                          <a:sym typeface="Wingdings"/>
                        </a:rPr>
                        <a:t></a:t>
                      </a:r>
                      <a:endParaRPr lang="fr-FR" sz="1400" dirty="0" smtClean="0">
                        <a:solidFill>
                          <a:srgbClr val="00B050"/>
                        </a:solidFill>
                        <a:latin typeface="Ubuntu"/>
                      </a:endParaRPr>
                    </a:p>
                    <a:p>
                      <a:pPr algn="ctr"/>
                      <a:endParaRPr lang="fr-FR" sz="1400" dirty="0">
                        <a:solidFill>
                          <a:srgbClr val="00206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dirty="0" smtClean="0">
                          <a:solidFill>
                            <a:srgbClr val="FF0000"/>
                          </a:solidFill>
                          <a:latin typeface="Ubuntu"/>
                          <a:sym typeface="Wingdings"/>
                        </a:rPr>
                        <a:t></a:t>
                      </a:r>
                      <a:endParaRPr lang="fr-FR" sz="1400" dirty="0" smtClean="0">
                        <a:solidFill>
                          <a:srgbClr val="FF0000"/>
                        </a:solidFill>
                        <a:latin typeface="Ubuntu"/>
                      </a:endParaRPr>
                    </a:p>
                    <a:p>
                      <a:pPr algn="ctr"/>
                      <a:endParaRPr lang="fr-FR" sz="1400" dirty="0">
                        <a:solidFill>
                          <a:srgbClr val="00206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dirty="0" smtClean="0">
                          <a:solidFill>
                            <a:srgbClr val="FF0000"/>
                          </a:solidFill>
                          <a:latin typeface="Ubuntu"/>
                          <a:sym typeface="Wingdings"/>
                        </a:rPr>
                        <a:t></a:t>
                      </a:r>
                      <a:endParaRPr lang="fr-FR" sz="1400" dirty="0" smtClean="0">
                        <a:solidFill>
                          <a:srgbClr val="FF0000"/>
                        </a:solidFill>
                        <a:latin typeface="Ubuntu"/>
                      </a:endParaRPr>
                    </a:p>
                    <a:p>
                      <a:pPr algn="ctr"/>
                      <a:endParaRPr lang="fr-FR" sz="1400" dirty="0">
                        <a:solidFill>
                          <a:srgbClr val="002060"/>
                        </a:solidFill>
                        <a:latin typeface="Ubuntu"/>
                      </a:endParaRPr>
                    </a:p>
                  </a:txBody>
                  <a:tcPr/>
                </a:tc>
              </a:tr>
              <a:tr h="370840">
                <a:tc>
                  <a:txBody>
                    <a:bodyPr/>
                    <a:lstStyle/>
                    <a:p>
                      <a:r>
                        <a:rPr lang="fr-FR" sz="1400" dirty="0" smtClean="0">
                          <a:solidFill>
                            <a:srgbClr val="002060"/>
                          </a:solidFill>
                          <a:latin typeface="Ubuntu"/>
                        </a:rPr>
                        <a:t>Choix de 30</a:t>
                      </a:r>
                      <a:r>
                        <a:rPr lang="fr-FR" sz="1400" baseline="0" dirty="0" smtClean="0">
                          <a:solidFill>
                            <a:srgbClr val="002060"/>
                          </a:solidFill>
                          <a:latin typeface="Ubuntu"/>
                        </a:rPr>
                        <a:t> films </a:t>
                      </a:r>
                      <a:endParaRPr lang="fr-FR" sz="1400" dirty="0">
                        <a:solidFill>
                          <a:srgbClr val="00206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dirty="0" smtClean="0">
                          <a:solidFill>
                            <a:srgbClr val="00B050"/>
                          </a:solidFill>
                          <a:latin typeface="Ubuntu"/>
                          <a:sym typeface="Wingdings"/>
                        </a:rPr>
                        <a:t></a:t>
                      </a:r>
                      <a:endParaRPr lang="fr-FR" sz="1400" dirty="0" smtClean="0">
                        <a:solidFill>
                          <a:srgbClr val="00B050"/>
                        </a:solidFill>
                        <a:latin typeface="Ubuntu"/>
                      </a:endParaRPr>
                    </a:p>
                    <a:p>
                      <a:pPr algn="ctr"/>
                      <a:endParaRPr lang="fr-FR" sz="1400" dirty="0">
                        <a:solidFill>
                          <a:srgbClr val="00206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dirty="0" smtClean="0">
                          <a:solidFill>
                            <a:srgbClr val="00B050"/>
                          </a:solidFill>
                          <a:latin typeface="Ubuntu"/>
                          <a:sym typeface="Wingdings"/>
                        </a:rPr>
                        <a:t></a:t>
                      </a:r>
                      <a:endParaRPr lang="fr-FR" sz="1400" dirty="0" smtClean="0">
                        <a:solidFill>
                          <a:srgbClr val="00B050"/>
                        </a:solidFill>
                        <a:latin typeface="Ubuntu"/>
                      </a:endParaRPr>
                    </a:p>
                    <a:p>
                      <a:pPr algn="ctr"/>
                      <a:endParaRPr lang="fr-FR" sz="1400" dirty="0">
                        <a:solidFill>
                          <a:srgbClr val="00206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dirty="0" smtClean="0">
                          <a:solidFill>
                            <a:srgbClr val="00B050"/>
                          </a:solidFill>
                          <a:latin typeface="Ubuntu"/>
                          <a:sym typeface="Wingdings"/>
                        </a:rPr>
                        <a:t></a:t>
                      </a:r>
                      <a:endParaRPr lang="fr-FR" sz="1400" dirty="0" smtClean="0">
                        <a:solidFill>
                          <a:srgbClr val="00B050"/>
                        </a:solidFill>
                        <a:latin typeface="Ubuntu"/>
                      </a:endParaRPr>
                    </a:p>
                    <a:p>
                      <a:pPr algn="ctr"/>
                      <a:endParaRPr lang="fr-FR" sz="1400" dirty="0">
                        <a:solidFill>
                          <a:srgbClr val="00206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dirty="0" smtClean="0">
                          <a:solidFill>
                            <a:srgbClr val="00B050"/>
                          </a:solidFill>
                          <a:latin typeface="Ubuntu"/>
                          <a:sym typeface="Wingdings"/>
                        </a:rPr>
                        <a:t></a:t>
                      </a:r>
                      <a:endParaRPr lang="fr-FR" sz="1400" dirty="0" smtClean="0">
                        <a:solidFill>
                          <a:srgbClr val="00B050"/>
                        </a:solidFill>
                        <a:latin typeface="Ubuntu"/>
                      </a:endParaRPr>
                    </a:p>
                  </a:txBody>
                  <a:tcPr/>
                </a:tc>
                <a:tc>
                  <a:txBody>
                    <a:bodyPr/>
                    <a:lstStyle/>
                    <a:p>
                      <a:pPr algn="ctr"/>
                      <a:r>
                        <a:rPr lang="fr-FR" sz="1200" dirty="0" smtClean="0">
                          <a:solidFill>
                            <a:srgbClr val="002060"/>
                          </a:solidFill>
                          <a:latin typeface="Ubuntu"/>
                        </a:rPr>
                        <a:t>5 films</a:t>
                      </a:r>
                      <a:r>
                        <a:rPr lang="fr-FR" sz="1200" baseline="0" dirty="0" smtClean="0">
                          <a:solidFill>
                            <a:srgbClr val="002060"/>
                          </a:solidFill>
                          <a:latin typeface="Ubuntu"/>
                        </a:rPr>
                        <a:t> récents / 9 films à l’arrière</a:t>
                      </a:r>
                      <a:endParaRPr lang="fr-FR" sz="1200" dirty="0">
                        <a:solidFill>
                          <a:srgbClr val="00206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dirty="0" smtClean="0">
                          <a:solidFill>
                            <a:srgbClr val="FF0000"/>
                          </a:solidFill>
                          <a:latin typeface="Ubuntu"/>
                          <a:sym typeface="Wingdings"/>
                        </a:rPr>
                        <a:t></a:t>
                      </a:r>
                      <a:endParaRPr lang="fr-FR" sz="1400" dirty="0" smtClean="0">
                        <a:solidFill>
                          <a:srgbClr val="FF0000"/>
                        </a:solidFill>
                        <a:latin typeface="Ubuntu"/>
                      </a:endParaRPr>
                    </a:p>
                    <a:p>
                      <a:pPr algn="ctr"/>
                      <a:endParaRPr lang="fr-FR" sz="1400" dirty="0">
                        <a:solidFill>
                          <a:srgbClr val="002060"/>
                        </a:solidFill>
                        <a:latin typeface="Ubuntu"/>
                      </a:endParaRPr>
                    </a:p>
                  </a:txBody>
                  <a:tcPr/>
                </a:tc>
              </a:tr>
              <a:tr h="370840">
                <a:tc>
                  <a:txBody>
                    <a:bodyPr/>
                    <a:lstStyle/>
                    <a:p>
                      <a:r>
                        <a:rPr lang="fr-FR" sz="1400" dirty="0" smtClean="0">
                          <a:solidFill>
                            <a:srgbClr val="002060"/>
                          </a:solidFill>
                          <a:latin typeface="Ubuntu"/>
                        </a:rPr>
                        <a:t>                        pour téléchargement </a:t>
                      </a:r>
                      <a:endParaRPr lang="fr-FR" sz="1400" dirty="0">
                        <a:solidFill>
                          <a:srgbClr val="00206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dirty="0" smtClean="0">
                          <a:solidFill>
                            <a:srgbClr val="00B050"/>
                          </a:solidFill>
                          <a:latin typeface="Ubuntu"/>
                          <a:sym typeface="Wingdings"/>
                        </a:rPr>
                        <a:t></a:t>
                      </a:r>
                      <a:endParaRPr lang="fr-FR" sz="1400" dirty="0" smtClean="0">
                        <a:solidFill>
                          <a:srgbClr val="00B050"/>
                        </a:solidFill>
                        <a:latin typeface="Ubuntu"/>
                      </a:endParaRPr>
                    </a:p>
                    <a:p>
                      <a:pPr algn="ctr"/>
                      <a:endParaRPr lang="fr-FR" sz="1400" dirty="0">
                        <a:solidFill>
                          <a:srgbClr val="00206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dirty="0" smtClean="0">
                          <a:solidFill>
                            <a:srgbClr val="00B050"/>
                          </a:solidFill>
                          <a:latin typeface="Ubuntu"/>
                          <a:sym typeface="Wingdings"/>
                        </a:rPr>
                        <a:t></a:t>
                      </a:r>
                      <a:endParaRPr lang="fr-FR" sz="1400" dirty="0" smtClean="0">
                        <a:solidFill>
                          <a:srgbClr val="00B05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smtClean="0">
                          <a:solidFill>
                            <a:srgbClr val="00B050"/>
                          </a:solidFill>
                          <a:latin typeface="Ubuntu"/>
                          <a:sym typeface="Wingdings"/>
                        </a:rPr>
                        <a:t></a:t>
                      </a:r>
                      <a:endParaRPr lang="fr-FR" sz="1400" dirty="0" smtClean="0">
                        <a:solidFill>
                          <a:srgbClr val="00B05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dirty="0" smtClean="0">
                          <a:solidFill>
                            <a:srgbClr val="00B050"/>
                          </a:solidFill>
                          <a:latin typeface="Ubuntu"/>
                          <a:sym typeface="Wingdings"/>
                        </a:rPr>
                        <a:t></a:t>
                      </a:r>
                      <a:endParaRPr lang="fr-FR" sz="1400" dirty="0" smtClean="0">
                        <a:solidFill>
                          <a:srgbClr val="00B05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smtClean="0">
                          <a:solidFill>
                            <a:srgbClr val="00B050"/>
                          </a:solidFill>
                          <a:latin typeface="Ubuntu"/>
                          <a:sym typeface="Wingdings"/>
                        </a:rPr>
                        <a:t></a:t>
                      </a:r>
                      <a:endParaRPr lang="fr-FR" sz="1400" dirty="0" smtClean="0">
                        <a:solidFill>
                          <a:srgbClr val="00B05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dirty="0" smtClean="0">
                          <a:solidFill>
                            <a:srgbClr val="00B050"/>
                          </a:solidFill>
                          <a:latin typeface="Ubuntu"/>
                          <a:sym typeface="Wingdings"/>
                        </a:rPr>
                        <a:t></a:t>
                      </a:r>
                      <a:endParaRPr lang="fr-FR" sz="1400" dirty="0" smtClean="0">
                        <a:solidFill>
                          <a:srgbClr val="00B050"/>
                        </a:solidFill>
                        <a:latin typeface="Ubuntu"/>
                      </a:endParaRPr>
                    </a:p>
                  </a:txBody>
                  <a:tcPr/>
                </a:tc>
              </a:tr>
              <a:tr h="370840">
                <a:tc>
                  <a:txBody>
                    <a:bodyPr/>
                    <a:lstStyle/>
                    <a:p>
                      <a:r>
                        <a:rPr lang="fr-FR" sz="1400" dirty="0" smtClean="0">
                          <a:solidFill>
                            <a:srgbClr val="002060"/>
                          </a:solidFill>
                          <a:latin typeface="Ubuntu"/>
                        </a:rPr>
                        <a:t>Wifi proposé</a:t>
                      </a:r>
                      <a:r>
                        <a:rPr lang="fr-FR" sz="1400" baseline="0" dirty="0" smtClean="0">
                          <a:solidFill>
                            <a:srgbClr val="002060"/>
                          </a:solidFill>
                          <a:latin typeface="Ubuntu"/>
                        </a:rPr>
                        <a:t> en option</a:t>
                      </a:r>
                      <a:endParaRPr lang="fr-FR" sz="1400" dirty="0">
                        <a:solidFill>
                          <a:srgbClr val="00206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smtClean="0">
                          <a:solidFill>
                            <a:srgbClr val="FF0000"/>
                          </a:solidFill>
                          <a:latin typeface="Ubuntu"/>
                          <a:sym typeface="Wingdings"/>
                        </a:rPr>
                        <a:t></a:t>
                      </a:r>
                      <a:endParaRPr lang="fr-FR" sz="1400" dirty="0" smtClean="0">
                        <a:solidFill>
                          <a:srgbClr val="FF000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smtClean="0">
                          <a:solidFill>
                            <a:srgbClr val="FF0000"/>
                          </a:solidFill>
                          <a:latin typeface="Ubuntu"/>
                          <a:sym typeface="Wingdings"/>
                        </a:rPr>
                        <a:t></a:t>
                      </a:r>
                      <a:endParaRPr lang="fr-FR" sz="1400" dirty="0" smtClean="0">
                        <a:solidFill>
                          <a:srgbClr val="FF000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smtClean="0">
                          <a:solidFill>
                            <a:srgbClr val="FF0000"/>
                          </a:solidFill>
                          <a:latin typeface="Ubuntu"/>
                          <a:sym typeface="Wingdings"/>
                        </a:rPr>
                        <a:t></a:t>
                      </a:r>
                      <a:endParaRPr lang="fr-FR" sz="1400" dirty="0" smtClean="0">
                        <a:solidFill>
                          <a:srgbClr val="FF000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smtClean="0">
                          <a:solidFill>
                            <a:srgbClr val="FF0000"/>
                          </a:solidFill>
                          <a:latin typeface="Ubuntu"/>
                          <a:sym typeface="Wingdings"/>
                        </a:rPr>
                        <a:t></a:t>
                      </a:r>
                      <a:endParaRPr lang="fr-FR" sz="1400" dirty="0" smtClean="0">
                        <a:solidFill>
                          <a:srgbClr val="FF000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smtClean="0">
                          <a:solidFill>
                            <a:srgbClr val="FF0000"/>
                          </a:solidFill>
                          <a:latin typeface="Ubuntu"/>
                          <a:sym typeface="Wingdings"/>
                        </a:rPr>
                        <a:t></a:t>
                      </a:r>
                      <a:endParaRPr lang="fr-FR" sz="1400" dirty="0" smtClean="0">
                        <a:solidFill>
                          <a:srgbClr val="FF000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dirty="0" smtClean="0">
                          <a:solidFill>
                            <a:srgbClr val="FF0000"/>
                          </a:solidFill>
                          <a:latin typeface="Ubuntu"/>
                          <a:sym typeface="Wingdings"/>
                        </a:rPr>
                        <a:t></a:t>
                      </a:r>
                      <a:endParaRPr lang="fr-FR" sz="1400" dirty="0" smtClean="0">
                        <a:solidFill>
                          <a:srgbClr val="FF0000"/>
                        </a:solidFill>
                        <a:latin typeface="Ubuntu"/>
                      </a:endParaRPr>
                    </a:p>
                  </a:txBody>
                  <a:tcPr/>
                </a:tc>
              </a:tr>
              <a:tr h="370840">
                <a:tc>
                  <a:txBody>
                    <a:bodyPr/>
                    <a:lstStyle/>
                    <a:p>
                      <a:r>
                        <a:rPr lang="fr-FR" sz="1400" dirty="0" smtClean="0">
                          <a:solidFill>
                            <a:srgbClr val="002060"/>
                          </a:solidFill>
                          <a:latin typeface="Ubuntu"/>
                        </a:rPr>
                        <a:t>Vente</a:t>
                      </a:r>
                      <a:r>
                        <a:rPr lang="fr-FR" sz="1400" baseline="0" dirty="0" smtClean="0">
                          <a:solidFill>
                            <a:srgbClr val="002060"/>
                          </a:solidFill>
                          <a:latin typeface="Ubuntu"/>
                        </a:rPr>
                        <a:t> de produits détaxés proposé à la place</a:t>
                      </a:r>
                      <a:endParaRPr lang="fr-FR" sz="1400" dirty="0">
                        <a:solidFill>
                          <a:srgbClr val="00206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dirty="0" smtClean="0">
                          <a:solidFill>
                            <a:srgbClr val="00B050"/>
                          </a:solidFill>
                          <a:latin typeface="Ubuntu"/>
                          <a:sym typeface="Wingdings"/>
                        </a:rPr>
                        <a:t></a:t>
                      </a:r>
                      <a:endParaRPr lang="fr-FR" sz="1400" dirty="0" smtClean="0">
                        <a:solidFill>
                          <a:srgbClr val="00B05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dirty="0" smtClean="0">
                          <a:solidFill>
                            <a:srgbClr val="00B050"/>
                          </a:solidFill>
                          <a:latin typeface="Ubuntu"/>
                          <a:sym typeface="Wingdings"/>
                        </a:rPr>
                        <a:t></a:t>
                      </a:r>
                      <a:endParaRPr lang="fr-FR" sz="1400" dirty="0" smtClean="0">
                        <a:solidFill>
                          <a:srgbClr val="00B05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smtClean="0">
                          <a:solidFill>
                            <a:srgbClr val="00B050"/>
                          </a:solidFill>
                          <a:latin typeface="Ubuntu"/>
                          <a:sym typeface="Wingdings"/>
                        </a:rPr>
                        <a:t></a:t>
                      </a:r>
                      <a:endParaRPr lang="fr-FR" sz="1400" dirty="0" smtClean="0">
                        <a:solidFill>
                          <a:srgbClr val="00B05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smtClean="0">
                          <a:solidFill>
                            <a:srgbClr val="00B050"/>
                          </a:solidFill>
                          <a:latin typeface="Ubuntu"/>
                          <a:sym typeface="Wingdings"/>
                        </a:rPr>
                        <a:t></a:t>
                      </a:r>
                      <a:endParaRPr lang="fr-FR" sz="1400" dirty="0" smtClean="0">
                        <a:solidFill>
                          <a:srgbClr val="00B05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dirty="0" smtClean="0">
                          <a:solidFill>
                            <a:srgbClr val="00B050"/>
                          </a:solidFill>
                          <a:latin typeface="Ubuntu"/>
                          <a:sym typeface="Wingdings"/>
                        </a:rPr>
                        <a:t></a:t>
                      </a:r>
                      <a:endParaRPr lang="fr-FR" sz="1400" dirty="0" smtClean="0">
                        <a:solidFill>
                          <a:srgbClr val="00B05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dirty="0" smtClean="0">
                          <a:solidFill>
                            <a:srgbClr val="00B050"/>
                          </a:solidFill>
                          <a:latin typeface="Ubuntu"/>
                          <a:sym typeface="Wingdings"/>
                        </a:rPr>
                        <a:t></a:t>
                      </a:r>
                      <a:endParaRPr lang="fr-FR" sz="1400" dirty="0" smtClean="0">
                        <a:solidFill>
                          <a:srgbClr val="00B050"/>
                        </a:solidFill>
                        <a:latin typeface="Ubuntu"/>
                      </a:endParaRPr>
                    </a:p>
                  </a:txBody>
                  <a:tcPr/>
                </a:tc>
              </a:tr>
            </a:tbl>
          </a:graphicData>
        </a:graphic>
      </p:graphicFrame>
      <p:pic>
        <p:nvPicPr>
          <p:cNvPr id="6146" name="Picture 2"/>
          <p:cNvPicPr>
            <a:picLocks noChangeAspect="1" noChangeArrowheads="1"/>
          </p:cNvPicPr>
          <p:nvPr/>
        </p:nvPicPr>
        <p:blipFill>
          <a:blip r:embed="rId3" cstate="print"/>
          <a:srcRect/>
          <a:stretch>
            <a:fillRect/>
          </a:stretch>
        </p:blipFill>
        <p:spPr bwMode="auto">
          <a:xfrm>
            <a:off x="0" y="236483"/>
            <a:ext cx="740979" cy="740979"/>
          </a:xfrm>
          <a:prstGeom prst="rect">
            <a:avLst/>
          </a:prstGeom>
          <a:noFill/>
          <a:ln w="9525">
            <a:noFill/>
            <a:miter lim="800000"/>
            <a:headEnd/>
            <a:tailEnd/>
          </a:ln>
          <a:effectLst/>
        </p:spPr>
      </p:pic>
      <p:sp>
        <p:nvSpPr>
          <p:cNvPr id="6" name="Rectangle 5"/>
          <p:cNvSpPr/>
          <p:nvPr/>
        </p:nvSpPr>
        <p:spPr>
          <a:xfrm>
            <a:off x="486546" y="1206515"/>
            <a:ext cx="5497018" cy="523220"/>
          </a:xfrm>
          <a:prstGeom prst="rect">
            <a:avLst/>
          </a:prstGeom>
        </p:spPr>
        <p:txBody>
          <a:bodyPr wrap="none">
            <a:spAutoFit/>
          </a:bodyPr>
          <a:lstStyle/>
          <a:p>
            <a:r>
              <a:rPr lang="fr-FR" sz="2800" b="1" dirty="0">
                <a:solidFill>
                  <a:srgbClr val="002060"/>
                </a:solidFill>
                <a:effectLst>
                  <a:outerShdw blurRad="38100" dist="38100" dir="2700000" algn="tl">
                    <a:srgbClr val="000000">
                      <a:alpha val="43137"/>
                    </a:srgbClr>
                  </a:outerShdw>
                </a:effectLst>
                <a:latin typeface="Ubuntu Light"/>
              </a:rPr>
              <a:t>Equipements de confort à bord</a:t>
            </a:r>
          </a:p>
        </p:txBody>
      </p:sp>
      <p:pic>
        <p:nvPicPr>
          <p:cNvPr id="7" name="Picture 2"/>
          <p:cNvPicPr>
            <a:picLocks noChangeAspect="1" noChangeArrowheads="1"/>
          </p:cNvPicPr>
          <p:nvPr/>
        </p:nvPicPr>
        <p:blipFill>
          <a:blip r:embed="rId4" cstate="email"/>
          <a:srcRect/>
          <a:stretch>
            <a:fillRect/>
          </a:stretch>
        </p:blipFill>
        <p:spPr bwMode="auto">
          <a:xfrm>
            <a:off x="252247" y="3920542"/>
            <a:ext cx="946025" cy="235517"/>
          </a:xfrm>
          <a:prstGeom prst="rect">
            <a:avLst/>
          </a:prstGeom>
          <a:noFill/>
          <a:ln w="9525">
            <a:noFill/>
            <a:miter lim="800000"/>
            <a:headEnd/>
            <a:tailEnd/>
          </a:ln>
          <a:effectLst/>
        </p:spPr>
      </p:pic>
      <p:sp>
        <p:nvSpPr>
          <p:cNvPr id="10" name="ZoneTexte 9"/>
          <p:cNvSpPr txBox="1"/>
          <p:nvPr/>
        </p:nvSpPr>
        <p:spPr>
          <a:xfrm>
            <a:off x="0" y="6581001"/>
            <a:ext cx="9144000" cy="553998"/>
          </a:xfrm>
          <a:prstGeom prst="rect">
            <a:avLst/>
          </a:prstGeom>
          <a:noFill/>
        </p:spPr>
        <p:txBody>
          <a:bodyPr wrap="square" rtlCol="0">
            <a:spAutoFit/>
          </a:bodyPr>
          <a:lstStyle/>
          <a:p>
            <a:r>
              <a:rPr lang="fr-FR" sz="1200" b="1" dirty="0" smtClean="0">
                <a:latin typeface="Ubuntu"/>
              </a:rPr>
              <a:t>*Configuration actuelle avant réaménagement et modernisation des cabines prévus avant l’été 2018. </a:t>
            </a:r>
          </a:p>
          <a:p>
            <a:endParaRPr lang="fr-FR" b="1" dirty="0">
              <a:latin typeface="Ubuntu"/>
            </a:endParaRPr>
          </a:p>
        </p:txBody>
      </p:sp>
    </p:spTree>
    <p:extLst>
      <p:ext uri="{BB962C8B-B14F-4D97-AF65-F5344CB8AC3E}">
        <p14:creationId xmlns:p14="http://schemas.microsoft.com/office/powerpoint/2010/main" xmlns="" val="3581670305"/>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3" cstate="print"/>
          <a:srcRect/>
          <a:stretch>
            <a:fillRect/>
          </a:stretch>
        </p:blipFill>
        <p:spPr bwMode="auto">
          <a:xfrm>
            <a:off x="0" y="0"/>
            <a:ext cx="9144000" cy="6877050"/>
          </a:xfrm>
          <a:prstGeom prst="rect">
            <a:avLst/>
          </a:prstGeom>
          <a:noFill/>
          <a:ln w="9525">
            <a:noFill/>
            <a:miter lim="800000"/>
            <a:headEnd/>
            <a:tailEnd/>
          </a:ln>
          <a:effectLst/>
        </p:spPr>
      </p:pic>
      <p:graphicFrame>
        <p:nvGraphicFramePr>
          <p:cNvPr id="9" name="Tableau 8"/>
          <p:cNvGraphicFramePr>
            <a:graphicFrameLocks noGrp="1"/>
          </p:cNvGraphicFramePr>
          <p:nvPr/>
        </p:nvGraphicFramePr>
        <p:xfrm>
          <a:off x="0" y="2974954"/>
          <a:ext cx="9144000" cy="2595880"/>
        </p:xfrm>
        <a:graphic>
          <a:graphicData uri="http://schemas.openxmlformats.org/drawingml/2006/table">
            <a:tbl>
              <a:tblPr firstRow="1" bandRow="1">
                <a:tableStyleId>{5C22544A-7EE6-4342-B048-85BDC9FD1C3A}</a:tableStyleId>
              </a:tblPr>
              <a:tblGrid>
                <a:gridCol w="1931833"/>
                <a:gridCol w="1274504"/>
                <a:gridCol w="1140285"/>
                <a:gridCol w="1143000"/>
                <a:gridCol w="1175196"/>
                <a:gridCol w="1212481"/>
                <a:gridCol w="1266701"/>
              </a:tblGrid>
              <a:tr h="370840">
                <a:tc>
                  <a:txBody>
                    <a:bodyPr/>
                    <a:lstStyle/>
                    <a:p>
                      <a:r>
                        <a:rPr lang="fr-FR" sz="1400" dirty="0" smtClean="0">
                          <a:latin typeface="Ubuntu"/>
                        </a:rPr>
                        <a:t>Type</a:t>
                      </a:r>
                      <a:r>
                        <a:rPr lang="fr-FR" sz="1400" baseline="0" dirty="0" smtClean="0">
                          <a:latin typeface="Ubuntu"/>
                        </a:rPr>
                        <a:t> d’appareil</a:t>
                      </a:r>
                      <a:endParaRPr lang="fr-FR" sz="1400" dirty="0">
                        <a:latin typeface="Ubuntu"/>
                      </a:endParaRPr>
                    </a:p>
                  </a:txBody>
                  <a:tcPr>
                    <a:solidFill>
                      <a:srgbClr val="FFC000"/>
                    </a:solidFill>
                  </a:tcPr>
                </a:tc>
                <a:tc>
                  <a:txBody>
                    <a:bodyPr/>
                    <a:lstStyle/>
                    <a:p>
                      <a:pPr algn="ctr"/>
                      <a:r>
                        <a:rPr lang="fr-FR" sz="1400" dirty="0" smtClean="0">
                          <a:latin typeface="Ubuntu"/>
                        </a:rPr>
                        <a:t>A350 XWB</a:t>
                      </a:r>
                      <a:endParaRPr lang="fr-FR" sz="1400" dirty="0">
                        <a:latin typeface="Ubuntu"/>
                      </a:endParaRPr>
                    </a:p>
                  </a:txBody>
                  <a:tcPr>
                    <a:solidFill>
                      <a:srgbClr val="FFC000"/>
                    </a:solidFill>
                  </a:tcPr>
                </a:tc>
                <a:tc>
                  <a:txBody>
                    <a:bodyPr/>
                    <a:lstStyle/>
                    <a:p>
                      <a:pPr algn="ctr"/>
                      <a:r>
                        <a:rPr lang="fr-FR" sz="1400" dirty="0" smtClean="0">
                          <a:latin typeface="Ubuntu"/>
                        </a:rPr>
                        <a:t>A330-300</a:t>
                      </a:r>
                      <a:endParaRPr lang="fr-FR" sz="1400" dirty="0">
                        <a:latin typeface="Ubuntu"/>
                      </a:endParaRPr>
                    </a:p>
                  </a:txBody>
                  <a:tcPr>
                    <a:solidFill>
                      <a:srgbClr val="FFC000"/>
                    </a:solidFill>
                  </a:tcPr>
                </a:tc>
                <a:tc>
                  <a:txBody>
                    <a:bodyPr/>
                    <a:lstStyle/>
                    <a:p>
                      <a:pPr algn="ctr"/>
                      <a:r>
                        <a:rPr lang="fr-FR" sz="1400" dirty="0" smtClean="0">
                          <a:latin typeface="Ubuntu"/>
                        </a:rPr>
                        <a:t>A330-300*</a:t>
                      </a:r>
                      <a:endParaRPr lang="fr-FR" sz="1400" dirty="0">
                        <a:latin typeface="Ubuntu"/>
                      </a:endParaRPr>
                    </a:p>
                  </a:txBody>
                  <a:tcPr>
                    <a:solidFill>
                      <a:srgbClr val="FFC000"/>
                    </a:solidFill>
                  </a:tcPr>
                </a:tc>
                <a:tc>
                  <a:txBody>
                    <a:bodyPr/>
                    <a:lstStyle/>
                    <a:p>
                      <a:pPr algn="ctr"/>
                      <a:r>
                        <a:rPr lang="fr-FR" sz="1400" dirty="0" smtClean="0">
                          <a:latin typeface="Ubuntu"/>
                        </a:rPr>
                        <a:t>A330-300</a:t>
                      </a:r>
                      <a:endParaRPr lang="fr-FR" sz="1400" dirty="0">
                        <a:latin typeface="Ubuntu"/>
                      </a:endParaRPr>
                    </a:p>
                  </a:txBody>
                  <a:tcPr>
                    <a:solidFill>
                      <a:srgbClr val="FFC000"/>
                    </a:solidFill>
                  </a:tcPr>
                </a:tc>
                <a:tc>
                  <a:txBody>
                    <a:bodyPr/>
                    <a:lstStyle/>
                    <a:p>
                      <a:pPr algn="ctr"/>
                      <a:r>
                        <a:rPr lang="fr-FR" sz="1400" dirty="0" smtClean="0">
                          <a:latin typeface="Ubuntu"/>
                        </a:rPr>
                        <a:t>A330-200*</a:t>
                      </a:r>
                      <a:endParaRPr lang="fr-FR" sz="1400" dirty="0">
                        <a:latin typeface="Ubuntu"/>
                      </a:endParaRPr>
                    </a:p>
                  </a:txBody>
                  <a:tcPr>
                    <a:solidFill>
                      <a:srgbClr val="FFC000"/>
                    </a:solidFill>
                  </a:tcPr>
                </a:tc>
                <a:tc>
                  <a:txBody>
                    <a:bodyPr/>
                    <a:lstStyle/>
                    <a:p>
                      <a:pPr algn="ctr"/>
                      <a:r>
                        <a:rPr lang="fr-FR" sz="1400" dirty="0" smtClean="0">
                          <a:latin typeface="Ubuntu"/>
                        </a:rPr>
                        <a:t>A330-200</a:t>
                      </a:r>
                      <a:endParaRPr lang="fr-FR" sz="1400" dirty="0">
                        <a:latin typeface="Ubuntu"/>
                      </a:endParaRPr>
                    </a:p>
                  </a:txBody>
                  <a:tcPr>
                    <a:solidFill>
                      <a:srgbClr val="FFC000"/>
                    </a:solidFill>
                  </a:tcPr>
                </a:tc>
              </a:tr>
              <a:tr h="370840">
                <a:tc>
                  <a:txBody>
                    <a:bodyPr/>
                    <a:lstStyle/>
                    <a:p>
                      <a:r>
                        <a:rPr lang="fr-FR" sz="1400" dirty="0" smtClean="0">
                          <a:solidFill>
                            <a:srgbClr val="002060"/>
                          </a:solidFill>
                          <a:latin typeface="Ubuntu"/>
                        </a:rPr>
                        <a:t>Configurations</a:t>
                      </a:r>
                      <a:endParaRPr lang="fr-FR" sz="1400" dirty="0">
                        <a:solidFill>
                          <a:srgbClr val="002060"/>
                        </a:solidFill>
                        <a:latin typeface="Ubuntu"/>
                      </a:endParaRPr>
                    </a:p>
                  </a:txBody>
                  <a:tcPr/>
                </a:tc>
                <a:tc>
                  <a:txBody>
                    <a:bodyPr/>
                    <a:lstStyle/>
                    <a:p>
                      <a:pPr algn="ctr"/>
                      <a:r>
                        <a:rPr lang="fr-FR" sz="1400" dirty="0" smtClean="0">
                          <a:solidFill>
                            <a:srgbClr val="002060"/>
                          </a:solidFill>
                          <a:latin typeface="Ubuntu"/>
                        </a:rPr>
                        <a:t>Tri-classes</a:t>
                      </a:r>
                      <a:endParaRPr lang="fr-FR" sz="1400" dirty="0">
                        <a:solidFill>
                          <a:srgbClr val="002060"/>
                        </a:solidFill>
                        <a:latin typeface="Ubuntu"/>
                      </a:endParaRPr>
                    </a:p>
                  </a:txBody>
                  <a:tcPr/>
                </a:tc>
                <a:tc>
                  <a:txBody>
                    <a:bodyPr/>
                    <a:lstStyle/>
                    <a:p>
                      <a:pPr algn="ctr"/>
                      <a:r>
                        <a:rPr lang="fr-FR" sz="1400" dirty="0" smtClean="0">
                          <a:solidFill>
                            <a:srgbClr val="002060"/>
                          </a:solidFill>
                          <a:latin typeface="Ubuntu"/>
                        </a:rPr>
                        <a:t>Tri-classes</a:t>
                      </a:r>
                      <a:endParaRPr lang="fr-FR" sz="1400" dirty="0">
                        <a:solidFill>
                          <a:srgbClr val="002060"/>
                        </a:solidFill>
                        <a:latin typeface="Ubuntu"/>
                      </a:endParaRPr>
                    </a:p>
                  </a:txBody>
                  <a:tcPr/>
                </a:tc>
                <a:tc>
                  <a:txBody>
                    <a:bodyPr/>
                    <a:lstStyle/>
                    <a:p>
                      <a:pPr algn="ctr"/>
                      <a:r>
                        <a:rPr lang="fr-FR" sz="1400" dirty="0" smtClean="0">
                          <a:solidFill>
                            <a:srgbClr val="002060"/>
                          </a:solidFill>
                          <a:latin typeface="Ubuntu"/>
                        </a:rPr>
                        <a:t>Tri-classes</a:t>
                      </a:r>
                      <a:endParaRPr lang="fr-FR" sz="1400" dirty="0">
                        <a:solidFill>
                          <a:srgbClr val="002060"/>
                        </a:solidFill>
                        <a:latin typeface="Ubuntu"/>
                      </a:endParaRPr>
                    </a:p>
                  </a:txBody>
                  <a:tcPr/>
                </a:tc>
                <a:tc>
                  <a:txBody>
                    <a:bodyPr/>
                    <a:lstStyle/>
                    <a:p>
                      <a:pPr algn="ctr"/>
                      <a:r>
                        <a:rPr lang="fr-FR" sz="1400" dirty="0" smtClean="0">
                          <a:solidFill>
                            <a:srgbClr val="002060"/>
                          </a:solidFill>
                          <a:latin typeface="Ubuntu"/>
                        </a:rPr>
                        <a:t>Bi-classes</a:t>
                      </a:r>
                      <a:endParaRPr lang="fr-FR" sz="1400" dirty="0">
                        <a:solidFill>
                          <a:srgbClr val="002060"/>
                        </a:solidFill>
                        <a:latin typeface="Ubuntu"/>
                      </a:endParaRPr>
                    </a:p>
                  </a:txBody>
                  <a:tcPr/>
                </a:tc>
                <a:tc>
                  <a:txBody>
                    <a:bodyPr/>
                    <a:lstStyle/>
                    <a:p>
                      <a:pPr algn="ctr"/>
                      <a:r>
                        <a:rPr lang="fr-FR" sz="1400" dirty="0" smtClean="0">
                          <a:solidFill>
                            <a:srgbClr val="002060"/>
                          </a:solidFill>
                          <a:latin typeface="Ubuntu"/>
                        </a:rPr>
                        <a:t>Bi-classes</a:t>
                      </a:r>
                      <a:endParaRPr lang="fr-FR" sz="1400" dirty="0">
                        <a:solidFill>
                          <a:srgbClr val="002060"/>
                        </a:solidFill>
                        <a:latin typeface="Ubuntu"/>
                      </a:endParaRPr>
                    </a:p>
                  </a:txBody>
                  <a:tcPr/>
                </a:tc>
                <a:tc>
                  <a:txBody>
                    <a:bodyPr/>
                    <a:lstStyle/>
                    <a:p>
                      <a:pPr algn="ctr"/>
                      <a:r>
                        <a:rPr lang="fr-FR" sz="1400" dirty="0" err="1" smtClean="0">
                          <a:solidFill>
                            <a:srgbClr val="002060"/>
                          </a:solidFill>
                          <a:latin typeface="Ubuntu"/>
                        </a:rPr>
                        <a:t>Monoclasse</a:t>
                      </a:r>
                      <a:endParaRPr lang="fr-FR" sz="1400" dirty="0">
                        <a:solidFill>
                          <a:srgbClr val="002060"/>
                        </a:solidFill>
                        <a:latin typeface="Ubuntu"/>
                      </a:endParaRPr>
                    </a:p>
                  </a:txBody>
                  <a:tcPr/>
                </a:tc>
              </a:tr>
              <a:tr h="370840">
                <a:tc>
                  <a:txBody>
                    <a:bodyPr/>
                    <a:lstStyle/>
                    <a:p>
                      <a:r>
                        <a:rPr lang="fr-FR" sz="1400" dirty="0" smtClean="0">
                          <a:solidFill>
                            <a:srgbClr val="002060"/>
                          </a:solidFill>
                          <a:latin typeface="Ubuntu"/>
                        </a:rPr>
                        <a:t>Prise électrique</a:t>
                      </a:r>
                      <a:endParaRPr lang="fr-FR" sz="1400" dirty="0">
                        <a:solidFill>
                          <a:srgbClr val="00206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dirty="0" smtClean="0">
                          <a:solidFill>
                            <a:srgbClr val="FF0000"/>
                          </a:solidFill>
                          <a:latin typeface="Ubuntu"/>
                          <a:sym typeface="Wingdings"/>
                        </a:rPr>
                        <a:t></a:t>
                      </a:r>
                      <a:endParaRPr lang="fr-FR" sz="1400" dirty="0" smtClean="0">
                        <a:solidFill>
                          <a:srgbClr val="FF000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dirty="0" smtClean="0">
                          <a:solidFill>
                            <a:srgbClr val="00B050"/>
                          </a:solidFill>
                          <a:latin typeface="Ubuntu"/>
                          <a:sym typeface="Wingdings"/>
                        </a:rPr>
                        <a:t></a:t>
                      </a:r>
                      <a:endParaRPr lang="fr-FR" sz="1400" dirty="0" smtClean="0">
                        <a:solidFill>
                          <a:srgbClr val="00B05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dirty="0" smtClean="0">
                          <a:solidFill>
                            <a:srgbClr val="FF0000"/>
                          </a:solidFill>
                          <a:latin typeface="Ubuntu"/>
                          <a:sym typeface="Wingdings"/>
                        </a:rPr>
                        <a:t></a:t>
                      </a:r>
                      <a:endParaRPr lang="fr-FR" sz="1400" dirty="0" smtClean="0">
                        <a:solidFill>
                          <a:srgbClr val="FF000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dirty="0" smtClean="0">
                          <a:solidFill>
                            <a:srgbClr val="00B050"/>
                          </a:solidFill>
                          <a:latin typeface="Ubuntu"/>
                          <a:sym typeface="Wingdings"/>
                        </a:rPr>
                        <a:t></a:t>
                      </a:r>
                      <a:endParaRPr lang="fr-FR" sz="1400" dirty="0" smtClean="0">
                        <a:solidFill>
                          <a:srgbClr val="00B05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dirty="0" smtClean="0">
                          <a:solidFill>
                            <a:srgbClr val="FF0000"/>
                          </a:solidFill>
                          <a:latin typeface="Ubuntu"/>
                          <a:sym typeface="Wingdings"/>
                        </a:rPr>
                        <a:t></a:t>
                      </a:r>
                      <a:endParaRPr lang="fr-FR" sz="1400" dirty="0" smtClean="0">
                        <a:solidFill>
                          <a:srgbClr val="FF000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dirty="0" smtClean="0">
                          <a:solidFill>
                            <a:srgbClr val="FF0000"/>
                          </a:solidFill>
                          <a:latin typeface="Ubuntu"/>
                          <a:sym typeface="Wingdings"/>
                        </a:rPr>
                        <a:t></a:t>
                      </a:r>
                      <a:endParaRPr lang="fr-FR" sz="1400" dirty="0" smtClean="0">
                        <a:solidFill>
                          <a:srgbClr val="FF0000"/>
                        </a:solidFill>
                        <a:latin typeface="Ubuntu"/>
                      </a:endParaRPr>
                    </a:p>
                  </a:txBody>
                  <a:tcPr/>
                </a:tc>
              </a:tr>
              <a:tr h="370840">
                <a:tc>
                  <a:txBody>
                    <a:bodyPr/>
                    <a:lstStyle/>
                    <a:p>
                      <a:r>
                        <a:rPr lang="fr-FR" sz="1400" dirty="0" smtClean="0">
                          <a:solidFill>
                            <a:srgbClr val="002060"/>
                          </a:solidFill>
                          <a:latin typeface="Ubuntu"/>
                        </a:rPr>
                        <a:t>Prise USB</a:t>
                      </a:r>
                      <a:endParaRPr lang="fr-FR" sz="1400" dirty="0">
                        <a:solidFill>
                          <a:srgbClr val="00206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dirty="0" smtClean="0">
                          <a:solidFill>
                            <a:srgbClr val="00B050"/>
                          </a:solidFill>
                          <a:latin typeface="Ubuntu"/>
                          <a:sym typeface="Wingdings"/>
                        </a:rPr>
                        <a:t></a:t>
                      </a:r>
                      <a:endParaRPr lang="fr-FR" sz="1400" dirty="0" smtClean="0">
                        <a:solidFill>
                          <a:srgbClr val="00B05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dirty="0" smtClean="0">
                          <a:solidFill>
                            <a:srgbClr val="00B050"/>
                          </a:solidFill>
                          <a:latin typeface="Ubuntu"/>
                          <a:sym typeface="Wingdings"/>
                        </a:rPr>
                        <a:t></a:t>
                      </a:r>
                      <a:endParaRPr lang="fr-FR" sz="1400" dirty="0" smtClean="0">
                        <a:solidFill>
                          <a:srgbClr val="00B05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dirty="0" smtClean="0">
                          <a:solidFill>
                            <a:srgbClr val="FF0000"/>
                          </a:solidFill>
                          <a:latin typeface="Ubuntu"/>
                          <a:sym typeface="Wingdings"/>
                        </a:rPr>
                        <a:t></a:t>
                      </a:r>
                      <a:endParaRPr lang="fr-FR" sz="1400" dirty="0" smtClean="0">
                        <a:solidFill>
                          <a:srgbClr val="FF000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dirty="0" smtClean="0">
                          <a:solidFill>
                            <a:srgbClr val="00B050"/>
                          </a:solidFill>
                          <a:latin typeface="Ubuntu"/>
                          <a:sym typeface="Wingdings"/>
                        </a:rPr>
                        <a:t></a:t>
                      </a:r>
                      <a:endParaRPr lang="fr-FR" sz="1400" dirty="0" smtClean="0">
                        <a:solidFill>
                          <a:srgbClr val="00B05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smtClean="0">
                          <a:solidFill>
                            <a:srgbClr val="FF0000"/>
                          </a:solidFill>
                          <a:latin typeface="Ubuntu"/>
                          <a:sym typeface="Wingdings"/>
                        </a:rPr>
                        <a:t></a:t>
                      </a:r>
                      <a:endParaRPr lang="fr-FR" sz="1400" dirty="0" smtClean="0">
                        <a:solidFill>
                          <a:srgbClr val="FF000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smtClean="0">
                          <a:solidFill>
                            <a:srgbClr val="FF0000"/>
                          </a:solidFill>
                          <a:latin typeface="Ubuntu"/>
                          <a:sym typeface="Wingdings"/>
                        </a:rPr>
                        <a:t></a:t>
                      </a:r>
                      <a:endParaRPr lang="fr-FR" sz="1400" dirty="0" smtClean="0">
                        <a:solidFill>
                          <a:srgbClr val="FF0000"/>
                        </a:solidFill>
                        <a:latin typeface="Ubuntu"/>
                      </a:endParaRPr>
                    </a:p>
                  </a:txBody>
                  <a:tcPr/>
                </a:tc>
              </a:tr>
              <a:tr h="370840">
                <a:tc>
                  <a:txBody>
                    <a:bodyPr/>
                    <a:lstStyle/>
                    <a:p>
                      <a:r>
                        <a:rPr lang="fr-FR" sz="1400" dirty="0" smtClean="0">
                          <a:solidFill>
                            <a:srgbClr val="002060"/>
                          </a:solidFill>
                          <a:latin typeface="Ubuntu"/>
                        </a:rPr>
                        <a:t>Prise</a:t>
                      </a:r>
                      <a:r>
                        <a:rPr lang="fr-FR" sz="1400" baseline="0" dirty="0" smtClean="0">
                          <a:solidFill>
                            <a:srgbClr val="002060"/>
                          </a:solidFill>
                          <a:latin typeface="Ubuntu"/>
                        </a:rPr>
                        <a:t> audio</a:t>
                      </a:r>
                      <a:endParaRPr lang="fr-FR" sz="1400" dirty="0">
                        <a:solidFill>
                          <a:srgbClr val="00206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dirty="0" smtClean="0">
                          <a:solidFill>
                            <a:srgbClr val="00B050"/>
                          </a:solidFill>
                          <a:latin typeface="Ubuntu"/>
                          <a:sym typeface="Wingdings"/>
                        </a:rPr>
                        <a:t></a:t>
                      </a:r>
                      <a:endParaRPr lang="fr-FR" sz="1400" dirty="0" smtClean="0">
                        <a:solidFill>
                          <a:srgbClr val="00B05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dirty="0" smtClean="0">
                          <a:solidFill>
                            <a:srgbClr val="00B050"/>
                          </a:solidFill>
                          <a:latin typeface="Ubuntu"/>
                          <a:sym typeface="Wingdings"/>
                        </a:rPr>
                        <a:t></a:t>
                      </a:r>
                      <a:endParaRPr lang="fr-FR" sz="1400" dirty="0" smtClean="0">
                        <a:solidFill>
                          <a:srgbClr val="00B05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dirty="0" smtClean="0">
                          <a:solidFill>
                            <a:srgbClr val="FF0000"/>
                          </a:solidFill>
                          <a:latin typeface="Ubuntu"/>
                          <a:sym typeface="Wingdings"/>
                        </a:rPr>
                        <a:t></a:t>
                      </a:r>
                      <a:endParaRPr lang="fr-FR" sz="1400" dirty="0" smtClean="0">
                        <a:solidFill>
                          <a:srgbClr val="FF000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dirty="0" smtClean="0">
                          <a:solidFill>
                            <a:srgbClr val="00B050"/>
                          </a:solidFill>
                          <a:latin typeface="Ubuntu"/>
                          <a:sym typeface="Wingdings"/>
                        </a:rPr>
                        <a:t></a:t>
                      </a:r>
                      <a:endParaRPr lang="fr-FR" sz="1400" dirty="0" smtClean="0">
                        <a:solidFill>
                          <a:srgbClr val="00B05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smtClean="0">
                          <a:solidFill>
                            <a:srgbClr val="FF0000"/>
                          </a:solidFill>
                          <a:latin typeface="Ubuntu"/>
                          <a:sym typeface="Wingdings"/>
                        </a:rPr>
                        <a:t></a:t>
                      </a:r>
                      <a:endParaRPr lang="fr-FR" sz="1400" dirty="0" smtClean="0">
                        <a:solidFill>
                          <a:srgbClr val="FF000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smtClean="0">
                          <a:solidFill>
                            <a:srgbClr val="FF0000"/>
                          </a:solidFill>
                          <a:latin typeface="Ubuntu"/>
                          <a:sym typeface="Wingdings"/>
                        </a:rPr>
                        <a:t></a:t>
                      </a:r>
                      <a:endParaRPr lang="fr-FR" sz="1400" dirty="0" smtClean="0">
                        <a:solidFill>
                          <a:srgbClr val="FF0000"/>
                        </a:solidFill>
                        <a:latin typeface="Ubuntu"/>
                      </a:endParaRPr>
                    </a:p>
                  </a:txBody>
                  <a:tcPr/>
                </a:tc>
              </a:tr>
              <a:tr h="370840">
                <a:tc>
                  <a:txBody>
                    <a:bodyPr/>
                    <a:lstStyle/>
                    <a:p>
                      <a:r>
                        <a:rPr lang="fr-FR" sz="1400" dirty="0" smtClean="0">
                          <a:solidFill>
                            <a:srgbClr val="002060"/>
                          </a:solidFill>
                          <a:latin typeface="Ubuntu"/>
                        </a:rPr>
                        <a:t>Repose tête ajustable</a:t>
                      </a:r>
                      <a:endParaRPr lang="fr-FR" sz="1400" dirty="0">
                        <a:solidFill>
                          <a:srgbClr val="00206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dirty="0" smtClean="0">
                          <a:solidFill>
                            <a:srgbClr val="00B050"/>
                          </a:solidFill>
                          <a:latin typeface="Ubuntu"/>
                          <a:sym typeface="Wingdings"/>
                        </a:rPr>
                        <a:t></a:t>
                      </a:r>
                      <a:endParaRPr lang="fr-FR" sz="1400" dirty="0" smtClean="0">
                        <a:solidFill>
                          <a:srgbClr val="00B05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dirty="0" smtClean="0">
                          <a:solidFill>
                            <a:srgbClr val="00B050"/>
                          </a:solidFill>
                          <a:latin typeface="Ubuntu"/>
                          <a:sym typeface="Wingdings"/>
                        </a:rPr>
                        <a:t></a:t>
                      </a:r>
                      <a:endParaRPr lang="fr-FR" sz="1400" dirty="0" smtClean="0">
                        <a:solidFill>
                          <a:srgbClr val="00B05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smtClean="0">
                          <a:solidFill>
                            <a:srgbClr val="00B050"/>
                          </a:solidFill>
                          <a:latin typeface="Ubuntu"/>
                          <a:sym typeface="Wingdings"/>
                        </a:rPr>
                        <a:t></a:t>
                      </a:r>
                      <a:endParaRPr lang="fr-FR" sz="1400" dirty="0" smtClean="0">
                        <a:solidFill>
                          <a:srgbClr val="00B05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dirty="0" smtClean="0">
                          <a:solidFill>
                            <a:srgbClr val="00B050"/>
                          </a:solidFill>
                          <a:latin typeface="Ubuntu"/>
                          <a:sym typeface="Wingdings"/>
                        </a:rPr>
                        <a:t></a:t>
                      </a:r>
                      <a:endParaRPr lang="fr-FR" sz="1400" dirty="0" smtClean="0">
                        <a:solidFill>
                          <a:srgbClr val="00B05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smtClean="0">
                          <a:solidFill>
                            <a:srgbClr val="FF0000"/>
                          </a:solidFill>
                          <a:latin typeface="Ubuntu"/>
                          <a:sym typeface="Wingdings"/>
                        </a:rPr>
                        <a:t></a:t>
                      </a:r>
                      <a:endParaRPr lang="fr-FR" sz="1400" dirty="0" smtClean="0">
                        <a:solidFill>
                          <a:srgbClr val="FF000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smtClean="0">
                          <a:solidFill>
                            <a:srgbClr val="FF0000"/>
                          </a:solidFill>
                          <a:latin typeface="Ubuntu"/>
                          <a:sym typeface="Wingdings"/>
                        </a:rPr>
                        <a:t></a:t>
                      </a:r>
                      <a:endParaRPr lang="fr-FR" sz="1400" dirty="0" smtClean="0">
                        <a:solidFill>
                          <a:srgbClr val="FF0000"/>
                        </a:solidFill>
                        <a:latin typeface="Ubuntu"/>
                      </a:endParaRPr>
                    </a:p>
                  </a:txBody>
                  <a:tcPr/>
                </a:tc>
              </a:tr>
              <a:tr h="370840">
                <a:tc>
                  <a:txBody>
                    <a:bodyPr/>
                    <a:lstStyle/>
                    <a:p>
                      <a:r>
                        <a:rPr lang="fr-FR" sz="1400" dirty="0" smtClean="0">
                          <a:solidFill>
                            <a:srgbClr val="002060"/>
                          </a:solidFill>
                          <a:latin typeface="Ubuntu"/>
                        </a:rPr>
                        <a:t>Télécommande vidéo</a:t>
                      </a:r>
                      <a:endParaRPr lang="fr-FR" sz="1400" dirty="0">
                        <a:solidFill>
                          <a:srgbClr val="00206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dirty="0" smtClean="0">
                          <a:solidFill>
                            <a:srgbClr val="FF0000"/>
                          </a:solidFill>
                          <a:latin typeface="Ubuntu"/>
                          <a:sym typeface="Wingdings"/>
                        </a:rPr>
                        <a:t></a:t>
                      </a:r>
                      <a:endParaRPr lang="fr-FR" sz="1400" dirty="0" smtClean="0">
                        <a:solidFill>
                          <a:srgbClr val="FF000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dirty="0" smtClean="0">
                          <a:solidFill>
                            <a:srgbClr val="FF0000"/>
                          </a:solidFill>
                          <a:latin typeface="Ubuntu"/>
                          <a:sym typeface="Wingdings"/>
                        </a:rPr>
                        <a:t></a:t>
                      </a:r>
                      <a:endParaRPr lang="fr-FR" sz="1400" dirty="0" smtClean="0">
                        <a:solidFill>
                          <a:srgbClr val="FF000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dirty="0" smtClean="0">
                          <a:solidFill>
                            <a:srgbClr val="00B050"/>
                          </a:solidFill>
                          <a:latin typeface="Ubuntu"/>
                          <a:sym typeface="Wingdings"/>
                        </a:rPr>
                        <a:t></a:t>
                      </a:r>
                      <a:endParaRPr lang="fr-FR" sz="1400" dirty="0" smtClean="0">
                        <a:solidFill>
                          <a:srgbClr val="00B05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dirty="0" smtClean="0">
                          <a:solidFill>
                            <a:srgbClr val="FF0000"/>
                          </a:solidFill>
                          <a:latin typeface="Ubuntu"/>
                          <a:sym typeface="Wingdings"/>
                        </a:rPr>
                        <a:t></a:t>
                      </a:r>
                      <a:endParaRPr lang="fr-FR" sz="1400" dirty="0" smtClean="0">
                        <a:solidFill>
                          <a:srgbClr val="FF000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dirty="0" smtClean="0">
                          <a:solidFill>
                            <a:srgbClr val="FF0000"/>
                          </a:solidFill>
                          <a:latin typeface="Ubuntu"/>
                          <a:sym typeface="Wingdings"/>
                        </a:rPr>
                        <a:t></a:t>
                      </a:r>
                      <a:endParaRPr lang="fr-FR" sz="1400" dirty="0" smtClean="0">
                        <a:solidFill>
                          <a:srgbClr val="FF000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dirty="0" smtClean="0">
                          <a:solidFill>
                            <a:srgbClr val="FF0000"/>
                          </a:solidFill>
                          <a:latin typeface="Ubuntu"/>
                          <a:sym typeface="Wingdings"/>
                        </a:rPr>
                        <a:t></a:t>
                      </a:r>
                      <a:endParaRPr lang="fr-FR" sz="1400" dirty="0" smtClean="0">
                        <a:solidFill>
                          <a:srgbClr val="FF0000"/>
                        </a:solidFill>
                        <a:latin typeface="Ubuntu"/>
                      </a:endParaRPr>
                    </a:p>
                  </a:txBody>
                  <a:tcPr/>
                </a:tc>
              </a:tr>
            </a:tbl>
          </a:graphicData>
        </a:graphic>
      </p:graphicFrame>
      <p:sp>
        <p:nvSpPr>
          <p:cNvPr id="10" name="Rectangle 9"/>
          <p:cNvSpPr/>
          <p:nvPr/>
        </p:nvSpPr>
        <p:spPr>
          <a:xfrm>
            <a:off x="528590" y="2151725"/>
            <a:ext cx="6786610" cy="523220"/>
          </a:xfrm>
          <a:prstGeom prst="rect">
            <a:avLst/>
          </a:prstGeom>
        </p:spPr>
        <p:txBody>
          <a:bodyPr wrap="square">
            <a:spAutoFit/>
          </a:bodyPr>
          <a:lstStyle/>
          <a:p>
            <a:r>
              <a:rPr lang="fr-FR" sz="2800" b="1" dirty="0">
                <a:solidFill>
                  <a:srgbClr val="002060"/>
                </a:solidFill>
                <a:effectLst>
                  <a:outerShdw blurRad="38100" dist="38100" dir="2700000" algn="tl">
                    <a:srgbClr val="000000">
                      <a:alpha val="43137"/>
                    </a:srgbClr>
                  </a:outerShdw>
                </a:effectLst>
                <a:latin typeface="Ubuntu"/>
              </a:rPr>
              <a:t>Tout pour passer un agréable moment</a:t>
            </a:r>
            <a:endParaRPr lang="fr-FR" sz="2800" dirty="0">
              <a:solidFill>
                <a:srgbClr val="002060"/>
              </a:solidFill>
              <a:effectLst>
                <a:outerShdw blurRad="38100" dist="38100" dir="2700000" algn="tl">
                  <a:srgbClr val="000000">
                    <a:alpha val="43137"/>
                  </a:srgbClr>
                </a:outerShdw>
              </a:effectLst>
              <a:latin typeface="Ubuntu"/>
            </a:endParaRPr>
          </a:p>
        </p:txBody>
      </p:sp>
      <p:sp>
        <p:nvSpPr>
          <p:cNvPr id="11" name="ZoneTexte 10"/>
          <p:cNvSpPr txBox="1"/>
          <p:nvPr/>
        </p:nvSpPr>
        <p:spPr>
          <a:xfrm>
            <a:off x="0" y="6581001"/>
            <a:ext cx="9144000" cy="553998"/>
          </a:xfrm>
          <a:prstGeom prst="rect">
            <a:avLst/>
          </a:prstGeom>
          <a:noFill/>
        </p:spPr>
        <p:txBody>
          <a:bodyPr wrap="square" rtlCol="0">
            <a:spAutoFit/>
          </a:bodyPr>
          <a:lstStyle/>
          <a:p>
            <a:r>
              <a:rPr lang="fr-FR" sz="1200" b="1" dirty="0" smtClean="0">
                <a:latin typeface="Ubuntu"/>
              </a:rPr>
              <a:t>*Configuration actuelle avant réaménagement et modernisation des cabines prévus avant l’été 2018. </a:t>
            </a:r>
          </a:p>
          <a:p>
            <a:endParaRPr lang="fr-FR" b="1" dirty="0">
              <a:latin typeface="Ubuntu"/>
            </a:endParaRPr>
          </a:p>
        </p:txBody>
      </p:sp>
    </p:spTree>
    <p:extLst>
      <p:ext uri="{BB962C8B-B14F-4D97-AF65-F5344CB8AC3E}">
        <p14:creationId xmlns:p14="http://schemas.microsoft.com/office/powerpoint/2010/main" xmlns="" val="358167030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pic>
        <p:nvPicPr>
          <p:cNvPr id="24579" name="Picture 3"/>
          <p:cNvPicPr>
            <a:picLocks noChangeAspect="1" noChangeArrowheads="1"/>
          </p:cNvPicPr>
          <p:nvPr/>
        </p:nvPicPr>
        <p:blipFill>
          <a:blip r:embed="rId3" cstate="print"/>
          <a:srcRect/>
          <a:stretch>
            <a:fillRect/>
          </a:stretch>
        </p:blipFill>
        <p:spPr bwMode="auto">
          <a:xfrm rot="386852">
            <a:off x="5762303" y="1744891"/>
            <a:ext cx="2989545" cy="2940930"/>
          </a:xfrm>
          <a:prstGeom prst="rect">
            <a:avLst/>
          </a:prstGeom>
          <a:noFill/>
          <a:ln w="9525">
            <a:noFill/>
            <a:miter lim="800000"/>
            <a:headEnd/>
            <a:tailEnd/>
          </a:ln>
          <a:effectLst/>
        </p:spPr>
      </p:pic>
      <p:sp>
        <p:nvSpPr>
          <p:cNvPr id="7" name="ZoneTexte 6"/>
          <p:cNvSpPr txBox="1"/>
          <p:nvPr/>
        </p:nvSpPr>
        <p:spPr>
          <a:xfrm>
            <a:off x="0" y="1308539"/>
            <a:ext cx="7231308" cy="4832092"/>
          </a:xfrm>
          <a:prstGeom prst="rect">
            <a:avLst/>
          </a:prstGeom>
          <a:noFill/>
        </p:spPr>
        <p:txBody>
          <a:bodyPr wrap="square" rtlCol="0">
            <a:spAutoFit/>
          </a:bodyPr>
          <a:lstStyle/>
          <a:p>
            <a:pPr>
              <a:buSzPct val="100000"/>
              <a:buBlip>
                <a:blip r:embed="rId4"/>
              </a:buBlip>
            </a:pPr>
            <a:endParaRPr lang="fr-FR" sz="800" dirty="0" smtClean="0">
              <a:solidFill>
                <a:schemeClr val="accent5">
                  <a:lumMod val="50000"/>
                </a:schemeClr>
              </a:solidFill>
              <a:latin typeface="Ubuntu Light"/>
            </a:endParaRPr>
          </a:p>
          <a:p>
            <a:pPr>
              <a:buSzPct val="100000"/>
              <a:buBlip>
                <a:blip r:embed="rId4"/>
              </a:buBlip>
            </a:pPr>
            <a:r>
              <a:rPr lang="fr-FR" sz="2000" dirty="0" smtClean="0">
                <a:solidFill>
                  <a:schemeClr val="accent5">
                    <a:lumMod val="50000"/>
                  </a:schemeClr>
                </a:solidFill>
                <a:latin typeface="Ubuntu Light"/>
              </a:rPr>
              <a:t>Total passagers 2017 : </a:t>
            </a:r>
            <a:r>
              <a:rPr lang="fr-FR" sz="2000" b="1" dirty="0" smtClean="0">
                <a:solidFill>
                  <a:schemeClr val="accent5">
                    <a:lumMod val="50000"/>
                  </a:schemeClr>
                </a:solidFill>
                <a:latin typeface="Ubuntu Light"/>
              </a:rPr>
              <a:t>1 510 000</a:t>
            </a:r>
          </a:p>
          <a:p>
            <a:pPr>
              <a:buSzPct val="100000"/>
              <a:buBlip>
                <a:blip r:embed="rId4"/>
              </a:buBlip>
            </a:pPr>
            <a:endParaRPr lang="fr-FR" sz="800" b="1" dirty="0" smtClean="0">
              <a:solidFill>
                <a:schemeClr val="accent5">
                  <a:lumMod val="50000"/>
                </a:schemeClr>
              </a:solidFill>
              <a:latin typeface="Ubuntu Light"/>
            </a:endParaRPr>
          </a:p>
          <a:p>
            <a:pPr>
              <a:buSzPct val="100000"/>
              <a:buBlip>
                <a:blip r:embed="rId4"/>
              </a:buBlip>
            </a:pPr>
            <a:r>
              <a:rPr lang="fr-FR" sz="2000" dirty="0" smtClean="0">
                <a:solidFill>
                  <a:schemeClr val="accent5">
                    <a:lumMod val="50000"/>
                  </a:schemeClr>
                </a:solidFill>
                <a:latin typeface="Ubuntu Light"/>
              </a:rPr>
              <a:t>Nombre de passagers long-courrier : </a:t>
            </a:r>
            <a:r>
              <a:rPr lang="fr-FR" sz="2000" b="1" dirty="0" smtClean="0">
                <a:solidFill>
                  <a:schemeClr val="accent5">
                    <a:lumMod val="50000"/>
                  </a:schemeClr>
                </a:solidFill>
                <a:latin typeface="Ubuntu Light"/>
              </a:rPr>
              <a:t>1 133 000 </a:t>
            </a:r>
          </a:p>
          <a:p>
            <a:pPr>
              <a:buSzPct val="100000"/>
              <a:buBlip>
                <a:blip r:embed="rId4"/>
              </a:buBlip>
            </a:pPr>
            <a:endParaRPr lang="fr-FR" sz="800" b="1" dirty="0" smtClean="0">
              <a:solidFill>
                <a:schemeClr val="accent5">
                  <a:lumMod val="50000"/>
                </a:schemeClr>
              </a:solidFill>
              <a:latin typeface="Ubuntu Light"/>
            </a:endParaRPr>
          </a:p>
          <a:p>
            <a:pPr>
              <a:buSzPct val="100000"/>
              <a:buBlip>
                <a:blip r:embed="rId4"/>
              </a:buBlip>
            </a:pPr>
            <a:r>
              <a:rPr lang="fr-FR" sz="2000" dirty="0" smtClean="0">
                <a:solidFill>
                  <a:schemeClr val="accent5">
                    <a:lumMod val="50000"/>
                  </a:schemeClr>
                </a:solidFill>
                <a:latin typeface="Ubuntu Light"/>
              </a:rPr>
              <a:t>Nombre de passagers régional : </a:t>
            </a:r>
            <a:r>
              <a:rPr lang="fr-FR" sz="2000" b="1" dirty="0" smtClean="0">
                <a:solidFill>
                  <a:schemeClr val="accent5">
                    <a:lumMod val="50000"/>
                  </a:schemeClr>
                </a:solidFill>
                <a:latin typeface="Ubuntu Light"/>
              </a:rPr>
              <a:t>377 000</a:t>
            </a:r>
          </a:p>
          <a:p>
            <a:pPr>
              <a:buSzPct val="100000"/>
              <a:buBlip>
                <a:blip r:embed="rId4"/>
              </a:buBlip>
            </a:pPr>
            <a:endParaRPr lang="fr-FR" sz="800" b="1" dirty="0" smtClean="0">
              <a:solidFill>
                <a:schemeClr val="accent5">
                  <a:lumMod val="50000"/>
                </a:schemeClr>
              </a:solidFill>
              <a:latin typeface="Ubuntu Light"/>
            </a:endParaRPr>
          </a:p>
          <a:p>
            <a:pPr>
              <a:buSzPct val="100000"/>
              <a:buBlip>
                <a:blip r:embed="rId4"/>
              </a:buBlip>
            </a:pPr>
            <a:r>
              <a:rPr lang="fr-FR" sz="2000" dirty="0" smtClean="0">
                <a:solidFill>
                  <a:schemeClr val="accent5">
                    <a:lumMod val="50000"/>
                  </a:schemeClr>
                </a:solidFill>
                <a:latin typeface="Ubuntu Light"/>
              </a:rPr>
              <a:t>Nombre de passagers TGV AIR : </a:t>
            </a:r>
            <a:r>
              <a:rPr lang="fr-FR" sz="2000" b="1" dirty="0" smtClean="0">
                <a:solidFill>
                  <a:schemeClr val="accent5">
                    <a:lumMod val="50000"/>
                  </a:schemeClr>
                </a:solidFill>
                <a:latin typeface="Ubuntu Light"/>
              </a:rPr>
              <a:t>50 000</a:t>
            </a:r>
          </a:p>
          <a:p>
            <a:pPr>
              <a:buSzPct val="100000"/>
            </a:pPr>
            <a:endParaRPr lang="fr-FR" sz="800" b="1" dirty="0" smtClean="0">
              <a:solidFill>
                <a:schemeClr val="accent5">
                  <a:lumMod val="50000"/>
                </a:schemeClr>
              </a:solidFill>
              <a:latin typeface="Ubuntu Light"/>
            </a:endParaRPr>
          </a:p>
          <a:p>
            <a:pPr>
              <a:buSzPct val="100000"/>
              <a:buBlip>
                <a:blip r:embed="rId4"/>
              </a:buBlip>
            </a:pPr>
            <a:r>
              <a:rPr lang="fr-FR" sz="2000" dirty="0" smtClean="0">
                <a:solidFill>
                  <a:schemeClr val="accent5">
                    <a:lumMod val="50000"/>
                  </a:schemeClr>
                </a:solidFill>
                <a:latin typeface="Ubuntu Light"/>
              </a:rPr>
              <a:t>Taux de remplissage en : </a:t>
            </a:r>
            <a:r>
              <a:rPr lang="fr-FR" sz="2000" b="1" dirty="0" smtClean="0">
                <a:solidFill>
                  <a:schemeClr val="accent5">
                    <a:lumMod val="50000"/>
                  </a:schemeClr>
                </a:solidFill>
                <a:latin typeface="Ubuntu Light"/>
              </a:rPr>
              <a:t>85%</a:t>
            </a:r>
          </a:p>
          <a:p>
            <a:pPr>
              <a:buSzPct val="100000"/>
              <a:buBlip>
                <a:blip r:embed="rId4"/>
              </a:buBlip>
            </a:pPr>
            <a:endParaRPr lang="fr-FR" sz="800" b="1" dirty="0" smtClean="0">
              <a:solidFill>
                <a:schemeClr val="accent5">
                  <a:lumMod val="50000"/>
                </a:schemeClr>
              </a:solidFill>
              <a:latin typeface="Ubuntu Light"/>
            </a:endParaRPr>
          </a:p>
          <a:p>
            <a:pPr>
              <a:buSzPct val="100000"/>
              <a:buBlip>
                <a:blip r:embed="rId4"/>
              </a:buBlip>
            </a:pPr>
            <a:r>
              <a:rPr lang="fr-FR" sz="2000" dirty="0" smtClean="0">
                <a:solidFill>
                  <a:schemeClr val="accent5">
                    <a:lumMod val="50000"/>
                  </a:schemeClr>
                </a:solidFill>
                <a:latin typeface="Ubuntu Light"/>
              </a:rPr>
              <a:t>Part de marché Paris &lt;&gt; Antilles : </a:t>
            </a:r>
            <a:r>
              <a:rPr lang="fr-FR" sz="2000" b="1" dirty="0" smtClean="0">
                <a:solidFill>
                  <a:schemeClr val="accent5">
                    <a:lumMod val="50000"/>
                  </a:schemeClr>
                </a:solidFill>
                <a:latin typeface="Ubuntu Light"/>
              </a:rPr>
              <a:t>35 %</a:t>
            </a:r>
          </a:p>
          <a:p>
            <a:pPr>
              <a:buSzPct val="100000"/>
              <a:buBlip>
                <a:blip r:embed="rId4"/>
              </a:buBlip>
            </a:pPr>
            <a:endParaRPr lang="fr-FR" sz="800" b="1" dirty="0" smtClean="0">
              <a:solidFill>
                <a:schemeClr val="accent5">
                  <a:lumMod val="50000"/>
                </a:schemeClr>
              </a:solidFill>
              <a:latin typeface="Ubuntu Light"/>
            </a:endParaRPr>
          </a:p>
          <a:p>
            <a:pPr>
              <a:buSzPct val="100000"/>
              <a:buBlip>
                <a:blip r:embed="rId4"/>
              </a:buBlip>
            </a:pPr>
            <a:r>
              <a:rPr lang="fr-FR" sz="2000" dirty="0" smtClean="0">
                <a:solidFill>
                  <a:schemeClr val="accent5">
                    <a:lumMod val="50000"/>
                  </a:schemeClr>
                </a:solidFill>
                <a:latin typeface="Ubuntu Light"/>
              </a:rPr>
              <a:t>Part de marché Paris &lt;&gt; Cayenne : </a:t>
            </a:r>
            <a:r>
              <a:rPr lang="fr-FR" sz="2000" b="1" dirty="0" smtClean="0">
                <a:solidFill>
                  <a:schemeClr val="accent5">
                    <a:lumMod val="50000"/>
                  </a:schemeClr>
                </a:solidFill>
                <a:latin typeface="Ubuntu Light"/>
              </a:rPr>
              <a:t>39%</a:t>
            </a:r>
          </a:p>
          <a:p>
            <a:pPr>
              <a:buSzPct val="100000"/>
            </a:pPr>
            <a:endParaRPr lang="fr-FR" sz="800" b="1" dirty="0" smtClean="0">
              <a:solidFill>
                <a:schemeClr val="accent5">
                  <a:lumMod val="50000"/>
                </a:schemeClr>
              </a:solidFill>
              <a:latin typeface="Ubuntu Light"/>
            </a:endParaRPr>
          </a:p>
          <a:p>
            <a:pPr>
              <a:buSzPct val="100000"/>
              <a:buBlip>
                <a:blip r:embed="rId4"/>
              </a:buBlip>
            </a:pPr>
            <a:r>
              <a:rPr lang="fr-FR" sz="2000" dirty="0" smtClean="0">
                <a:solidFill>
                  <a:schemeClr val="accent5">
                    <a:lumMod val="50000"/>
                  </a:schemeClr>
                </a:solidFill>
                <a:latin typeface="Ubuntu Light"/>
              </a:rPr>
              <a:t>Chiffre d’affaires : </a:t>
            </a:r>
            <a:r>
              <a:rPr lang="fr-FR" sz="2000" b="1" dirty="0" smtClean="0">
                <a:solidFill>
                  <a:schemeClr val="accent5">
                    <a:lumMod val="50000"/>
                  </a:schemeClr>
                </a:solidFill>
                <a:latin typeface="Ubuntu Light"/>
              </a:rPr>
              <a:t>437 millions d’euros</a:t>
            </a:r>
          </a:p>
          <a:p>
            <a:pPr>
              <a:buSzPct val="100000"/>
              <a:buBlip>
                <a:blip r:embed="rId4"/>
              </a:buBlip>
            </a:pPr>
            <a:endParaRPr lang="fr-FR" sz="800" b="1" dirty="0" smtClean="0">
              <a:solidFill>
                <a:schemeClr val="accent5">
                  <a:lumMod val="50000"/>
                </a:schemeClr>
              </a:solidFill>
              <a:latin typeface="Ubuntu Light"/>
            </a:endParaRPr>
          </a:p>
          <a:p>
            <a:pPr>
              <a:buSzPct val="100000"/>
              <a:buBlip>
                <a:blip r:embed="rId4"/>
              </a:buBlip>
            </a:pPr>
            <a:r>
              <a:rPr lang="fr-FR" sz="2000" dirty="0" smtClean="0">
                <a:solidFill>
                  <a:schemeClr val="accent5">
                    <a:lumMod val="50000"/>
                  </a:schemeClr>
                </a:solidFill>
                <a:latin typeface="Ubuntu Light"/>
              </a:rPr>
              <a:t>Nombre de collaborateurs en 2017 : </a:t>
            </a:r>
            <a:r>
              <a:rPr lang="fr-FR" sz="2000" b="1" dirty="0" smtClean="0">
                <a:solidFill>
                  <a:schemeClr val="accent5">
                    <a:lumMod val="50000"/>
                  </a:schemeClr>
                </a:solidFill>
                <a:latin typeface="Ubuntu Light"/>
              </a:rPr>
              <a:t>1 110 </a:t>
            </a:r>
            <a:r>
              <a:rPr lang="fr-FR" sz="2000" dirty="0" smtClean="0">
                <a:solidFill>
                  <a:schemeClr val="accent5">
                    <a:lumMod val="50000"/>
                  </a:schemeClr>
                </a:solidFill>
                <a:latin typeface="Ubuntu Light"/>
              </a:rPr>
              <a:t>(au 31/07/17)</a:t>
            </a:r>
          </a:p>
          <a:p>
            <a:pPr>
              <a:buSzPct val="100000"/>
              <a:buBlip>
                <a:blip r:embed="rId4"/>
              </a:buBlip>
            </a:pPr>
            <a:endParaRPr lang="fr-FR" sz="800" b="1" dirty="0" smtClean="0">
              <a:solidFill>
                <a:schemeClr val="accent5">
                  <a:lumMod val="50000"/>
                </a:schemeClr>
              </a:solidFill>
              <a:latin typeface="Ubuntu Light"/>
            </a:endParaRPr>
          </a:p>
          <a:p>
            <a:pPr>
              <a:buSzPct val="100000"/>
              <a:buBlip>
                <a:blip r:embed="rId4"/>
              </a:buBlip>
            </a:pPr>
            <a:r>
              <a:rPr lang="fr-FR" sz="2000" dirty="0" smtClean="0">
                <a:solidFill>
                  <a:schemeClr val="accent5">
                    <a:lumMod val="50000"/>
                  </a:schemeClr>
                </a:solidFill>
                <a:latin typeface="Ubuntu Light"/>
              </a:rPr>
              <a:t>Nombre d’appareils en 2017 : </a:t>
            </a:r>
            <a:r>
              <a:rPr lang="fr-FR" sz="2000" b="1" dirty="0" smtClean="0">
                <a:solidFill>
                  <a:schemeClr val="accent5">
                    <a:lumMod val="50000"/>
                  </a:schemeClr>
                </a:solidFill>
                <a:latin typeface="Ubuntu Light"/>
              </a:rPr>
              <a:t>12  </a:t>
            </a:r>
            <a:endParaRPr lang="fr-FR" sz="2000" dirty="0" smtClean="0">
              <a:solidFill>
                <a:schemeClr val="accent5">
                  <a:lumMod val="50000"/>
                </a:schemeClr>
              </a:solidFill>
              <a:latin typeface="Ubuntu Light"/>
            </a:endParaRPr>
          </a:p>
          <a:p>
            <a:endParaRPr lang="fr-FR" sz="2000" dirty="0">
              <a:solidFill>
                <a:schemeClr val="accent5">
                  <a:lumMod val="50000"/>
                </a:schemeClr>
              </a:solidFill>
              <a:latin typeface="Ubuntu Light"/>
            </a:endParaRPr>
          </a:p>
        </p:txBody>
      </p:sp>
      <p:sp>
        <p:nvSpPr>
          <p:cNvPr id="8" name="ZoneTexte 7"/>
          <p:cNvSpPr txBox="1"/>
          <p:nvPr/>
        </p:nvSpPr>
        <p:spPr>
          <a:xfrm>
            <a:off x="0" y="216248"/>
            <a:ext cx="9144000" cy="1231106"/>
          </a:xfrm>
          <a:prstGeom prst="rect">
            <a:avLst/>
          </a:prstGeom>
          <a:noFill/>
        </p:spPr>
        <p:txBody>
          <a:bodyPr wrap="square" rtlCol="0">
            <a:spAutoFit/>
          </a:bodyPr>
          <a:lstStyle/>
          <a:p>
            <a:r>
              <a:rPr lang="fr-FR" sz="2800" b="1" dirty="0" smtClean="0">
                <a:solidFill>
                  <a:srgbClr val="002060"/>
                </a:solidFill>
                <a:effectLst>
                  <a:outerShdw blurRad="38100" dist="38100" dir="2700000" algn="tl">
                    <a:srgbClr val="000000">
                      <a:alpha val="43137"/>
                    </a:srgbClr>
                  </a:outerShdw>
                </a:effectLst>
                <a:latin typeface="Ubuntu"/>
              </a:rPr>
              <a:t>UNE  ACTIVITE  EN HAUSSE ET DES RESULTATS SOLIDES EN 2017</a:t>
            </a:r>
          </a:p>
          <a:p>
            <a:endParaRPr lang="fr-FR" dirty="0">
              <a:solidFill>
                <a:srgbClr val="002060"/>
              </a:solidFill>
            </a:endParaRPr>
          </a:p>
        </p:txBody>
      </p:sp>
      <p:sp>
        <p:nvSpPr>
          <p:cNvPr id="9" name="Rectangle 8"/>
          <p:cNvSpPr/>
          <p:nvPr/>
        </p:nvSpPr>
        <p:spPr>
          <a:xfrm rot="415546">
            <a:off x="5772232" y="1916467"/>
            <a:ext cx="2889794" cy="2677656"/>
          </a:xfrm>
          <a:prstGeom prst="rect">
            <a:avLst/>
          </a:prstGeom>
        </p:spPr>
        <p:txBody>
          <a:bodyPr wrap="square">
            <a:spAutoFit/>
          </a:bodyPr>
          <a:lstStyle/>
          <a:p>
            <a:pPr algn="ctr"/>
            <a:r>
              <a:rPr lang="fr-FR" b="1" dirty="0" smtClean="0">
                <a:solidFill>
                  <a:srgbClr val="002060"/>
                </a:solidFill>
                <a:effectLst>
                  <a:outerShdw blurRad="38100" dist="38100" dir="2700000" algn="tl">
                    <a:srgbClr val="000000">
                      <a:alpha val="43137"/>
                    </a:srgbClr>
                  </a:outerShdw>
                </a:effectLst>
                <a:latin typeface="Ubuntu"/>
              </a:rPr>
              <a:t>Tendance 2017 : </a:t>
            </a:r>
          </a:p>
          <a:p>
            <a:endParaRPr lang="fr-FR" sz="800" b="1" dirty="0" smtClean="0">
              <a:solidFill>
                <a:srgbClr val="002060"/>
              </a:solidFill>
              <a:latin typeface="Ubuntu"/>
            </a:endParaRPr>
          </a:p>
          <a:p>
            <a:pPr>
              <a:buFont typeface="Wingdings" pitchFamily="2" charset="2"/>
              <a:buChar char="ü"/>
            </a:pPr>
            <a:r>
              <a:rPr lang="fr-FR" dirty="0" smtClean="0">
                <a:solidFill>
                  <a:srgbClr val="002060"/>
                </a:solidFill>
                <a:latin typeface="Ubuntu"/>
              </a:rPr>
              <a:t>+ 8,24% de passagers transportés.</a:t>
            </a:r>
          </a:p>
          <a:p>
            <a:endParaRPr lang="fr-FR" sz="800" dirty="0" smtClean="0">
              <a:solidFill>
                <a:srgbClr val="002060"/>
              </a:solidFill>
              <a:latin typeface="Ubuntu"/>
            </a:endParaRPr>
          </a:p>
          <a:p>
            <a:pPr>
              <a:buFont typeface="Wingdings" pitchFamily="2" charset="2"/>
              <a:buChar char="ü"/>
            </a:pPr>
            <a:r>
              <a:rPr lang="fr-FR" dirty="0" smtClean="0">
                <a:solidFill>
                  <a:srgbClr val="002060"/>
                </a:solidFill>
                <a:latin typeface="Ubuntu"/>
              </a:rPr>
              <a:t>Un chiffre d’affaires en progression de 15% par rapport à 2016. </a:t>
            </a:r>
          </a:p>
          <a:p>
            <a:endParaRPr lang="fr-FR" sz="800" dirty="0" smtClean="0">
              <a:solidFill>
                <a:srgbClr val="002060"/>
              </a:solidFill>
              <a:latin typeface="Ubuntu"/>
            </a:endParaRPr>
          </a:p>
          <a:p>
            <a:pPr>
              <a:buFont typeface="Wingdings" pitchFamily="2" charset="2"/>
              <a:buChar char="ü"/>
            </a:pPr>
            <a:r>
              <a:rPr lang="fr-FR" dirty="0" smtClean="0">
                <a:solidFill>
                  <a:srgbClr val="002060"/>
                </a:solidFill>
                <a:latin typeface="Ubuntu"/>
              </a:rPr>
              <a:t>Une baisse du prix moyen des billets d’avion.   </a:t>
            </a:r>
            <a:endParaRPr lang="fr-FR" dirty="0">
              <a:solidFill>
                <a:srgbClr val="002060"/>
              </a:solidFill>
              <a:latin typeface="Ubuntu"/>
            </a:endParaRPr>
          </a:p>
        </p:txBody>
      </p:sp>
      <p:pic>
        <p:nvPicPr>
          <p:cNvPr id="14338" name="Picture 2"/>
          <p:cNvPicPr>
            <a:picLocks noChangeAspect="1" noChangeArrowheads="1"/>
          </p:cNvPicPr>
          <p:nvPr/>
        </p:nvPicPr>
        <p:blipFill>
          <a:blip r:embed="rId5" cstate="print"/>
          <a:srcRect r="-4969" b="43820"/>
          <a:stretch>
            <a:fillRect/>
          </a:stretch>
        </p:blipFill>
        <p:spPr bwMode="auto">
          <a:xfrm>
            <a:off x="5737079" y="1382111"/>
            <a:ext cx="490301" cy="525517"/>
          </a:xfrm>
          <a:prstGeom prst="rect">
            <a:avLst/>
          </a:prstGeom>
          <a:noFill/>
          <a:ln w="9525">
            <a:noFill/>
            <a:miter lim="800000"/>
            <a:headEnd/>
            <a:tailEnd/>
          </a:ln>
          <a:effectLst/>
        </p:spPr>
      </p:pic>
    </p:spTree>
    <p:extLst>
      <p:ext uri="{BB962C8B-B14F-4D97-AF65-F5344CB8AC3E}">
        <p14:creationId xmlns:p14="http://schemas.microsoft.com/office/powerpoint/2010/main" xmlns="" val="3581670305"/>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pic>
        <p:nvPicPr>
          <p:cNvPr id="9" name="Picture 2"/>
          <p:cNvPicPr>
            <a:picLocks noChangeAspect="1" noChangeArrowheads="1"/>
          </p:cNvPicPr>
          <p:nvPr/>
        </p:nvPicPr>
        <p:blipFill>
          <a:blip r:embed="rId3" cstate="email"/>
          <a:srcRect/>
          <a:stretch>
            <a:fillRect/>
          </a:stretch>
        </p:blipFill>
        <p:spPr bwMode="auto">
          <a:xfrm>
            <a:off x="4901805" y="2150571"/>
            <a:ext cx="4242195" cy="3927958"/>
          </a:xfrm>
          <a:prstGeom prst="rect">
            <a:avLst/>
          </a:prstGeom>
          <a:noFill/>
          <a:ln w="9525">
            <a:noFill/>
            <a:miter lim="800000"/>
            <a:headEnd/>
            <a:tailEnd/>
          </a:ln>
          <a:effectLst/>
        </p:spPr>
      </p:pic>
      <p:pic>
        <p:nvPicPr>
          <p:cNvPr id="12" name="Picture 3"/>
          <p:cNvPicPr>
            <a:picLocks noChangeAspect="1" noChangeArrowheads="1"/>
          </p:cNvPicPr>
          <p:nvPr/>
        </p:nvPicPr>
        <p:blipFill>
          <a:blip r:embed="rId4" cstate="email"/>
          <a:srcRect/>
          <a:stretch>
            <a:fillRect/>
          </a:stretch>
        </p:blipFill>
        <p:spPr bwMode="auto">
          <a:xfrm>
            <a:off x="5322887" y="0"/>
            <a:ext cx="3821113" cy="841375"/>
          </a:xfrm>
          <a:prstGeom prst="rect">
            <a:avLst/>
          </a:prstGeom>
          <a:noFill/>
          <a:ln w="9525">
            <a:noFill/>
            <a:miter lim="800000"/>
            <a:headEnd/>
            <a:tailEnd/>
          </a:ln>
          <a:effectLst/>
        </p:spPr>
      </p:pic>
      <p:pic>
        <p:nvPicPr>
          <p:cNvPr id="9218" name="Picture 2"/>
          <p:cNvPicPr>
            <a:picLocks noChangeAspect="1" noChangeArrowheads="1"/>
          </p:cNvPicPr>
          <p:nvPr/>
        </p:nvPicPr>
        <p:blipFill>
          <a:blip r:embed="rId5" cstate="print"/>
          <a:srcRect/>
          <a:stretch>
            <a:fillRect/>
          </a:stretch>
        </p:blipFill>
        <p:spPr bwMode="auto">
          <a:xfrm>
            <a:off x="1" y="2396359"/>
            <a:ext cx="4394618" cy="3783724"/>
          </a:xfrm>
          <a:prstGeom prst="rect">
            <a:avLst/>
          </a:prstGeom>
          <a:noFill/>
          <a:ln w="9525">
            <a:noFill/>
            <a:miter lim="800000"/>
            <a:headEnd/>
            <a:tailEnd/>
          </a:ln>
          <a:effectLst/>
        </p:spPr>
      </p:pic>
      <p:sp>
        <p:nvSpPr>
          <p:cNvPr id="13" name="ZoneTexte 12"/>
          <p:cNvSpPr txBox="1"/>
          <p:nvPr/>
        </p:nvSpPr>
        <p:spPr>
          <a:xfrm>
            <a:off x="4188371" y="1229710"/>
            <a:ext cx="2075793" cy="523220"/>
          </a:xfrm>
          <a:prstGeom prst="rect">
            <a:avLst/>
          </a:prstGeom>
          <a:noFill/>
        </p:spPr>
        <p:txBody>
          <a:bodyPr wrap="square" rtlCol="0">
            <a:spAutoFit/>
          </a:bodyPr>
          <a:lstStyle/>
          <a:p>
            <a:pPr algn="ctr"/>
            <a:r>
              <a:rPr lang="fr-FR" sz="1400" b="1" dirty="0" smtClean="0">
                <a:solidFill>
                  <a:srgbClr val="0070C0"/>
                </a:solidFill>
                <a:latin typeface="Ubuntu"/>
              </a:rPr>
              <a:t>Repose tête ajustable 4 positions</a:t>
            </a:r>
            <a:endParaRPr lang="fr-FR" sz="1400" b="1" dirty="0">
              <a:solidFill>
                <a:srgbClr val="0070C0"/>
              </a:solidFill>
              <a:latin typeface="Ubuntu"/>
            </a:endParaRPr>
          </a:p>
        </p:txBody>
      </p:sp>
      <p:sp>
        <p:nvSpPr>
          <p:cNvPr id="14" name="ZoneTexte 13"/>
          <p:cNvSpPr txBox="1"/>
          <p:nvPr/>
        </p:nvSpPr>
        <p:spPr>
          <a:xfrm>
            <a:off x="7315200" y="1592317"/>
            <a:ext cx="1828800" cy="307777"/>
          </a:xfrm>
          <a:prstGeom prst="rect">
            <a:avLst/>
          </a:prstGeom>
          <a:noFill/>
        </p:spPr>
        <p:txBody>
          <a:bodyPr wrap="square" rtlCol="0">
            <a:spAutoFit/>
          </a:bodyPr>
          <a:lstStyle/>
          <a:p>
            <a:r>
              <a:rPr lang="fr-FR" sz="1400" b="1" dirty="0" smtClean="0">
                <a:solidFill>
                  <a:srgbClr val="0070C0"/>
                </a:solidFill>
                <a:latin typeface="Ubuntu"/>
              </a:rPr>
              <a:t>Inclinaison à 120°</a:t>
            </a:r>
            <a:endParaRPr lang="fr-FR" sz="1400" b="1" dirty="0">
              <a:solidFill>
                <a:srgbClr val="0070C0"/>
              </a:solidFill>
              <a:latin typeface="Ubuntu"/>
            </a:endParaRPr>
          </a:p>
        </p:txBody>
      </p:sp>
      <p:sp>
        <p:nvSpPr>
          <p:cNvPr id="15" name="ZoneTexte 14"/>
          <p:cNvSpPr txBox="1"/>
          <p:nvPr/>
        </p:nvSpPr>
        <p:spPr>
          <a:xfrm>
            <a:off x="220717" y="1539765"/>
            <a:ext cx="2075793" cy="307777"/>
          </a:xfrm>
          <a:prstGeom prst="rect">
            <a:avLst/>
          </a:prstGeom>
          <a:noFill/>
        </p:spPr>
        <p:txBody>
          <a:bodyPr wrap="square" rtlCol="0">
            <a:spAutoFit/>
          </a:bodyPr>
          <a:lstStyle/>
          <a:p>
            <a:pPr algn="ctr"/>
            <a:r>
              <a:rPr lang="fr-FR" sz="1400" b="1" dirty="0" smtClean="0">
                <a:solidFill>
                  <a:srgbClr val="0070C0"/>
                </a:solidFill>
                <a:latin typeface="Ubuntu"/>
              </a:rPr>
              <a:t>Ecran tactile de 25 cm</a:t>
            </a:r>
            <a:endParaRPr lang="fr-FR" sz="1400" b="1" dirty="0">
              <a:solidFill>
                <a:srgbClr val="0070C0"/>
              </a:solidFill>
              <a:latin typeface="Ubuntu"/>
            </a:endParaRPr>
          </a:p>
        </p:txBody>
      </p:sp>
      <p:sp>
        <p:nvSpPr>
          <p:cNvPr id="16" name="ZoneTexte 15"/>
          <p:cNvSpPr txBox="1"/>
          <p:nvPr/>
        </p:nvSpPr>
        <p:spPr>
          <a:xfrm>
            <a:off x="4472152" y="2385847"/>
            <a:ext cx="1376856" cy="954107"/>
          </a:xfrm>
          <a:prstGeom prst="rect">
            <a:avLst/>
          </a:prstGeom>
          <a:noFill/>
        </p:spPr>
        <p:txBody>
          <a:bodyPr wrap="square" rtlCol="0">
            <a:spAutoFit/>
          </a:bodyPr>
          <a:lstStyle/>
          <a:p>
            <a:pPr algn="ctr"/>
            <a:r>
              <a:rPr lang="fr-FR" sz="1400" b="1" dirty="0" smtClean="0">
                <a:solidFill>
                  <a:srgbClr val="0070C0"/>
                </a:solidFill>
                <a:latin typeface="Ubuntu"/>
              </a:rPr>
              <a:t>Assise de 42 cm avec renfort aux lombaires</a:t>
            </a:r>
            <a:endParaRPr lang="fr-FR" sz="1400" b="1" dirty="0">
              <a:solidFill>
                <a:srgbClr val="0070C0"/>
              </a:solidFill>
              <a:latin typeface="Ubuntu"/>
            </a:endParaRPr>
          </a:p>
        </p:txBody>
      </p:sp>
      <p:sp>
        <p:nvSpPr>
          <p:cNvPr id="17" name="ZoneTexte 16"/>
          <p:cNvSpPr txBox="1"/>
          <p:nvPr/>
        </p:nvSpPr>
        <p:spPr>
          <a:xfrm>
            <a:off x="4062249" y="5791200"/>
            <a:ext cx="2075793" cy="523220"/>
          </a:xfrm>
          <a:prstGeom prst="rect">
            <a:avLst/>
          </a:prstGeom>
          <a:noFill/>
        </p:spPr>
        <p:txBody>
          <a:bodyPr wrap="square" rtlCol="0">
            <a:spAutoFit/>
          </a:bodyPr>
          <a:lstStyle/>
          <a:p>
            <a:pPr algn="ctr"/>
            <a:r>
              <a:rPr lang="fr-FR" sz="1400" b="1" dirty="0" smtClean="0">
                <a:solidFill>
                  <a:srgbClr val="0070C0"/>
                </a:solidFill>
                <a:latin typeface="Ubuntu"/>
              </a:rPr>
              <a:t>Espacement entre les sièges de 81 cm</a:t>
            </a:r>
            <a:endParaRPr lang="fr-FR" sz="1400" b="1" dirty="0">
              <a:solidFill>
                <a:srgbClr val="0070C0"/>
              </a:solidFill>
              <a:latin typeface="Ubuntu"/>
            </a:endParaRPr>
          </a:p>
        </p:txBody>
      </p:sp>
      <p:cxnSp>
        <p:nvCxnSpPr>
          <p:cNvPr id="19" name="Connecteur en arc 18"/>
          <p:cNvCxnSpPr>
            <a:stCxn id="15" idx="2"/>
          </p:cNvCxnSpPr>
          <p:nvPr/>
        </p:nvCxnSpPr>
        <p:spPr>
          <a:xfrm rot="16200000" flipH="1">
            <a:off x="977637" y="2128519"/>
            <a:ext cx="753768" cy="191814"/>
          </a:xfrm>
          <a:prstGeom prst="curved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3" name="Connecteur en arc 22"/>
          <p:cNvCxnSpPr/>
          <p:nvPr/>
        </p:nvCxnSpPr>
        <p:spPr>
          <a:xfrm rot="16200000" flipH="1">
            <a:off x="7969469" y="1994337"/>
            <a:ext cx="567558" cy="236483"/>
          </a:xfrm>
          <a:prstGeom prst="curved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6" name="Connecteur en arc 25"/>
          <p:cNvCxnSpPr/>
          <p:nvPr/>
        </p:nvCxnSpPr>
        <p:spPr>
          <a:xfrm>
            <a:off x="5549462" y="1765738"/>
            <a:ext cx="457200" cy="441434"/>
          </a:xfrm>
          <a:prstGeom prst="curved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4" name="Connecteur en arc 33"/>
          <p:cNvCxnSpPr>
            <a:stCxn id="16" idx="2"/>
          </p:cNvCxnSpPr>
          <p:nvPr/>
        </p:nvCxnSpPr>
        <p:spPr>
          <a:xfrm rot="16200000" flipH="1">
            <a:off x="5361736" y="3138797"/>
            <a:ext cx="191525" cy="593837"/>
          </a:xfrm>
          <a:prstGeom prst="curvedConnector2">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1" name="Connecteur en arc 40"/>
          <p:cNvCxnSpPr/>
          <p:nvPr/>
        </p:nvCxnSpPr>
        <p:spPr>
          <a:xfrm flipV="1">
            <a:off x="5297214" y="5502166"/>
            <a:ext cx="457200" cy="204951"/>
          </a:xfrm>
          <a:prstGeom prst="curved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pic>
        <p:nvPicPr>
          <p:cNvPr id="18" name="Picture 2"/>
          <p:cNvPicPr>
            <a:picLocks noChangeAspect="1" noChangeArrowheads="1"/>
          </p:cNvPicPr>
          <p:nvPr/>
        </p:nvPicPr>
        <p:blipFill>
          <a:blip r:embed="rId6" cstate="print"/>
          <a:srcRect/>
          <a:stretch>
            <a:fillRect/>
          </a:stretch>
        </p:blipFill>
        <p:spPr bwMode="auto">
          <a:xfrm>
            <a:off x="0" y="236483"/>
            <a:ext cx="740979" cy="740979"/>
          </a:xfrm>
          <a:prstGeom prst="rect">
            <a:avLst/>
          </a:prstGeom>
          <a:noFill/>
          <a:ln w="9525">
            <a:noFill/>
            <a:miter lim="800000"/>
            <a:headEnd/>
            <a:tailEnd/>
          </a:ln>
          <a:effectLst/>
        </p:spPr>
      </p:pic>
    </p:spTree>
    <p:extLst>
      <p:ext uri="{BB962C8B-B14F-4D97-AF65-F5344CB8AC3E}">
        <p14:creationId xmlns:p14="http://schemas.microsoft.com/office/powerpoint/2010/main" xmlns="" val="3581670305"/>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pic>
        <p:nvPicPr>
          <p:cNvPr id="8" name="Image 7" descr="C:\Users\cjoachim\Dropbox (Air Caraïbes - M&amp;C)\ECHANGE TX LIONS CAFEINE\DOSSIERS A NE PAS SUPPRIMER SVP\Photos\Photos classes A350\Classe Soleil\JPG HD\A350-900 MSN082 Air Caraibes seats-143.jpg"/>
          <p:cNvPicPr/>
          <p:nvPr/>
        </p:nvPicPr>
        <p:blipFill>
          <a:blip r:embed="rId3" cstate="email"/>
          <a:srcRect/>
          <a:stretch>
            <a:fillRect/>
          </a:stretch>
        </p:blipFill>
        <p:spPr bwMode="auto">
          <a:xfrm>
            <a:off x="5738648" y="977462"/>
            <a:ext cx="3405352" cy="2623686"/>
          </a:xfrm>
          <a:prstGeom prst="rect">
            <a:avLst/>
          </a:prstGeom>
          <a:noFill/>
          <a:ln w="9525">
            <a:noFill/>
            <a:miter lim="800000"/>
            <a:headEnd/>
            <a:tailEnd/>
          </a:ln>
        </p:spPr>
      </p:pic>
      <p:pic>
        <p:nvPicPr>
          <p:cNvPr id="11" name="Image 10"/>
          <p:cNvPicPr/>
          <p:nvPr/>
        </p:nvPicPr>
        <p:blipFill>
          <a:blip r:embed="rId4" cstate="email"/>
          <a:srcRect/>
          <a:stretch>
            <a:fillRect/>
          </a:stretch>
        </p:blipFill>
        <p:spPr bwMode="auto">
          <a:xfrm>
            <a:off x="6164318" y="3909848"/>
            <a:ext cx="2979682" cy="2211242"/>
          </a:xfrm>
          <a:prstGeom prst="rect">
            <a:avLst/>
          </a:prstGeom>
          <a:noFill/>
          <a:ln w="9525">
            <a:noFill/>
            <a:miter lim="800000"/>
            <a:headEnd/>
            <a:tailEnd/>
          </a:ln>
          <a:effectLst/>
        </p:spPr>
      </p:pic>
      <p:pic>
        <p:nvPicPr>
          <p:cNvPr id="12" name="Picture 3"/>
          <p:cNvPicPr>
            <a:picLocks noChangeAspect="1" noChangeArrowheads="1"/>
          </p:cNvPicPr>
          <p:nvPr/>
        </p:nvPicPr>
        <p:blipFill>
          <a:blip r:embed="rId5" cstate="email"/>
          <a:srcRect/>
          <a:stretch>
            <a:fillRect/>
          </a:stretch>
        </p:blipFill>
        <p:spPr bwMode="auto">
          <a:xfrm>
            <a:off x="1277007" y="885410"/>
            <a:ext cx="3581982" cy="5384353"/>
          </a:xfrm>
          <a:prstGeom prst="rect">
            <a:avLst/>
          </a:prstGeom>
          <a:noFill/>
          <a:ln w="9525">
            <a:noFill/>
            <a:miter lim="800000"/>
            <a:headEnd/>
            <a:tailEnd/>
          </a:ln>
          <a:effectLst/>
        </p:spPr>
      </p:pic>
      <p:pic>
        <p:nvPicPr>
          <p:cNvPr id="9" name="Picture 3"/>
          <p:cNvPicPr>
            <a:picLocks noChangeAspect="1" noChangeArrowheads="1"/>
          </p:cNvPicPr>
          <p:nvPr/>
        </p:nvPicPr>
        <p:blipFill>
          <a:blip r:embed="rId6" cstate="email"/>
          <a:srcRect/>
          <a:stretch>
            <a:fillRect/>
          </a:stretch>
        </p:blipFill>
        <p:spPr bwMode="auto">
          <a:xfrm>
            <a:off x="5322887" y="0"/>
            <a:ext cx="3821113" cy="841375"/>
          </a:xfrm>
          <a:prstGeom prst="rect">
            <a:avLst/>
          </a:prstGeom>
          <a:noFill/>
          <a:ln w="9525">
            <a:noFill/>
            <a:miter lim="800000"/>
            <a:headEnd/>
            <a:tailEnd/>
          </a:ln>
          <a:effectLst/>
        </p:spPr>
      </p:pic>
      <p:pic>
        <p:nvPicPr>
          <p:cNvPr id="10" name="Picture 2"/>
          <p:cNvPicPr>
            <a:picLocks noChangeAspect="1" noChangeArrowheads="1"/>
          </p:cNvPicPr>
          <p:nvPr/>
        </p:nvPicPr>
        <p:blipFill>
          <a:blip r:embed="rId7" cstate="print"/>
          <a:srcRect/>
          <a:stretch>
            <a:fillRect/>
          </a:stretch>
        </p:blipFill>
        <p:spPr bwMode="auto">
          <a:xfrm>
            <a:off x="0" y="236483"/>
            <a:ext cx="740979" cy="740979"/>
          </a:xfrm>
          <a:prstGeom prst="rect">
            <a:avLst/>
          </a:prstGeom>
          <a:noFill/>
          <a:ln w="9525">
            <a:noFill/>
            <a:miter lim="800000"/>
            <a:headEnd/>
            <a:tailEnd/>
          </a:ln>
          <a:effectLst/>
        </p:spPr>
      </p:pic>
    </p:spTree>
    <p:extLst>
      <p:ext uri="{BB962C8B-B14F-4D97-AF65-F5344CB8AC3E}">
        <p14:creationId xmlns:p14="http://schemas.microsoft.com/office/powerpoint/2010/main" xmlns="" val="3581670305"/>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pic>
        <p:nvPicPr>
          <p:cNvPr id="8" name="Picture 3"/>
          <p:cNvPicPr>
            <a:picLocks noChangeAspect="1" noChangeArrowheads="1"/>
          </p:cNvPicPr>
          <p:nvPr/>
        </p:nvPicPr>
        <p:blipFill>
          <a:blip r:embed="rId3" cstate="email"/>
          <a:srcRect/>
          <a:stretch>
            <a:fillRect/>
          </a:stretch>
        </p:blipFill>
        <p:spPr bwMode="auto">
          <a:xfrm>
            <a:off x="5029200" y="0"/>
            <a:ext cx="4114800" cy="841375"/>
          </a:xfrm>
          <a:prstGeom prst="rect">
            <a:avLst/>
          </a:prstGeom>
          <a:noFill/>
          <a:ln w="9525">
            <a:noFill/>
            <a:miter lim="800000"/>
            <a:headEnd/>
            <a:tailEnd/>
          </a:ln>
          <a:effectLst/>
        </p:spPr>
      </p:pic>
      <p:sp>
        <p:nvSpPr>
          <p:cNvPr id="7" name="ZoneTexte 6"/>
          <p:cNvSpPr txBox="1"/>
          <p:nvPr/>
        </p:nvSpPr>
        <p:spPr>
          <a:xfrm>
            <a:off x="0" y="6581001"/>
            <a:ext cx="9144000" cy="553998"/>
          </a:xfrm>
          <a:prstGeom prst="rect">
            <a:avLst/>
          </a:prstGeom>
          <a:noFill/>
        </p:spPr>
        <p:txBody>
          <a:bodyPr wrap="square" rtlCol="0">
            <a:spAutoFit/>
          </a:bodyPr>
          <a:lstStyle/>
          <a:p>
            <a:r>
              <a:rPr lang="fr-FR" sz="1200" b="1" dirty="0" smtClean="0">
                <a:latin typeface="Ubuntu"/>
              </a:rPr>
              <a:t>*Configuration après réaménagement et modernisation des cabines – F-GOTO / F-HPTP</a:t>
            </a:r>
            <a:r>
              <a:rPr lang="fr-FR" sz="1200" dirty="0" smtClean="0">
                <a:latin typeface="Ubuntu"/>
              </a:rPr>
              <a:t> </a:t>
            </a:r>
          </a:p>
          <a:p>
            <a:endParaRPr lang="fr-FR" dirty="0"/>
          </a:p>
        </p:txBody>
      </p:sp>
      <p:sp>
        <p:nvSpPr>
          <p:cNvPr id="9" name="ZoneTexte 8"/>
          <p:cNvSpPr txBox="1"/>
          <p:nvPr/>
        </p:nvSpPr>
        <p:spPr>
          <a:xfrm>
            <a:off x="8707272" y="0"/>
            <a:ext cx="232012" cy="369332"/>
          </a:xfrm>
          <a:prstGeom prst="rect">
            <a:avLst/>
          </a:prstGeom>
          <a:noFill/>
        </p:spPr>
        <p:txBody>
          <a:bodyPr wrap="square" rtlCol="0">
            <a:spAutoFit/>
          </a:bodyPr>
          <a:lstStyle/>
          <a:p>
            <a:r>
              <a:rPr lang="fr-FR" dirty="0" smtClean="0"/>
              <a:t>*</a:t>
            </a:r>
            <a:endParaRPr lang="fr-FR" dirty="0"/>
          </a:p>
        </p:txBody>
      </p:sp>
      <p:pic>
        <p:nvPicPr>
          <p:cNvPr id="10" name="Image 9" descr="C:\Users\cjoachim\Dropbox (Air Caraïbes - M&amp;C)\ECHANGE CECE FLO\Photos et vidéos\RETROFIT A330-300 F-GOTO\ELG_6629.jpg"/>
          <p:cNvPicPr/>
          <p:nvPr/>
        </p:nvPicPr>
        <p:blipFill>
          <a:blip r:embed="rId4" cstate="print"/>
          <a:srcRect b="9731"/>
          <a:stretch>
            <a:fillRect/>
          </a:stretch>
        </p:blipFill>
        <p:spPr bwMode="auto">
          <a:xfrm>
            <a:off x="5249834" y="4243880"/>
            <a:ext cx="3894166" cy="2343150"/>
          </a:xfrm>
          <a:prstGeom prst="rect">
            <a:avLst/>
          </a:prstGeom>
          <a:noFill/>
          <a:ln w="9525">
            <a:noFill/>
            <a:miter lim="800000"/>
            <a:headEnd/>
            <a:tailEnd/>
          </a:ln>
        </p:spPr>
      </p:pic>
      <p:pic>
        <p:nvPicPr>
          <p:cNvPr id="11" name="Image 10" descr="C:\Users\cjoachim\Dropbox (Air Caraïbes - M&amp;C)\ECHANGE CECE FLO\Photos et vidéos\RETROFIT A330-300 F-GOTO\ELG_6647.jpg"/>
          <p:cNvPicPr/>
          <p:nvPr/>
        </p:nvPicPr>
        <p:blipFill>
          <a:blip r:embed="rId5" cstate="print"/>
          <a:srcRect b="9938"/>
          <a:stretch>
            <a:fillRect/>
          </a:stretch>
        </p:blipFill>
        <p:spPr bwMode="auto">
          <a:xfrm>
            <a:off x="5943600" y="756744"/>
            <a:ext cx="3200400" cy="2037365"/>
          </a:xfrm>
          <a:prstGeom prst="rect">
            <a:avLst/>
          </a:prstGeom>
          <a:noFill/>
          <a:ln w="9525">
            <a:noFill/>
            <a:miter lim="800000"/>
            <a:headEnd/>
            <a:tailEnd/>
          </a:ln>
        </p:spPr>
      </p:pic>
      <p:pic>
        <p:nvPicPr>
          <p:cNvPr id="15" name="Image 14" descr="C:\Users\cjoachim\Dropbox (Air Caraïbes - M&amp;C)\ECHANGE CECE FLO\Photos et vidéos\RETROFIT A330-300 F-GOTO\ELG_6618.jpg"/>
          <p:cNvPicPr/>
          <p:nvPr/>
        </p:nvPicPr>
        <p:blipFill>
          <a:blip r:embed="rId6" cstate="print"/>
          <a:srcRect b="9731"/>
          <a:stretch>
            <a:fillRect/>
          </a:stretch>
        </p:blipFill>
        <p:spPr bwMode="auto">
          <a:xfrm>
            <a:off x="2459420" y="2261530"/>
            <a:ext cx="4194935" cy="2524125"/>
          </a:xfrm>
          <a:prstGeom prst="rect">
            <a:avLst/>
          </a:prstGeom>
          <a:noFill/>
          <a:ln w="9525">
            <a:noFill/>
            <a:miter lim="800000"/>
            <a:headEnd/>
            <a:tailEnd/>
          </a:ln>
        </p:spPr>
      </p:pic>
      <p:pic>
        <p:nvPicPr>
          <p:cNvPr id="17" name="Image 16" descr="C:\Users\cjoachim\Dropbox (Air Caraïbes - M&amp;C)\ECHANGE CECE FLO\Photos et vidéos\RETROFIT A330-300 F-GOTO\ELG_6625.jpg"/>
          <p:cNvPicPr/>
          <p:nvPr/>
        </p:nvPicPr>
        <p:blipFill>
          <a:blip r:embed="rId7" cstate="print"/>
          <a:srcRect b="10422"/>
          <a:stretch>
            <a:fillRect/>
          </a:stretch>
        </p:blipFill>
        <p:spPr bwMode="auto">
          <a:xfrm>
            <a:off x="0" y="286765"/>
            <a:ext cx="4191000" cy="2500745"/>
          </a:xfrm>
          <a:prstGeom prst="rect">
            <a:avLst/>
          </a:prstGeom>
          <a:noFill/>
          <a:ln w="9525">
            <a:noFill/>
            <a:miter lim="800000"/>
            <a:headEnd/>
            <a:tailEnd/>
          </a:ln>
        </p:spPr>
      </p:pic>
      <p:pic>
        <p:nvPicPr>
          <p:cNvPr id="18" name="Image 17" descr="C:\Users\cjoachim\Dropbox (Air Caraïbes - M&amp;C)\ECHANGE CECE FLO\Photos et vidéos\RETROFIT A330-300 F-GOTO\ELG_6624.jpg"/>
          <p:cNvPicPr/>
          <p:nvPr/>
        </p:nvPicPr>
        <p:blipFill>
          <a:blip r:embed="rId8" cstate="print"/>
          <a:srcRect b="9926"/>
          <a:stretch>
            <a:fillRect/>
          </a:stretch>
        </p:blipFill>
        <p:spPr bwMode="auto">
          <a:xfrm>
            <a:off x="0" y="4225159"/>
            <a:ext cx="3810000" cy="2286000"/>
          </a:xfrm>
          <a:prstGeom prst="rect">
            <a:avLst/>
          </a:prstGeom>
          <a:noFill/>
          <a:ln w="9525">
            <a:noFill/>
            <a:miter lim="800000"/>
            <a:headEnd/>
            <a:tailEnd/>
          </a:ln>
        </p:spPr>
      </p:pic>
    </p:spTree>
    <p:extLst>
      <p:ext uri="{BB962C8B-B14F-4D97-AF65-F5344CB8AC3E}">
        <p14:creationId xmlns:p14="http://schemas.microsoft.com/office/powerpoint/2010/main" xmlns="" val="3581670305"/>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pic>
        <p:nvPicPr>
          <p:cNvPr id="8" name="Picture 3"/>
          <p:cNvPicPr>
            <a:picLocks noChangeAspect="1" noChangeArrowheads="1"/>
          </p:cNvPicPr>
          <p:nvPr/>
        </p:nvPicPr>
        <p:blipFill>
          <a:blip r:embed="rId3" cstate="email"/>
          <a:srcRect/>
          <a:stretch>
            <a:fillRect/>
          </a:stretch>
        </p:blipFill>
        <p:spPr bwMode="auto">
          <a:xfrm>
            <a:off x="5029200" y="0"/>
            <a:ext cx="4114800" cy="841375"/>
          </a:xfrm>
          <a:prstGeom prst="rect">
            <a:avLst/>
          </a:prstGeom>
          <a:noFill/>
          <a:ln w="9525">
            <a:noFill/>
            <a:miter lim="800000"/>
            <a:headEnd/>
            <a:tailEnd/>
          </a:ln>
          <a:effectLst/>
        </p:spPr>
      </p:pic>
      <p:pic>
        <p:nvPicPr>
          <p:cNvPr id="12" name="Image 11" descr="Z:\Visuels TX\Shooting TX fevrier 2012\soleil\cabine vide\A_4117.jpg"/>
          <p:cNvPicPr/>
          <p:nvPr/>
        </p:nvPicPr>
        <p:blipFill>
          <a:blip r:embed="rId4" cstate="print"/>
          <a:srcRect/>
          <a:stretch>
            <a:fillRect/>
          </a:stretch>
        </p:blipFill>
        <p:spPr bwMode="auto">
          <a:xfrm>
            <a:off x="283778" y="315310"/>
            <a:ext cx="3815256" cy="3101703"/>
          </a:xfrm>
          <a:prstGeom prst="rect">
            <a:avLst/>
          </a:prstGeom>
          <a:noFill/>
          <a:ln w="9525">
            <a:noFill/>
            <a:miter lim="800000"/>
            <a:headEnd/>
            <a:tailEnd/>
          </a:ln>
        </p:spPr>
      </p:pic>
      <p:pic>
        <p:nvPicPr>
          <p:cNvPr id="13" name="Image 12" descr="Z:\Visuels TX\Shooting TX fevrier 2012\soleil\cabine vide\B_4161.jpg"/>
          <p:cNvPicPr/>
          <p:nvPr/>
        </p:nvPicPr>
        <p:blipFill>
          <a:blip r:embed="rId5" cstate="print"/>
          <a:srcRect/>
          <a:stretch>
            <a:fillRect/>
          </a:stretch>
        </p:blipFill>
        <p:spPr bwMode="auto">
          <a:xfrm>
            <a:off x="283778" y="3531477"/>
            <a:ext cx="3767959" cy="2995448"/>
          </a:xfrm>
          <a:prstGeom prst="rect">
            <a:avLst/>
          </a:prstGeom>
          <a:noFill/>
          <a:ln w="9525">
            <a:noFill/>
            <a:miter lim="800000"/>
            <a:headEnd/>
            <a:tailEnd/>
          </a:ln>
        </p:spPr>
      </p:pic>
      <p:pic>
        <p:nvPicPr>
          <p:cNvPr id="14" name="Image 13"/>
          <p:cNvPicPr/>
          <p:nvPr/>
        </p:nvPicPr>
        <p:blipFill>
          <a:blip r:embed="rId6" cstate="print"/>
          <a:srcRect/>
          <a:stretch>
            <a:fillRect/>
          </a:stretch>
        </p:blipFill>
        <p:spPr bwMode="auto">
          <a:xfrm>
            <a:off x="4240923" y="945931"/>
            <a:ext cx="3831021" cy="5108028"/>
          </a:xfrm>
          <a:prstGeom prst="rect">
            <a:avLst/>
          </a:prstGeom>
          <a:noFill/>
          <a:ln w="9525">
            <a:noFill/>
            <a:miter lim="800000"/>
            <a:headEnd/>
            <a:tailEnd/>
          </a:ln>
          <a:effectLst/>
        </p:spPr>
      </p:pic>
      <p:sp>
        <p:nvSpPr>
          <p:cNvPr id="16" name="ZoneTexte 15"/>
          <p:cNvSpPr txBox="1"/>
          <p:nvPr/>
        </p:nvSpPr>
        <p:spPr>
          <a:xfrm>
            <a:off x="0" y="6581001"/>
            <a:ext cx="9144000" cy="553998"/>
          </a:xfrm>
          <a:prstGeom prst="rect">
            <a:avLst/>
          </a:prstGeom>
          <a:noFill/>
        </p:spPr>
        <p:txBody>
          <a:bodyPr wrap="square" rtlCol="0">
            <a:spAutoFit/>
          </a:bodyPr>
          <a:lstStyle/>
          <a:p>
            <a:r>
              <a:rPr lang="fr-FR" sz="1200" b="1" dirty="0" smtClean="0">
                <a:latin typeface="Ubuntu"/>
              </a:rPr>
              <a:t>*Configuration actuelle avant réaménagement et modernisation des cabines prévus avant l’été 2018. </a:t>
            </a:r>
          </a:p>
          <a:p>
            <a:endParaRPr lang="fr-FR" b="1" dirty="0">
              <a:latin typeface="Ubuntu"/>
            </a:endParaRPr>
          </a:p>
        </p:txBody>
      </p:sp>
      <p:sp>
        <p:nvSpPr>
          <p:cNvPr id="7" name="ZoneTexte 6"/>
          <p:cNvSpPr txBox="1"/>
          <p:nvPr/>
        </p:nvSpPr>
        <p:spPr>
          <a:xfrm>
            <a:off x="8707272" y="0"/>
            <a:ext cx="232012" cy="369332"/>
          </a:xfrm>
          <a:prstGeom prst="rect">
            <a:avLst/>
          </a:prstGeom>
          <a:noFill/>
        </p:spPr>
        <p:txBody>
          <a:bodyPr wrap="square" rtlCol="0">
            <a:spAutoFit/>
          </a:bodyPr>
          <a:lstStyle/>
          <a:p>
            <a:r>
              <a:rPr lang="fr-FR" dirty="0" smtClean="0"/>
              <a:t>*</a:t>
            </a:r>
            <a:endParaRPr lang="fr-FR" dirty="0"/>
          </a:p>
        </p:txBody>
      </p:sp>
    </p:spTree>
    <p:extLst>
      <p:ext uri="{BB962C8B-B14F-4D97-AF65-F5344CB8AC3E}">
        <p14:creationId xmlns:p14="http://schemas.microsoft.com/office/powerpoint/2010/main" xmlns="" val="3581670305"/>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3" cstate="email"/>
          <a:srcRect/>
          <a:stretch>
            <a:fillRect/>
          </a:stretch>
        </p:blipFill>
        <p:spPr bwMode="auto">
          <a:xfrm>
            <a:off x="0" y="0"/>
            <a:ext cx="9144000" cy="6877050"/>
          </a:xfrm>
          <a:prstGeom prst="rect">
            <a:avLst/>
          </a:prstGeom>
          <a:noFill/>
          <a:ln w="9525">
            <a:noFill/>
            <a:miter lim="800000"/>
            <a:headEnd/>
            <a:tailEnd/>
          </a:ln>
          <a:effectLst/>
        </p:spPr>
      </p:pic>
    </p:spTree>
    <p:extLst>
      <p:ext uri="{BB962C8B-B14F-4D97-AF65-F5344CB8AC3E}">
        <p14:creationId xmlns:p14="http://schemas.microsoft.com/office/powerpoint/2010/main" xmlns="" val="3581670305"/>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3" cstate="print"/>
          <a:srcRect/>
          <a:stretch>
            <a:fillRect/>
          </a:stretch>
        </p:blipFill>
        <p:spPr bwMode="auto">
          <a:xfrm>
            <a:off x="421582" y="2221048"/>
            <a:ext cx="1722528" cy="1328163"/>
          </a:xfrm>
          <a:prstGeom prst="rect">
            <a:avLst/>
          </a:prstGeom>
          <a:noFill/>
          <a:ln w="9525">
            <a:noFill/>
            <a:miter lim="800000"/>
            <a:headEnd/>
            <a:tailEnd/>
          </a:ln>
          <a:effectLst/>
        </p:spPr>
      </p:pic>
      <p:pic>
        <p:nvPicPr>
          <p:cNvPr id="8" name="Picture 3"/>
          <p:cNvPicPr>
            <a:picLocks noChangeAspect="1" noChangeArrowheads="1"/>
          </p:cNvPicPr>
          <p:nvPr/>
        </p:nvPicPr>
        <p:blipFill>
          <a:blip r:embed="rId4" cstate="print"/>
          <a:srcRect/>
          <a:stretch>
            <a:fillRect/>
          </a:stretch>
        </p:blipFill>
        <p:spPr bwMode="auto">
          <a:xfrm>
            <a:off x="0" y="3152617"/>
            <a:ext cx="3471272" cy="3484667"/>
          </a:xfrm>
          <a:prstGeom prst="rect">
            <a:avLst/>
          </a:prstGeom>
          <a:noFill/>
          <a:ln w="9525">
            <a:noFill/>
            <a:miter lim="800000"/>
            <a:headEnd/>
            <a:tailEnd/>
          </a:ln>
          <a:effectLst/>
        </p:spPr>
      </p:pic>
      <p:pic>
        <p:nvPicPr>
          <p:cNvPr id="9" name="Picture 2"/>
          <p:cNvPicPr>
            <a:picLocks noChangeAspect="1" noChangeArrowheads="1"/>
          </p:cNvPicPr>
          <p:nvPr/>
        </p:nvPicPr>
        <p:blipFill>
          <a:blip r:embed="rId5" cstate="print"/>
          <a:srcRect/>
          <a:stretch>
            <a:fillRect/>
          </a:stretch>
        </p:blipFill>
        <p:spPr bwMode="auto">
          <a:xfrm>
            <a:off x="2885090" y="3168869"/>
            <a:ext cx="3018142" cy="3173066"/>
          </a:xfrm>
          <a:prstGeom prst="rect">
            <a:avLst/>
          </a:prstGeom>
          <a:noFill/>
          <a:ln w="9525">
            <a:noFill/>
            <a:miter lim="800000"/>
            <a:headEnd/>
            <a:tailEnd/>
          </a:ln>
          <a:effectLst/>
        </p:spPr>
      </p:pic>
      <p:pic>
        <p:nvPicPr>
          <p:cNvPr id="10" name="Picture 2"/>
          <p:cNvPicPr>
            <a:picLocks noChangeAspect="1" noChangeArrowheads="1"/>
          </p:cNvPicPr>
          <p:nvPr/>
        </p:nvPicPr>
        <p:blipFill>
          <a:blip r:embed="rId6" cstate="print"/>
          <a:srcRect/>
          <a:stretch>
            <a:fillRect/>
          </a:stretch>
        </p:blipFill>
        <p:spPr bwMode="auto">
          <a:xfrm>
            <a:off x="5517931" y="2869324"/>
            <a:ext cx="3626069" cy="3430699"/>
          </a:xfrm>
          <a:prstGeom prst="rect">
            <a:avLst/>
          </a:prstGeom>
          <a:noFill/>
          <a:ln w="9525">
            <a:noFill/>
            <a:miter lim="800000"/>
            <a:headEnd/>
            <a:tailEnd/>
          </a:ln>
          <a:effectLst/>
        </p:spPr>
      </p:pic>
      <p:sp>
        <p:nvSpPr>
          <p:cNvPr id="11" name="Rectangle 10"/>
          <p:cNvSpPr/>
          <p:nvPr/>
        </p:nvSpPr>
        <p:spPr>
          <a:xfrm>
            <a:off x="-1" y="236510"/>
            <a:ext cx="8797159" cy="584775"/>
          </a:xfrm>
          <a:prstGeom prst="rect">
            <a:avLst/>
          </a:prstGeom>
        </p:spPr>
        <p:txBody>
          <a:bodyPr wrap="square">
            <a:spAutoFit/>
          </a:bodyPr>
          <a:lstStyle/>
          <a:p>
            <a:r>
              <a:rPr lang="fr-FR" sz="3200" b="1" dirty="0" smtClean="0">
                <a:solidFill>
                  <a:srgbClr val="002060"/>
                </a:solidFill>
                <a:effectLst>
                  <a:outerShdw blurRad="38100" dist="38100" dir="2700000" algn="tl">
                    <a:srgbClr val="000000">
                      <a:alpha val="43137"/>
                    </a:srgbClr>
                  </a:outerShdw>
                </a:effectLst>
                <a:latin typeface="Ubuntu"/>
              </a:rPr>
              <a:t>NOS TARIFS A LA CARTE </a:t>
            </a:r>
          </a:p>
        </p:txBody>
      </p:sp>
      <p:sp>
        <p:nvSpPr>
          <p:cNvPr id="12" name="Rectangle 11"/>
          <p:cNvSpPr/>
          <p:nvPr/>
        </p:nvSpPr>
        <p:spPr>
          <a:xfrm>
            <a:off x="0" y="796270"/>
            <a:ext cx="9144000" cy="1323439"/>
          </a:xfrm>
          <a:prstGeom prst="rect">
            <a:avLst/>
          </a:prstGeom>
        </p:spPr>
        <p:txBody>
          <a:bodyPr wrap="square">
            <a:spAutoFit/>
          </a:bodyPr>
          <a:lstStyle/>
          <a:p>
            <a:pPr algn="ctr"/>
            <a:r>
              <a:rPr lang="fr-FR" sz="2000" dirty="0" smtClean="0">
                <a:solidFill>
                  <a:srgbClr val="0070C0"/>
                </a:solidFill>
                <a:latin typeface="Ubuntu"/>
              </a:rPr>
              <a:t>Air Caraïbes propose à ses clients une offre tarifaire sur l’ensemble de son réseau, basée sur le principe de familles de tarifs (</a:t>
            </a:r>
            <a:r>
              <a:rPr lang="fr-FR" sz="2000" dirty="0" err="1" smtClean="0">
                <a:solidFill>
                  <a:srgbClr val="0070C0"/>
                </a:solidFill>
                <a:latin typeface="Ubuntu"/>
              </a:rPr>
              <a:t>Fare</a:t>
            </a:r>
            <a:r>
              <a:rPr lang="fr-FR" sz="2000" dirty="0" smtClean="0">
                <a:solidFill>
                  <a:srgbClr val="0070C0"/>
                </a:solidFill>
                <a:latin typeface="Ubuntu"/>
              </a:rPr>
              <a:t> </a:t>
            </a:r>
            <a:r>
              <a:rPr lang="fr-FR" sz="2000" dirty="0" err="1" smtClean="0">
                <a:solidFill>
                  <a:srgbClr val="0070C0"/>
                </a:solidFill>
                <a:latin typeface="Ubuntu"/>
              </a:rPr>
              <a:t>Families</a:t>
            </a:r>
            <a:r>
              <a:rPr lang="fr-FR" sz="2000" dirty="0" smtClean="0">
                <a:solidFill>
                  <a:srgbClr val="0070C0"/>
                </a:solidFill>
                <a:latin typeface="Ubuntu"/>
              </a:rPr>
              <a:t>), regroupés selon leurs conditions tarifaires et les services inclus dedans, afin de leur proposer des voyages sur mesure et mieux répondre à leurs attentes</a:t>
            </a:r>
            <a:r>
              <a:rPr lang="fr-FR" sz="2000" dirty="0" smtClean="0">
                <a:solidFill>
                  <a:srgbClr val="002060"/>
                </a:solidFill>
                <a:latin typeface="Ubuntu"/>
              </a:rPr>
              <a:t>.</a:t>
            </a:r>
          </a:p>
        </p:txBody>
      </p:sp>
      <p:pic>
        <p:nvPicPr>
          <p:cNvPr id="13" name="Picture 2"/>
          <p:cNvPicPr>
            <a:picLocks noChangeAspect="1" noChangeArrowheads="1"/>
          </p:cNvPicPr>
          <p:nvPr/>
        </p:nvPicPr>
        <p:blipFill>
          <a:blip r:embed="rId7" cstate="print"/>
          <a:srcRect/>
          <a:stretch>
            <a:fillRect/>
          </a:stretch>
        </p:blipFill>
        <p:spPr bwMode="auto">
          <a:xfrm rot="482870">
            <a:off x="3368567" y="2191408"/>
            <a:ext cx="1638295" cy="1263214"/>
          </a:xfrm>
          <a:prstGeom prst="rect">
            <a:avLst/>
          </a:prstGeom>
          <a:noFill/>
          <a:ln w="9525">
            <a:noFill/>
            <a:miter lim="800000"/>
            <a:headEnd/>
            <a:tailEnd/>
          </a:ln>
          <a:effectLst/>
        </p:spPr>
      </p:pic>
      <p:pic>
        <p:nvPicPr>
          <p:cNvPr id="14" name="Picture 2"/>
          <p:cNvPicPr>
            <a:picLocks noChangeAspect="1" noChangeArrowheads="1"/>
          </p:cNvPicPr>
          <p:nvPr/>
        </p:nvPicPr>
        <p:blipFill>
          <a:blip r:embed="rId8" cstate="print"/>
          <a:srcRect/>
          <a:stretch>
            <a:fillRect/>
          </a:stretch>
        </p:blipFill>
        <p:spPr bwMode="auto">
          <a:xfrm>
            <a:off x="6679325" y="2112580"/>
            <a:ext cx="1617844" cy="1247446"/>
          </a:xfrm>
          <a:prstGeom prst="rect">
            <a:avLst/>
          </a:prstGeom>
          <a:noFill/>
          <a:ln w="9525">
            <a:noFill/>
            <a:miter lim="800000"/>
            <a:headEnd/>
            <a:tailEnd/>
          </a:ln>
          <a:effectLst/>
        </p:spPr>
      </p:pic>
    </p:spTree>
    <p:extLst>
      <p:ext uri="{BB962C8B-B14F-4D97-AF65-F5344CB8AC3E}">
        <p14:creationId xmlns:p14="http://schemas.microsoft.com/office/powerpoint/2010/main" xmlns="" val="3581670305"/>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3" cstate="print"/>
          <a:srcRect/>
          <a:stretch>
            <a:fillRect/>
          </a:stretch>
        </p:blipFill>
        <p:spPr bwMode="auto">
          <a:xfrm>
            <a:off x="2707582" y="332795"/>
            <a:ext cx="1738295" cy="1340320"/>
          </a:xfrm>
          <a:prstGeom prst="rect">
            <a:avLst/>
          </a:prstGeom>
          <a:noFill/>
          <a:ln w="9525">
            <a:noFill/>
            <a:miter lim="800000"/>
            <a:headEnd/>
            <a:tailEnd/>
          </a:ln>
          <a:effectLst/>
        </p:spPr>
      </p:pic>
      <p:sp>
        <p:nvSpPr>
          <p:cNvPr id="4" name="ZoneTexte 3"/>
          <p:cNvSpPr txBox="1"/>
          <p:nvPr/>
        </p:nvSpPr>
        <p:spPr>
          <a:xfrm>
            <a:off x="3011215" y="1702676"/>
            <a:ext cx="6132786" cy="2585323"/>
          </a:xfrm>
          <a:prstGeom prst="rect">
            <a:avLst/>
          </a:prstGeom>
          <a:noFill/>
        </p:spPr>
        <p:txBody>
          <a:bodyPr wrap="square" rtlCol="0">
            <a:spAutoFit/>
          </a:bodyPr>
          <a:lstStyle/>
          <a:p>
            <a:r>
              <a:rPr lang="fr-FR" dirty="0" smtClean="0">
                <a:solidFill>
                  <a:srgbClr val="002060"/>
                </a:solidFill>
                <a:latin typeface="Ubuntu"/>
              </a:rPr>
              <a:t>• Elle recherche le meilleur tarif.</a:t>
            </a:r>
          </a:p>
          <a:p>
            <a:r>
              <a:rPr lang="fr-FR" dirty="0" smtClean="0">
                <a:solidFill>
                  <a:srgbClr val="002060"/>
                </a:solidFill>
                <a:latin typeface="Ubuntu"/>
              </a:rPr>
              <a:t>• Elle voyage léger avec un bagage cabine et sans bagage en soute.</a:t>
            </a:r>
          </a:p>
          <a:p>
            <a:r>
              <a:rPr lang="fr-FR" dirty="0" smtClean="0">
                <a:solidFill>
                  <a:srgbClr val="002060"/>
                </a:solidFill>
                <a:latin typeface="Ubuntu"/>
              </a:rPr>
              <a:t>• Elle peut modifier son billet d’avion avant le départ sur l’ensemble du réseau et après le départ sur le réseau régional (selon conditions).</a:t>
            </a:r>
          </a:p>
          <a:p>
            <a:r>
              <a:rPr lang="fr-FR" dirty="0" smtClean="0">
                <a:solidFill>
                  <a:srgbClr val="002060"/>
                </a:solidFill>
                <a:latin typeface="Ubuntu"/>
              </a:rPr>
              <a:t>• Sur le réseau régional : elle bénéficie de meilleurs tarifs si elle réserve tôt (60, 45... jours avant son voyage).</a:t>
            </a:r>
          </a:p>
          <a:p>
            <a:endParaRPr lang="fr-FR" dirty="0">
              <a:solidFill>
                <a:srgbClr val="002060"/>
              </a:solidFill>
              <a:latin typeface="Ubuntu"/>
            </a:endParaRPr>
          </a:p>
        </p:txBody>
      </p:sp>
      <p:graphicFrame>
        <p:nvGraphicFramePr>
          <p:cNvPr id="5" name="Tableau 4"/>
          <p:cNvGraphicFramePr>
            <a:graphicFrameLocks noGrp="1"/>
          </p:cNvGraphicFramePr>
          <p:nvPr/>
        </p:nvGraphicFramePr>
        <p:xfrm>
          <a:off x="3242443" y="4556233"/>
          <a:ext cx="5444357" cy="1615105"/>
        </p:xfrm>
        <a:graphic>
          <a:graphicData uri="http://schemas.openxmlformats.org/drawingml/2006/table">
            <a:tbl>
              <a:tblPr firstRow="1" bandRow="1">
                <a:tableStyleId>{00A15C55-8517-42AA-B614-E9B94910E393}</a:tableStyleId>
              </a:tblPr>
              <a:tblGrid>
                <a:gridCol w="1814786"/>
                <a:gridCol w="1441700"/>
                <a:gridCol w="2187871"/>
              </a:tblGrid>
              <a:tr h="599091">
                <a:tc>
                  <a:txBody>
                    <a:bodyPr/>
                    <a:lstStyle/>
                    <a:p>
                      <a:pPr algn="ctr"/>
                      <a:r>
                        <a:rPr lang="fr-FR" sz="1600" dirty="0" smtClean="0">
                          <a:solidFill>
                            <a:srgbClr val="002060"/>
                          </a:solidFill>
                          <a:latin typeface="Ubuntu"/>
                        </a:rPr>
                        <a:t>Réseau</a:t>
                      </a:r>
                      <a:endParaRPr lang="fr-FR" sz="1600" dirty="0">
                        <a:solidFill>
                          <a:srgbClr val="002060"/>
                        </a:solidFill>
                        <a:latin typeface="Ubuntu"/>
                      </a:endParaRPr>
                    </a:p>
                  </a:txBody>
                  <a:tcPr/>
                </a:tc>
                <a:tc>
                  <a:txBody>
                    <a:bodyPr/>
                    <a:lstStyle/>
                    <a:p>
                      <a:pPr algn="ctr"/>
                      <a:r>
                        <a:rPr lang="fr-FR" sz="1600" dirty="0" smtClean="0">
                          <a:solidFill>
                            <a:srgbClr val="002060"/>
                          </a:solidFill>
                          <a:latin typeface="Ubuntu"/>
                        </a:rPr>
                        <a:t>Classe</a:t>
                      </a:r>
                      <a:r>
                        <a:rPr lang="fr-FR" sz="1600" baseline="0" dirty="0" smtClean="0">
                          <a:solidFill>
                            <a:srgbClr val="002060"/>
                          </a:solidFill>
                          <a:latin typeface="Ubuntu"/>
                        </a:rPr>
                        <a:t> de voyage</a:t>
                      </a:r>
                      <a:endParaRPr lang="fr-FR" sz="1600" dirty="0">
                        <a:solidFill>
                          <a:srgbClr val="002060"/>
                        </a:solidFill>
                        <a:latin typeface="Ubuntu"/>
                      </a:endParaRPr>
                    </a:p>
                  </a:txBody>
                  <a:tcPr/>
                </a:tc>
                <a:tc>
                  <a:txBody>
                    <a:bodyPr/>
                    <a:lstStyle/>
                    <a:p>
                      <a:pPr algn="ctr"/>
                      <a:r>
                        <a:rPr lang="fr-FR" sz="1600" dirty="0" smtClean="0">
                          <a:solidFill>
                            <a:srgbClr val="002060"/>
                          </a:solidFill>
                          <a:latin typeface="Ubuntu"/>
                        </a:rPr>
                        <a:t>Franchise bagage cabine</a:t>
                      </a:r>
                      <a:endParaRPr lang="fr-FR" sz="1600" dirty="0">
                        <a:solidFill>
                          <a:srgbClr val="002060"/>
                        </a:solidFill>
                        <a:latin typeface="Ubuntu"/>
                      </a:endParaRPr>
                    </a:p>
                  </a:txBody>
                  <a:tcPr/>
                </a:tc>
              </a:tr>
              <a:tr h="436894">
                <a:tc>
                  <a:txBody>
                    <a:bodyPr/>
                    <a:lstStyle/>
                    <a:p>
                      <a:r>
                        <a:rPr lang="fr-FR" sz="1600" dirty="0" smtClean="0">
                          <a:solidFill>
                            <a:srgbClr val="002060"/>
                          </a:solidFill>
                          <a:latin typeface="Ubuntu"/>
                        </a:rPr>
                        <a:t>Transatlantique</a:t>
                      </a:r>
                      <a:endParaRPr lang="fr-FR" sz="1600" dirty="0">
                        <a:solidFill>
                          <a:srgbClr val="002060"/>
                        </a:solidFill>
                        <a:latin typeface="Ubuntu"/>
                      </a:endParaRPr>
                    </a:p>
                  </a:txBody>
                  <a:tcPr/>
                </a:tc>
                <a:tc>
                  <a:txBody>
                    <a:bodyPr/>
                    <a:lstStyle/>
                    <a:p>
                      <a:r>
                        <a:rPr lang="fr-FR" sz="1600" dirty="0" smtClean="0">
                          <a:solidFill>
                            <a:srgbClr val="002060"/>
                          </a:solidFill>
                          <a:latin typeface="Ubuntu"/>
                        </a:rPr>
                        <a:t> </a:t>
                      </a:r>
                    </a:p>
                    <a:p>
                      <a:endParaRPr lang="fr-FR" sz="1600" dirty="0">
                        <a:solidFill>
                          <a:srgbClr val="002060"/>
                        </a:solidFill>
                        <a:latin typeface="Ubuntu"/>
                      </a:endParaRPr>
                    </a:p>
                  </a:txBody>
                  <a:tcPr/>
                </a:tc>
                <a:tc>
                  <a:txBody>
                    <a:bodyPr/>
                    <a:lstStyle/>
                    <a:p>
                      <a:pPr algn="ctr"/>
                      <a:r>
                        <a:rPr lang="fr-FR" sz="1600" dirty="0" smtClean="0">
                          <a:solidFill>
                            <a:srgbClr val="002060"/>
                          </a:solidFill>
                          <a:latin typeface="Ubuntu"/>
                        </a:rPr>
                        <a:t>12 kg </a:t>
                      </a:r>
                      <a:endParaRPr lang="fr-FR" sz="1600" dirty="0">
                        <a:solidFill>
                          <a:srgbClr val="002060"/>
                        </a:solidFill>
                        <a:latin typeface="Ubuntu"/>
                      </a:endParaRPr>
                    </a:p>
                  </a:txBody>
                  <a:tcPr/>
                </a:tc>
              </a:tr>
              <a:tr h="436894">
                <a:tc>
                  <a:txBody>
                    <a:bodyPr/>
                    <a:lstStyle/>
                    <a:p>
                      <a:r>
                        <a:rPr lang="fr-FR" sz="1600" dirty="0" smtClean="0">
                          <a:solidFill>
                            <a:srgbClr val="002060"/>
                          </a:solidFill>
                          <a:latin typeface="Ubuntu"/>
                        </a:rPr>
                        <a:t>Régional </a:t>
                      </a:r>
                      <a:endParaRPr lang="fr-FR" sz="1600" dirty="0">
                        <a:solidFill>
                          <a:srgbClr val="002060"/>
                        </a:solidFill>
                        <a:latin typeface="Ubuntu"/>
                      </a:endParaRPr>
                    </a:p>
                  </a:txBody>
                  <a:tcPr/>
                </a:tc>
                <a:tc>
                  <a:txBody>
                    <a:bodyPr/>
                    <a:lstStyle/>
                    <a:p>
                      <a:endParaRPr lang="fr-FR" sz="1600">
                        <a:solidFill>
                          <a:srgbClr val="002060"/>
                        </a:solidFill>
                        <a:latin typeface="Ubuntu"/>
                      </a:endParaRPr>
                    </a:p>
                  </a:txBody>
                  <a:tcPr/>
                </a:tc>
                <a:tc>
                  <a:txBody>
                    <a:bodyPr/>
                    <a:lstStyle/>
                    <a:p>
                      <a:pPr algn="ctr"/>
                      <a:r>
                        <a:rPr lang="fr-FR" sz="1600" dirty="0" smtClean="0">
                          <a:solidFill>
                            <a:srgbClr val="002060"/>
                          </a:solidFill>
                          <a:latin typeface="Ubuntu"/>
                        </a:rPr>
                        <a:t>5 kg</a:t>
                      </a:r>
                      <a:endParaRPr lang="fr-FR" sz="1600" dirty="0">
                        <a:solidFill>
                          <a:srgbClr val="002060"/>
                        </a:solidFill>
                        <a:latin typeface="Ubuntu"/>
                      </a:endParaRPr>
                    </a:p>
                  </a:txBody>
                  <a:tcPr/>
                </a:tc>
              </a:tr>
            </a:tbl>
          </a:graphicData>
        </a:graphic>
      </p:graphicFrame>
      <p:pic>
        <p:nvPicPr>
          <p:cNvPr id="6" name="Picture 2"/>
          <p:cNvPicPr>
            <a:picLocks noChangeAspect="1" noChangeArrowheads="1"/>
          </p:cNvPicPr>
          <p:nvPr/>
        </p:nvPicPr>
        <p:blipFill>
          <a:blip r:embed="rId4" cstate="print"/>
          <a:srcRect/>
          <a:stretch>
            <a:fillRect/>
          </a:stretch>
        </p:blipFill>
        <p:spPr bwMode="auto">
          <a:xfrm>
            <a:off x="5549462" y="5202619"/>
            <a:ext cx="488731" cy="488731"/>
          </a:xfrm>
          <a:prstGeom prst="rect">
            <a:avLst/>
          </a:prstGeom>
          <a:noFill/>
          <a:ln w="9525">
            <a:noFill/>
            <a:miter lim="800000"/>
            <a:headEnd/>
            <a:tailEnd/>
          </a:ln>
          <a:effectLst/>
        </p:spPr>
      </p:pic>
      <p:sp>
        <p:nvSpPr>
          <p:cNvPr id="7" name="Rectangle 6"/>
          <p:cNvSpPr/>
          <p:nvPr/>
        </p:nvSpPr>
        <p:spPr>
          <a:xfrm>
            <a:off x="3118989" y="4158732"/>
            <a:ext cx="4070086" cy="338554"/>
          </a:xfrm>
          <a:prstGeom prst="rect">
            <a:avLst/>
          </a:prstGeom>
        </p:spPr>
        <p:txBody>
          <a:bodyPr wrap="square">
            <a:spAutoFit/>
          </a:bodyPr>
          <a:lstStyle/>
          <a:p>
            <a:r>
              <a:rPr lang="fr-FR" sz="1600" b="1" dirty="0" smtClean="0">
                <a:solidFill>
                  <a:srgbClr val="002060"/>
                </a:solidFill>
                <a:latin typeface="Ubuntu"/>
              </a:rPr>
              <a:t>FRANCHISES BAGAGES EN CABINE :</a:t>
            </a:r>
          </a:p>
        </p:txBody>
      </p:sp>
      <p:pic>
        <p:nvPicPr>
          <p:cNvPr id="5122" name="Picture 2"/>
          <p:cNvPicPr>
            <a:picLocks noChangeAspect="1" noChangeArrowheads="1"/>
          </p:cNvPicPr>
          <p:nvPr/>
        </p:nvPicPr>
        <p:blipFill>
          <a:blip r:embed="rId5" cstate="print"/>
          <a:srcRect/>
          <a:stretch>
            <a:fillRect/>
          </a:stretch>
        </p:blipFill>
        <p:spPr bwMode="auto">
          <a:xfrm>
            <a:off x="0" y="1119352"/>
            <a:ext cx="2956359" cy="5738648"/>
          </a:xfrm>
          <a:prstGeom prst="rect">
            <a:avLst/>
          </a:prstGeom>
          <a:noFill/>
          <a:ln w="9525">
            <a:noFill/>
            <a:miter lim="800000"/>
            <a:headEnd/>
            <a:tailEnd/>
          </a:ln>
          <a:effectLst/>
        </p:spPr>
      </p:pic>
      <p:sp>
        <p:nvSpPr>
          <p:cNvPr id="8" name="ZoneTexte 7"/>
          <p:cNvSpPr txBox="1"/>
          <p:nvPr/>
        </p:nvSpPr>
        <p:spPr>
          <a:xfrm>
            <a:off x="4571999" y="709450"/>
            <a:ext cx="4572001" cy="461665"/>
          </a:xfrm>
          <a:prstGeom prst="rect">
            <a:avLst/>
          </a:prstGeom>
          <a:noFill/>
        </p:spPr>
        <p:txBody>
          <a:bodyPr wrap="square" rtlCol="0">
            <a:spAutoFit/>
          </a:bodyPr>
          <a:lstStyle/>
          <a:p>
            <a:r>
              <a:rPr lang="fr-FR" sz="2400" b="1" dirty="0" smtClean="0">
                <a:solidFill>
                  <a:srgbClr val="002060"/>
                </a:solidFill>
                <a:latin typeface="Ubuntu"/>
              </a:rPr>
              <a:t>Audrey aime voyager léger ! </a:t>
            </a:r>
            <a:endParaRPr lang="fr-FR" sz="2400" b="1" dirty="0">
              <a:solidFill>
                <a:srgbClr val="002060"/>
              </a:solidFill>
              <a:latin typeface="Ubuntu"/>
            </a:endParaRPr>
          </a:p>
        </p:txBody>
      </p:sp>
    </p:spTree>
    <p:extLst>
      <p:ext uri="{BB962C8B-B14F-4D97-AF65-F5344CB8AC3E}">
        <p14:creationId xmlns:p14="http://schemas.microsoft.com/office/powerpoint/2010/main" xmlns="" val="3581670305"/>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3" cstate="print"/>
          <a:srcRect/>
          <a:stretch>
            <a:fillRect/>
          </a:stretch>
        </p:blipFill>
        <p:spPr bwMode="auto">
          <a:xfrm>
            <a:off x="3069022" y="315311"/>
            <a:ext cx="1781420" cy="1373571"/>
          </a:xfrm>
          <a:prstGeom prst="rect">
            <a:avLst/>
          </a:prstGeom>
          <a:noFill/>
          <a:ln w="9525">
            <a:noFill/>
            <a:miter lim="800000"/>
            <a:headEnd/>
            <a:tailEnd/>
          </a:ln>
          <a:effectLst/>
        </p:spPr>
      </p:pic>
      <p:sp>
        <p:nvSpPr>
          <p:cNvPr id="4" name="Rectangle 3"/>
          <p:cNvSpPr/>
          <p:nvPr/>
        </p:nvSpPr>
        <p:spPr>
          <a:xfrm>
            <a:off x="3090042" y="1828801"/>
            <a:ext cx="5738648" cy="1477328"/>
          </a:xfrm>
          <a:prstGeom prst="rect">
            <a:avLst/>
          </a:prstGeom>
        </p:spPr>
        <p:txBody>
          <a:bodyPr wrap="square">
            <a:spAutoFit/>
          </a:bodyPr>
          <a:lstStyle/>
          <a:p>
            <a:r>
              <a:rPr lang="fr-FR" dirty="0" smtClean="0">
                <a:solidFill>
                  <a:srgbClr val="002060"/>
                </a:solidFill>
                <a:latin typeface="Ubuntu"/>
              </a:rPr>
              <a:t>• Il peut modifier son billet d’avion avant ou après le départ (selon conditions).</a:t>
            </a:r>
          </a:p>
          <a:p>
            <a:r>
              <a:rPr lang="fr-FR" dirty="0" smtClean="0">
                <a:solidFill>
                  <a:srgbClr val="002060"/>
                </a:solidFill>
                <a:latin typeface="Ubuntu"/>
              </a:rPr>
              <a:t>• Sur le réseau régional : il bénéficie de meilleurs tarifs s’il passe le week-end sur place ou s’il réserve tôt (60, 45... Jours avant son voyage).</a:t>
            </a:r>
          </a:p>
        </p:txBody>
      </p:sp>
      <p:graphicFrame>
        <p:nvGraphicFramePr>
          <p:cNvPr id="6" name="Tableau 5"/>
          <p:cNvGraphicFramePr>
            <a:graphicFrameLocks noGrp="1"/>
          </p:cNvGraphicFramePr>
          <p:nvPr/>
        </p:nvGraphicFramePr>
        <p:xfrm>
          <a:off x="3242442" y="3815257"/>
          <a:ext cx="5649309" cy="2495171"/>
        </p:xfrm>
        <a:graphic>
          <a:graphicData uri="http://schemas.openxmlformats.org/drawingml/2006/table">
            <a:tbl>
              <a:tblPr firstRow="1" bandRow="1">
                <a:tableStyleId>{21E4AEA4-8DFA-4A89-87EB-49C32662AFE0}</a:tableStyleId>
              </a:tblPr>
              <a:tblGrid>
                <a:gridCol w="1550276"/>
                <a:gridCol w="1103586"/>
                <a:gridCol w="1560787"/>
                <a:gridCol w="1434660"/>
              </a:tblGrid>
              <a:tr h="740469">
                <a:tc>
                  <a:txBody>
                    <a:bodyPr/>
                    <a:lstStyle/>
                    <a:p>
                      <a:pPr algn="ctr"/>
                      <a:r>
                        <a:rPr lang="fr-FR" sz="1400" dirty="0" smtClean="0">
                          <a:latin typeface="Ubuntu"/>
                        </a:rPr>
                        <a:t>Réseau</a:t>
                      </a:r>
                      <a:endParaRPr lang="fr-FR" sz="1400" dirty="0">
                        <a:solidFill>
                          <a:srgbClr val="002060"/>
                        </a:solidFill>
                        <a:latin typeface="Ubuntu"/>
                      </a:endParaRPr>
                    </a:p>
                  </a:txBody>
                  <a:tcPr/>
                </a:tc>
                <a:tc>
                  <a:txBody>
                    <a:bodyPr/>
                    <a:lstStyle/>
                    <a:p>
                      <a:pPr algn="ctr"/>
                      <a:r>
                        <a:rPr lang="fr-FR" sz="1400" dirty="0" smtClean="0">
                          <a:latin typeface="Ubuntu"/>
                        </a:rPr>
                        <a:t>Classe </a:t>
                      </a:r>
                      <a:r>
                        <a:rPr lang="fr-FR" sz="1400" baseline="0" dirty="0" smtClean="0">
                          <a:latin typeface="Ubuntu"/>
                        </a:rPr>
                        <a:t>de voyage</a:t>
                      </a:r>
                      <a:endParaRPr lang="fr-FR" sz="1400" dirty="0">
                        <a:solidFill>
                          <a:srgbClr val="002060"/>
                        </a:solidFill>
                        <a:latin typeface="Ubuntu"/>
                      </a:endParaRPr>
                    </a:p>
                  </a:txBody>
                  <a:tcPr/>
                </a:tc>
                <a:tc>
                  <a:txBody>
                    <a:bodyPr/>
                    <a:lstStyle/>
                    <a:p>
                      <a:pPr algn="ctr"/>
                      <a:r>
                        <a:rPr lang="fr-FR" sz="1400" dirty="0" smtClean="0">
                          <a:latin typeface="Ubuntu"/>
                        </a:rPr>
                        <a:t>Franchise bagage en soute</a:t>
                      </a:r>
                      <a:endParaRPr lang="fr-FR" sz="1400" dirty="0">
                        <a:solidFill>
                          <a:schemeClr val="bg1"/>
                        </a:solidFill>
                        <a:latin typeface="Ubuntu"/>
                      </a:endParaRPr>
                    </a:p>
                  </a:txBody>
                  <a:tcPr/>
                </a:tc>
                <a:tc>
                  <a:txBody>
                    <a:bodyPr/>
                    <a:lstStyle/>
                    <a:p>
                      <a:pPr algn="ctr"/>
                      <a:r>
                        <a:rPr lang="fr-FR" sz="1400" dirty="0" smtClean="0">
                          <a:latin typeface="Ubuntu"/>
                        </a:rPr>
                        <a:t>Franchise bagage cabine</a:t>
                      </a:r>
                      <a:endParaRPr lang="fr-FR" sz="1400" dirty="0">
                        <a:solidFill>
                          <a:srgbClr val="002060"/>
                        </a:solidFill>
                        <a:latin typeface="Ubuntu"/>
                      </a:endParaRPr>
                    </a:p>
                  </a:txBody>
                  <a:tcPr/>
                </a:tc>
              </a:tr>
              <a:tr h="615364">
                <a:tc rowSpan="2">
                  <a:txBody>
                    <a:bodyPr/>
                    <a:lstStyle/>
                    <a:p>
                      <a:endParaRPr lang="fr-FR" sz="1400" dirty="0" smtClean="0">
                        <a:solidFill>
                          <a:srgbClr val="002060"/>
                        </a:solidFill>
                        <a:latin typeface="Ubuntu"/>
                      </a:endParaRPr>
                    </a:p>
                    <a:p>
                      <a:endParaRPr lang="fr-FR" sz="1400" dirty="0" smtClean="0">
                        <a:solidFill>
                          <a:srgbClr val="002060"/>
                        </a:solidFill>
                        <a:latin typeface="Ubuntu"/>
                      </a:endParaRPr>
                    </a:p>
                    <a:p>
                      <a:r>
                        <a:rPr lang="fr-FR" sz="1400" dirty="0" smtClean="0">
                          <a:solidFill>
                            <a:srgbClr val="002060"/>
                          </a:solidFill>
                          <a:latin typeface="Ubuntu"/>
                        </a:rPr>
                        <a:t>Transatlantique</a:t>
                      </a:r>
                      <a:endParaRPr lang="fr-FR" sz="1400" dirty="0">
                        <a:solidFill>
                          <a:srgbClr val="002060"/>
                        </a:solidFill>
                        <a:latin typeface="Ubuntu"/>
                      </a:endParaRPr>
                    </a:p>
                  </a:txBody>
                  <a:tcPr>
                    <a:solidFill>
                      <a:schemeClr val="accent2">
                        <a:lumMod val="40000"/>
                        <a:lumOff val="60000"/>
                      </a:schemeClr>
                    </a:solidFill>
                  </a:tcPr>
                </a:tc>
                <a:tc>
                  <a:txBody>
                    <a:bodyPr/>
                    <a:lstStyle/>
                    <a:p>
                      <a:r>
                        <a:rPr lang="fr-FR" sz="1400" dirty="0" smtClean="0">
                          <a:solidFill>
                            <a:srgbClr val="002060"/>
                          </a:solidFill>
                          <a:latin typeface="Ubuntu"/>
                        </a:rPr>
                        <a:t> </a:t>
                      </a:r>
                    </a:p>
                    <a:p>
                      <a:endParaRPr lang="fr-FR" sz="1400" dirty="0">
                        <a:solidFill>
                          <a:srgbClr val="002060"/>
                        </a:solidFill>
                        <a:latin typeface="Ubuntu"/>
                      </a:endParaRPr>
                    </a:p>
                  </a:txBody>
                  <a:tcPr>
                    <a:solidFill>
                      <a:schemeClr val="accent2">
                        <a:lumMod val="40000"/>
                        <a:lumOff val="60000"/>
                      </a:schemeClr>
                    </a:solidFill>
                  </a:tcPr>
                </a:tc>
                <a:tc>
                  <a:txBody>
                    <a:bodyPr/>
                    <a:lstStyle/>
                    <a:p>
                      <a:pPr algn="ctr"/>
                      <a:r>
                        <a:rPr lang="fr-FR" sz="1400" dirty="0" smtClean="0">
                          <a:solidFill>
                            <a:srgbClr val="002060"/>
                          </a:solidFill>
                          <a:latin typeface="Ubuntu"/>
                        </a:rPr>
                        <a:t>1 x 23 kg </a:t>
                      </a:r>
                      <a:endParaRPr lang="fr-FR" sz="1400" dirty="0">
                        <a:solidFill>
                          <a:srgbClr val="002060"/>
                        </a:solidFill>
                        <a:latin typeface="Ubuntu"/>
                      </a:endParaRPr>
                    </a:p>
                  </a:txBody>
                  <a:tcPr>
                    <a:solidFill>
                      <a:schemeClr val="accent2">
                        <a:lumMod val="40000"/>
                        <a:lumOff val="60000"/>
                      </a:schemeClr>
                    </a:solidFill>
                  </a:tcPr>
                </a:tc>
                <a:tc rowSpan="2">
                  <a:txBody>
                    <a:bodyPr/>
                    <a:lstStyle/>
                    <a:p>
                      <a:pPr algn="ctr"/>
                      <a:endParaRPr lang="fr-FR" sz="1400" dirty="0" smtClean="0">
                        <a:solidFill>
                          <a:srgbClr val="002060"/>
                        </a:solidFill>
                        <a:latin typeface="Ubuntu"/>
                      </a:endParaRPr>
                    </a:p>
                    <a:p>
                      <a:pPr algn="ctr"/>
                      <a:endParaRPr lang="fr-FR" sz="1400" dirty="0" smtClean="0">
                        <a:solidFill>
                          <a:srgbClr val="002060"/>
                        </a:solidFill>
                        <a:latin typeface="Ubuntu"/>
                      </a:endParaRPr>
                    </a:p>
                    <a:p>
                      <a:pPr algn="ctr"/>
                      <a:r>
                        <a:rPr lang="fr-FR" sz="1400" dirty="0" smtClean="0">
                          <a:solidFill>
                            <a:srgbClr val="002060"/>
                          </a:solidFill>
                          <a:latin typeface="Ubuntu"/>
                        </a:rPr>
                        <a:t>12 kg </a:t>
                      </a:r>
                      <a:endParaRPr lang="fr-FR" sz="1400" dirty="0">
                        <a:solidFill>
                          <a:srgbClr val="002060"/>
                        </a:solidFill>
                        <a:latin typeface="Ubuntu"/>
                      </a:endParaRPr>
                    </a:p>
                  </a:txBody>
                  <a:tcPr>
                    <a:solidFill>
                      <a:schemeClr val="accent2">
                        <a:lumMod val="40000"/>
                        <a:lumOff val="60000"/>
                      </a:schemeClr>
                    </a:solidFill>
                  </a:tcPr>
                </a:tc>
              </a:tr>
              <a:tr h="599342">
                <a:tc vMerge="1">
                  <a:txBody>
                    <a:bodyPr/>
                    <a:lstStyle/>
                    <a:p>
                      <a:endParaRPr lang="fr-FR" sz="1600" dirty="0">
                        <a:solidFill>
                          <a:srgbClr val="002060"/>
                        </a:solidFill>
                        <a:latin typeface="Ubuntu"/>
                      </a:endParaRPr>
                    </a:p>
                  </a:txBody>
                  <a:tcPr/>
                </a:tc>
                <a:tc>
                  <a:txBody>
                    <a:bodyPr/>
                    <a:lstStyle/>
                    <a:p>
                      <a:endParaRPr lang="fr-FR" sz="1400" dirty="0" smtClean="0">
                        <a:solidFill>
                          <a:srgbClr val="002060"/>
                        </a:solidFill>
                        <a:latin typeface="Ubuntu"/>
                      </a:endParaRPr>
                    </a:p>
                    <a:p>
                      <a:endParaRPr lang="fr-FR" sz="1400" dirty="0">
                        <a:solidFill>
                          <a:srgbClr val="002060"/>
                        </a:solidFill>
                        <a:latin typeface="Ubuntu"/>
                      </a:endParaRPr>
                    </a:p>
                  </a:txBody>
                  <a:tcPr>
                    <a:solidFill>
                      <a:schemeClr val="accent2">
                        <a:lumMod val="40000"/>
                        <a:lumOff val="60000"/>
                      </a:schemeClr>
                    </a:solidFill>
                  </a:tcPr>
                </a:tc>
                <a:tc>
                  <a:txBody>
                    <a:bodyPr/>
                    <a:lstStyle/>
                    <a:p>
                      <a:pPr algn="ctr"/>
                      <a:r>
                        <a:rPr lang="fr-FR" sz="1400" dirty="0" smtClean="0">
                          <a:solidFill>
                            <a:srgbClr val="002060"/>
                          </a:solidFill>
                          <a:latin typeface="Ubuntu"/>
                        </a:rPr>
                        <a:t>2 x 23 kg </a:t>
                      </a:r>
                      <a:endParaRPr lang="fr-FR" sz="1400" dirty="0">
                        <a:solidFill>
                          <a:srgbClr val="002060"/>
                        </a:solidFill>
                        <a:latin typeface="Ubuntu"/>
                      </a:endParaRPr>
                    </a:p>
                  </a:txBody>
                  <a:tcPr>
                    <a:solidFill>
                      <a:schemeClr val="accent2">
                        <a:lumMod val="40000"/>
                        <a:lumOff val="60000"/>
                      </a:schemeClr>
                    </a:solidFill>
                  </a:tcPr>
                </a:tc>
                <a:tc vMerge="1">
                  <a:txBody>
                    <a:bodyPr/>
                    <a:lstStyle/>
                    <a:p>
                      <a:pPr algn="ctr"/>
                      <a:endParaRPr lang="fr-FR" sz="1600" dirty="0">
                        <a:solidFill>
                          <a:srgbClr val="002060"/>
                        </a:solidFill>
                        <a:latin typeface="Ubuntu"/>
                      </a:endParaRPr>
                    </a:p>
                  </a:txBody>
                  <a:tcPr/>
                </a:tc>
              </a:tr>
              <a:tr h="539996">
                <a:tc>
                  <a:txBody>
                    <a:bodyPr/>
                    <a:lstStyle/>
                    <a:p>
                      <a:r>
                        <a:rPr lang="fr-FR" sz="1400" dirty="0" smtClean="0">
                          <a:solidFill>
                            <a:srgbClr val="002060"/>
                          </a:solidFill>
                          <a:latin typeface="Ubuntu"/>
                        </a:rPr>
                        <a:t>Régional </a:t>
                      </a:r>
                      <a:endParaRPr lang="fr-FR" sz="1400" dirty="0">
                        <a:solidFill>
                          <a:srgbClr val="002060"/>
                        </a:solidFill>
                        <a:latin typeface="Ubuntu"/>
                      </a:endParaRPr>
                    </a:p>
                  </a:txBody>
                  <a:tcPr>
                    <a:solidFill>
                      <a:schemeClr val="accent2">
                        <a:lumMod val="40000"/>
                        <a:lumOff val="60000"/>
                      </a:schemeClr>
                    </a:solidFill>
                  </a:tcPr>
                </a:tc>
                <a:tc>
                  <a:txBody>
                    <a:bodyPr/>
                    <a:lstStyle/>
                    <a:p>
                      <a:endParaRPr lang="fr-FR" sz="1400" dirty="0">
                        <a:solidFill>
                          <a:srgbClr val="002060"/>
                        </a:solidFill>
                        <a:latin typeface="Ubuntu"/>
                      </a:endParaRPr>
                    </a:p>
                  </a:txBody>
                  <a:tcPr>
                    <a:solidFill>
                      <a:schemeClr val="accent2">
                        <a:lumMod val="40000"/>
                        <a:lumOff val="60000"/>
                      </a:schemeClr>
                    </a:solidFill>
                  </a:tcPr>
                </a:tc>
                <a:tc>
                  <a:txBody>
                    <a:bodyPr/>
                    <a:lstStyle/>
                    <a:p>
                      <a:pPr algn="ctr"/>
                      <a:r>
                        <a:rPr lang="fr-FR" sz="1400" dirty="0" smtClean="0">
                          <a:solidFill>
                            <a:srgbClr val="002060"/>
                          </a:solidFill>
                          <a:latin typeface="Ubuntu"/>
                        </a:rPr>
                        <a:t>1 x 23 kg</a:t>
                      </a:r>
                      <a:endParaRPr lang="fr-FR" sz="1400" dirty="0">
                        <a:solidFill>
                          <a:srgbClr val="002060"/>
                        </a:solidFill>
                        <a:latin typeface="Ubuntu"/>
                      </a:endParaRPr>
                    </a:p>
                  </a:txBody>
                  <a:tcPr>
                    <a:solidFill>
                      <a:schemeClr val="accent2">
                        <a:lumMod val="40000"/>
                        <a:lumOff val="60000"/>
                      </a:schemeClr>
                    </a:solidFill>
                  </a:tcPr>
                </a:tc>
                <a:tc>
                  <a:txBody>
                    <a:bodyPr/>
                    <a:lstStyle/>
                    <a:p>
                      <a:pPr algn="ctr"/>
                      <a:r>
                        <a:rPr lang="fr-FR" sz="1400" dirty="0" smtClean="0">
                          <a:solidFill>
                            <a:srgbClr val="002060"/>
                          </a:solidFill>
                          <a:latin typeface="Ubuntu"/>
                        </a:rPr>
                        <a:t>5 kg</a:t>
                      </a:r>
                      <a:endParaRPr lang="fr-FR" sz="1400" dirty="0">
                        <a:solidFill>
                          <a:srgbClr val="002060"/>
                        </a:solidFill>
                        <a:latin typeface="Ubuntu"/>
                      </a:endParaRPr>
                    </a:p>
                  </a:txBody>
                  <a:tcPr>
                    <a:solidFill>
                      <a:schemeClr val="accent2">
                        <a:lumMod val="40000"/>
                        <a:lumOff val="60000"/>
                      </a:schemeClr>
                    </a:solidFill>
                  </a:tcPr>
                </a:tc>
              </a:tr>
            </a:tbl>
          </a:graphicData>
        </a:graphic>
      </p:graphicFrame>
      <p:sp>
        <p:nvSpPr>
          <p:cNvPr id="7" name="Rectangle 6"/>
          <p:cNvSpPr/>
          <p:nvPr/>
        </p:nvSpPr>
        <p:spPr>
          <a:xfrm>
            <a:off x="3197818" y="3401988"/>
            <a:ext cx="4070086" cy="338554"/>
          </a:xfrm>
          <a:prstGeom prst="rect">
            <a:avLst/>
          </a:prstGeom>
        </p:spPr>
        <p:txBody>
          <a:bodyPr wrap="square">
            <a:spAutoFit/>
          </a:bodyPr>
          <a:lstStyle/>
          <a:p>
            <a:r>
              <a:rPr lang="fr-FR" sz="1600" b="1" dirty="0" smtClean="0">
                <a:solidFill>
                  <a:srgbClr val="002060"/>
                </a:solidFill>
                <a:latin typeface="Ubuntu"/>
              </a:rPr>
              <a:t>FRANCHISES BAGAGES :</a:t>
            </a:r>
          </a:p>
        </p:txBody>
      </p:sp>
      <p:pic>
        <p:nvPicPr>
          <p:cNvPr id="8" name="Picture 2"/>
          <p:cNvPicPr>
            <a:picLocks noChangeAspect="1" noChangeArrowheads="1"/>
          </p:cNvPicPr>
          <p:nvPr/>
        </p:nvPicPr>
        <p:blipFill>
          <a:blip r:embed="rId4" cstate="print"/>
          <a:srcRect/>
          <a:stretch>
            <a:fillRect/>
          </a:stretch>
        </p:blipFill>
        <p:spPr bwMode="auto">
          <a:xfrm>
            <a:off x="5139557" y="4603530"/>
            <a:ext cx="488731" cy="488731"/>
          </a:xfrm>
          <a:prstGeom prst="rect">
            <a:avLst/>
          </a:prstGeom>
          <a:noFill/>
          <a:ln w="9525">
            <a:noFill/>
            <a:miter lim="800000"/>
            <a:headEnd/>
            <a:tailEnd/>
          </a:ln>
          <a:effectLst/>
        </p:spPr>
      </p:pic>
      <p:pic>
        <p:nvPicPr>
          <p:cNvPr id="9" name="Picture 2"/>
          <p:cNvPicPr>
            <a:picLocks noChangeAspect="1" noChangeArrowheads="1"/>
          </p:cNvPicPr>
          <p:nvPr/>
        </p:nvPicPr>
        <p:blipFill>
          <a:blip r:embed="rId5" cstate="print"/>
          <a:srcRect/>
          <a:stretch>
            <a:fillRect/>
          </a:stretch>
        </p:blipFill>
        <p:spPr bwMode="auto">
          <a:xfrm>
            <a:off x="5155324" y="5234152"/>
            <a:ext cx="488021" cy="488021"/>
          </a:xfrm>
          <a:prstGeom prst="rect">
            <a:avLst/>
          </a:prstGeom>
          <a:noFill/>
          <a:ln w="9525">
            <a:noFill/>
            <a:miter lim="800000"/>
            <a:headEnd/>
            <a:tailEnd/>
          </a:ln>
          <a:effectLst/>
        </p:spPr>
      </p:pic>
      <p:pic>
        <p:nvPicPr>
          <p:cNvPr id="3074" name="Picture 2"/>
          <p:cNvPicPr>
            <a:picLocks noChangeAspect="1" noChangeArrowheads="1"/>
          </p:cNvPicPr>
          <p:nvPr/>
        </p:nvPicPr>
        <p:blipFill>
          <a:blip r:embed="rId6" cstate="print"/>
          <a:srcRect/>
          <a:stretch>
            <a:fillRect/>
          </a:stretch>
        </p:blipFill>
        <p:spPr bwMode="auto">
          <a:xfrm>
            <a:off x="0" y="945932"/>
            <a:ext cx="3673878" cy="5384910"/>
          </a:xfrm>
          <a:prstGeom prst="rect">
            <a:avLst/>
          </a:prstGeom>
          <a:noFill/>
          <a:ln w="9525">
            <a:noFill/>
            <a:miter lim="800000"/>
            <a:headEnd/>
            <a:tailEnd/>
          </a:ln>
          <a:effectLst/>
        </p:spPr>
      </p:pic>
      <p:sp>
        <p:nvSpPr>
          <p:cNvPr id="10" name="ZoneTexte 9"/>
          <p:cNvSpPr txBox="1"/>
          <p:nvPr/>
        </p:nvSpPr>
        <p:spPr>
          <a:xfrm>
            <a:off x="4871545" y="740979"/>
            <a:ext cx="4067503" cy="461665"/>
          </a:xfrm>
          <a:prstGeom prst="rect">
            <a:avLst/>
          </a:prstGeom>
          <a:noFill/>
        </p:spPr>
        <p:txBody>
          <a:bodyPr wrap="square" rtlCol="0">
            <a:spAutoFit/>
          </a:bodyPr>
          <a:lstStyle/>
          <a:p>
            <a:r>
              <a:rPr lang="fr-FR" sz="2400" b="1" dirty="0" smtClean="0">
                <a:solidFill>
                  <a:srgbClr val="002060"/>
                </a:solidFill>
                <a:latin typeface="Ubuntu"/>
              </a:rPr>
              <a:t>Tony veut tout emporter  ! </a:t>
            </a:r>
            <a:endParaRPr lang="fr-FR" sz="2400" b="1" dirty="0">
              <a:solidFill>
                <a:srgbClr val="002060"/>
              </a:solidFill>
              <a:latin typeface="Ubuntu"/>
            </a:endParaRPr>
          </a:p>
        </p:txBody>
      </p:sp>
    </p:spTree>
    <p:extLst>
      <p:ext uri="{BB962C8B-B14F-4D97-AF65-F5344CB8AC3E}">
        <p14:creationId xmlns:p14="http://schemas.microsoft.com/office/powerpoint/2010/main" xmlns="" val="3581670305"/>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3" cstate="print"/>
          <a:srcRect/>
          <a:stretch>
            <a:fillRect/>
          </a:stretch>
        </p:blipFill>
        <p:spPr bwMode="auto">
          <a:xfrm>
            <a:off x="3021723" y="252247"/>
            <a:ext cx="1781421" cy="1373572"/>
          </a:xfrm>
          <a:prstGeom prst="rect">
            <a:avLst/>
          </a:prstGeom>
          <a:noFill/>
          <a:ln w="9525">
            <a:noFill/>
            <a:miter lim="800000"/>
            <a:headEnd/>
            <a:tailEnd/>
          </a:ln>
          <a:effectLst/>
        </p:spPr>
      </p:pic>
      <p:sp>
        <p:nvSpPr>
          <p:cNvPr id="4" name="Rectangle 3"/>
          <p:cNvSpPr/>
          <p:nvPr/>
        </p:nvSpPr>
        <p:spPr>
          <a:xfrm>
            <a:off x="3200400" y="1675747"/>
            <a:ext cx="5943600" cy="1661993"/>
          </a:xfrm>
          <a:prstGeom prst="rect">
            <a:avLst/>
          </a:prstGeom>
        </p:spPr>
        <p:txBody>
          <a:bodyPr wrap="square">
            <a:spAutoFit/>
          </a:bodyPr>
          <a:lstStyle/>
          <a:p>
            <a:r>
              <a:rPr lang="fr-FR" sz="1700" dirty="0" smtClean="0">
                <a:solidFill>
                  <a:srgbClr val="002060"/>
                </a:solidFill>
                <a:latin typeface="Ubuntu"/>
              </a:rPr>
              <a:t>• Il peut modifier son billet d’avion avant ou après le départ (sans frais de pénalités sauf en cas de no show).</a:t>
            </a:r>
          </a:p>
          <a:p>
            <a:r>
              <a:rPr lang="fr-FR" sz="1700" dirty="0" smtClean="0">
                <a:solidFill>
                  <a:srgbClr val="002060"/>
                </a:solidFill>
                <a:latin typeface="Ubuntu"/>
              </a:rPr>
              <a:t>• Il peut se faire rembourser son billet d’avion avant le départ (sans frais de pénalités sauf en cas de no show).</a:t>
            </a:r>
          </a:p>
          <a:p>
            <a:r>
              <a:rPr lang="fr-FR" sz="1700" dirty="0" smtClean="0">
                <a:solidFill>
                  <a:srgbClr val="002060"/>
                </a:solidFill>
                <a:latin typeface="Ubuntu"/>
              </a:rPr>
              <a:t>• Sur le réseau transatlantique : il peut choisir son siège à la réservation.</a:t>
            </a:r>
          </a:p>
        </p:txBody>
      </p:sp>
      <p:graphicFrame>
        <p:nvGraphicFramePr>
          <p:cNvPr id="5" name="Tableau 4"/>
          <p:cNvGraphicFramePr>
            <a:graphicFrameLocks noGrp="1"/>
          </p:cNvGraphicFramePr>
          <p:nvPr/>
        </p:nvGraphicFramePr>
        <p:xfrm>
          <a:off x="3494691" y="3782426"/>
          <a:ext cx="5649309" cy="2775712"/>
        </p:xfrm>
        <a:graphic>
          <a:graphicData uri="http://schemas.openxmlformats.org/drawingml/2006/table">
            <a:tbl>
              <a:tblPr firstRow="1" bandRow="1">
                <a:tableStyleId>{21E4AEA4-8DFA-4A89-87EB-49C32662AFE0}</a:tableStyleId>
              </a:tblPr>
              <a:tblGrid>
                <a:gridCol w="1550276"/>
                <a:gridCol w="1103586"/>
                <a:gridCol w="1560787"/>
                <a:gridCol w="1434660"/>
              </a:tblGrid>
              <a:tr h="670197">
                <a:tc>
                  <a:txBody>
                    <a:bodyPr/>
                    <a:lstStyle/>
                    <a:p>
                      <a:pPr algn="ctr"/>
                      <a:r>
                        <a:rPr lang="fr-FR" sz="1400" dirty="0" smtClean="0">
                          <a:latin typeface="Ubuntu"/>
                        </a:rPr>
                        <a:t>Réseau</a:t>
                      </a:r>
                      <a:endParaRPr lang="fr-FR" sz="1400" dirty="0">
                        <a:solidFill>
                          <a:srgbClr val="002060"/>
                        </a:solidFill>
                        <a:latin typeface="Ubuntu"/>
                      </a:endParaRPr>
                    </a:p>
                  </a:txBody>
                  <a:tcPr/>
                </a:tc>
                <a:tc>
                  <a:txBody>
                    <a:bodyPr/>
                    <a:lstStyle/>
                    <a:p>
                      <a:pPr algn="ctr"/>
                      <a:r>
                        <a:rPr lang="fr-FR" sz="1400" dirty="0" smtClean="0">
                          <a:latin typeface="Ubuntu"/>
                        </a:rPr>
                        <a:t>Classe </a:t>
                      </a:r>
                      <a:r>
                        <a:rPr lang="fr-FR" sz="1400" baseline="0" dirty="0" smtClean="0">
                          <a:latin typeface="Ubuntu"/>
                        </a:rPr>
                        <a:t>de voyage</a:t>
                      </a:r>
                      <a:endParaRPr lang="fr-FR" sz="1400" dirty="0">
                        <a:solidFill>
                          <a:srgbClr val="002060"/>
                        </a:solidFill>
                        <a:latin typeface="Ubuntu"/>
                      </a:endParaRPr>
                    </a:p>
                  </a:txBody>
                  <a:tcPr/>
                </a:tc>
                <a:tc>
                  <a:txBody>
                    <a:bodyPr/>
                    <a:lstStyle/>
                    <a:p>
                      <a:pPr algn="ctr"/>
                      <a:r>
                        <a:rPr lang="fr-FR" sz="1400" dirty="0" smtClean="0">
                          <a:latin typeface="Ubuntu"/>
                        </a:rPr>
                        <a:t>Franchise bagage en soute</a:t>
                      </a:r>
                      <a:endParaRPr lang="fr-FR" sz="1400" dirty="0">
                        <a:solidFill>
                          <a:schemeClr val="bg1"/>
                        </a:solidFill>
                        <a:latin typeface="Ubuntu"/>
                      </a:endParaRPr>
                    </a:p>
                  </a:txBody>
                  <a:tcPr/>
                </a:tc>
                <a:tc>
                  <a:txBody>
                    <a:bodyPr/>
                    <a:lstStyle/>
                    <a:p>
                      <a:pPr algn="ctr"/>
                      <a:r>
                        <a:rPr lang="fr-FR" sz="1400" dirty="0" smtClean="0">
                          <a:latin typeface="Ubuntu"/>
                        </a:rPr>
                        <a:t>Franchise bagage cabine</a:t>
                      </a:r>
                      <a:endParaRPr lang="fr-FR" sz="1400" dirty="0">
                        <a:solidFill>
                          <a:srgbClr val="002060"/>
                        </a:solidFill>
                        <a:latin typeface="Ubuntu"/>
                      </a:endParaRPr>
                    </a:p>
                  </a:txBody>
                  <a:tcPr/>
                </a:tc>
              </a:tr>
              <a:tr h="529836">
                <a:tc rowSpan="3">
                  <a:txBody>
                    <a:bodyPr/>
                    <a:lstStyle/>
                    <a:p>
                      <a:endParaRPr lang="fr-FR" sz="1400" dirty="0" smtClean="0">
                        <a:solidFill>
                          <a:srgbClr val="002060"/>
                        </a:solidFill>
                        <a:latin typeface="Ubuntu"/>
                      </a:endParaRPr>
                    </a:p>
                    <a:p>
                      <a:endParaRPr lang="fr-FR" sz="1400" dirty="0" smtClean="0">
                        <a:solidFill>
                          <a:srgbClr val="002060"/>
                        </a:solidFill>
                        <a:latin typeface="Ubuntu"/>
                      </a:endParaRPr>
                    </a:p>
                    <a:p>
                      <a:r>
                        <a:rPr lang="fr-FR" sz="1400" dirty="0" smtClean="0">
                          <a:solidFill>
                            <a:srgbClr val="002060"/>
                          </a:solidFill>
                          <a:latin typeface="Ubuntu"/>
                        </a:rPr>
                        <a:t>Transatlantique</a:t>
                      </a:r>
                      <a:endParaRPr lang="fr-FR" sz="1400" dirty="0">
                        <a:solidFill>
                          <a:srgbClr val="002060"/>
                        </a:solidFill>
                        <a:latin typeface="Ubuntu"/>
                      </a:endParaRPr>
                    </a:p>
                  </a:txBody>
                  <a:tcPr>
                    <a:solidFill>
                      <a:schemeClr val="accent2">
                        <a:lumMod val="40000"/>
                        <a:lumOff val="60000"/>
                      </a:schemeClr>
                    </a:solidFill>
                  </a:tcPr>
                </a:tc>
                <a:tc>
                  <a:txBody>
                    <a:bodyPr/>
                    <a:lstStyle/>
                    <a:p>
                      <a:r>
                        <a:rPr lang="fr-FR" sz="1400" dirty="0" smtClean="0">
                          <a:solidFill>
                            <a:srgbClr val="002060"/>
                          </a:solidFill>
                          <a:latin typeface="Ubuntu"/>
                        </a:rPr>
                        <a:t> </a:t>
                      </a:r>
                    </a:p>
                    <a:p>
                      <a:endParaRPr lang="fr-FR" sz="1400" dirty="0">
                        <a:solidFill>
                          <a:srgbClr val="002060"/>
                        </a:solidFill>
                        <a:latin typeface="Ubuntu"/>
                      </a:endParaRPr>
                    </a:p>
                  </a:txBody>
                  <a:tcPr>
                    <a:solidFill>
                      <a:schemeClr val="accent2">
                        <a:lumMod val="40000"/>
                        <a:lumOff val="60000"/>
                      </a:schemeClr>
                    </a:solidFill>
                  </a:tcPr>
                </a:tc>
                <a:tc>
                  <a:txBody>
                    <a:bodyPr/>
                    <a:lstStyle/>
                    <a:p>
                      <a:pPr algn="ctr"/>
                      <a:r>
                        <a:rPr lang="fr-FR" sz="1400" dirty="0" smtClean="0">
                          <a:solidFill>
                            <a:srgbClr val="002060"/>
                          </a:solidFill>
                          <a:latin typeface="Ubuntu"/>
                        </a:rPr>
                        <a:t>1 x 23 kg </a:t>
                      </a:r>
                      <a:endParaRPr lang="fr-FR" sz="1400" dirty="0">
                        <a:solidFill>
                          <a:srgbClr val="002060"/>
                        </a:solidFill>
                        <a:latin typeface="Ubuntu"/>
                      </a:endParaRPr>
                    </a:p>
                  </a:txBody>
                  <a:tcPr>
                    <a:solidFill>
                      <a:schemeClr val="accent2">
                        <a:lumMod val="40000"/>
                        <a:lumOff val="60000"/>
                      </a:schemeClr>
                    </a:solidFill>
                  </a:tcPr>
                </a:tc>
                <a:tc rowSpan="3">
                  <a:txBody>
                    <a:bodyPr/>
                    <a:lstStyle/>
                    <a:p>
                      <a:pPr algn="ctr"/>
                      <a:endParaRPr lang="fr-FR" sz="1400" dirty="0" smtClean="0">
                        <a:solidFill>
                          <a:srgbClr val="002060"/>
                        </a:solidFill>
                        <a:latin typeface="Ubuntu"/>
                      </a:endParaRPr>
                    </a:p>
                    <a:p>
                      <a:pPr algn="ctr"/>
                      <a:endParaRPr lang="fr-FR" sz="1400" dirty="0" smtClean="0">
                        <a:solidFill>
                          <a:srgbClr val="002060"/>
                        </a:solidFill>
                        <a:latin typeface="Ubuntu"/>
                      </a:endParaRPr>
                    </a:p>
                    <a:p>
                      <a:pPr algn="ctr"/>
                      <a:endParaRPr lang="fr-FR" sz="1400" dirty="0" smtClean="0">
                        <a:solidFill>
                          <a:srgbClr val="002060"/>
                        </a:solidFill>
                        <a:latin typeface="Ubuntu"/>
                      </a:endParaRPr>
                    </a:p>
                    <a:p>
                      <a:pPr algn="ctr"/>
                      <a:r>
                        <a:rPr lang="fr-FR" sz="1400" dirty="0" smtClean="0">
                          <a:solidFill>
                            <a:srgbClr val="002060"/>
                          </a:solidFill>
                          <a:latin typeface="Ubuntu"/>
                        </a:rPr>
                        <a:t>12 kg </a:t>
                      </a:r>
                      <a:endParaRPr lang="fr-FR" sz="1400" dirty="0">
                        <a:solidFill>
                          <a:srgbClr val="002060"/>
                        </a:solidFill>
                        <a:latin typeface="Ubuntu"/>
                      </a:endParaRPr>
                    </a:p>
                  </a:txBody>
                  <a:tcPr>
                    <a:solidFill>
                      <a:schemeClr val="accent2">
                        <a:lumMod val="40000"/>
                        <a:lumOff val="60000"/>
                      </a:schemeClr>
                    </a:solidFill>
                  </a:tcPr>
                </a:tc>
              </a:tr>
              <a:tr h="478036">
                <a:tc vMerge="1">
                  <a:txBody>
                    <a:bodyPr/>
                    <a:lstStyle/>
                    <a:p>
                      <a:endParaRPr lang="fr-FR"/>
                    </a:p>
                  </a:txBody>
                  <a:tcPr/>
                </a:tc>
                <a:tc>
                  <a:txBody>
                    <a:bodyPr/>
                    <a:lstStyle/>
                    <a:p>
                      <a:endParaRPr lang="fr-FR" sz="1400" dirty="0">
                        <a:solidFill>
                          <a:srgbClr val="002060"/>
                        </a:solidFill>
                        <a:latin typeface="Ubuntu"/>
                      </a:endParaRPr>
                    </a:p>
                  </a:txBody>
                  <a:tcPr>
                    <a:solidFill>
                      <a:schemeClr val="accent2">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dirty="0" smtClean="0">
                          <a:solidFill>
                            <a:srgbClr val="002060"/>
                          </a:solidFill>
                          <a:latin typeface="Ubuntu"/>
                        </a:rPr>
                        <a:t>2 x 23 kg </a:t>
                      </a:r>
                    </a:p>
                    <a:p>
                      <a:pPr algn="ctr"/>
                      <a:endParaRPr lang="fr-FR" sz="1400" dirty="0">
                        <a:solidFill>
                          <a:srgbClr val="002060"/>
                        </a:solidFill>
                        <a:latin typeface="Ubuntu"/>
                      </a:endParaRPr>
                    </a:p>
                  </a:txBody>
                  <a:tcPr>
                    <a:solidFill>
                      <a:schemeClr val="accent2">
                        <a:lumMod val="40000"/>
                        <a:lumOff val="60000"/>
                      </a:schemeClr>
                    </a:solidFill>
                  </a:tcPr>
                </a:tc>
                <a:tc vMerge="1">
                  <a:txBody>
                    <a:bodyPr/>
                    <a:lstStyle/>
                    <a:p>
                      <a:endParaRPr lang="fr-FR"/>
                    </a:p>
                  </a:txBody>
                  <a:tcPr/>
                </a:tc>
              </a:tr>
              <a:tr h="460485">
                <a:tc vMerge="1">
                  <a:txBody>
                    <a:bodyPr/>
                    <a:lstStyle/>
                    <a:p>
                      <a:endParaRPr lang="fr-FR" sz="1600" dirty="0">
                        <a:solidFill>
                          <a:srgbClr val="002060"/>
                        </a:solidFill>
                        <a:latin typeface="Ubuntu"/>
                      </a:endParaRPr>
                    </a:p>
                  </a:txBody>
                  <a:tcPr/>
                </a:tc>
                <a:tc>
                  <a:txBody>
                    <a:bodyPr/>
                    <a:lstStyle/>
                    <a:p>
                      <a:endParaRPr lang="fr-FR" sz="1400" dirty="0" smtClean="0">
                        <a:solidFill>
                          <a:srgbClr val="002060"/>
                        </a:solidFill>
                        <a:latin typeface="Ubuntu"/>
                      </a:endParaRPr>
                    </a:p>
                    <a:p>
                      <a:endParaRPr lang="fr-FR" sz="1400" dirty="0">
                        <a:solidFill>
                          <a:srgbClr val="002060"/>
                        </a:solidFill>
                        <a:latin typeface="Ubuntu"/>
                      </a:endParaRPr>
                    </a:p>
                  </a:txBody>
                  <a:tcPr>
                    <a:solidFill>
                      <a:schemeClr val="accent2">
                        <a:lumMod val="40000"/>
                        <a:lumOff val="60000"/>
                      </a:schemeClr>
                    </a:solidFill>
                  </a:tcPr>
                </a:tc>
                <a:tc>
                  <a:txBody>
                    <a:bodyPr/>
                    <a:lstStyle/>
                    <a:p>
                      <a:pPr algn="ctr"/>
                      <a:r>
                        <a:rPr lang="fr-FR" sz="1400" dirty="0" smtClean="0">
                          <a:solidFill>
                            <a:srgbClr val="002060"/>
                          </a:solidFill>
                          <a:latin typeface="Ubuntu"/>
                        </a:rPr>
                        <a:t>2 x 32 kg</a:t>
                      </a:r>
                      <a:endParaRPr lang="fr-FR" sz="1400" dirty="0">
                        <a:solidFill>
                          <a:srgbClr val="002060"/>
                        </a:solidFill>
                        <a:latin typeface="Ubuntu"/>
                      </a:endParaRPr>
                    </a:p>
                  </a:txBody>
                  <a:tcPr>
                    <a:solidFill>
                      <a:schemeClr val="accent2">
                        <a:lumMod val="40000"/>
                        <a:lumOff val="60000"/>
                      </a:schemeClr>
                    </a:solidFill>
                  </a:tcPr>
                </a:tc>
                <a:tc vMerge="1">
                  <a:txBody>
                    <a:bodyPr/>
                    <a:lstStyle/>
                    <a:p>
                      <a:pPr algn="ctr"/>
                      <a:endParaRPr lang="fr-FR" sz="1600" dirty="0">
                        <a:solidFill>
                          <a:srgbClr val="002060"/>
                        </a:solidFill>
                        <a:latin typeface="Ubuntu"/>
                      </a:endParaRPr>
                    </a:p>
                  </a:txBody>
                  <a:tcPr/>
                </a:tc>
              </a:tr>
              <a:tr h="478036">
                <a:tc>
                  <a:txBody>
                    <a:bodyPr/>
                    <a:lstStyle/>
                    <a:p>
                      <a:r>
                        <a:rPr lang="fr-FR" sz="1400" dirty="0" smtClean="0">
                          <a:solidFill>
                            <a:srgbClr val="002060"/>
                          </a:solidFill>
                          <a:latin typeface="Ubuntu"/>
                        </a:rPr>
                        <a:t>Régional </a:t>
                      </a:r>
                      <a:endParaRPr lang="fr-FR" sz="1400" dirty="0">
                        <a:solidFill>
                          <a:srgbClr val="002060"/>
                        </a:solidFill>
                        <a:latin typeface="Ubuntu"/>
                      </a:endParaRPr>
                    </a:p>
                  </a:txBody>
                  <a:tcPr>
                    <a:solidFill>
                      <a:schemeClr val="accent2">
                        <a:lumMod val="40000"/>
                        <a:lumOff val="60000"/>
                      </a:schemeClr>
                    </a:solidFill>
                  </a:tcPr>
                </a:tc>
                <a:tc>
                  <a:txBody>
                    <a:bodyPr/>
                    <a:lstStyle/>
                    <a:p>
                      <a:endParaRPr lang="fr-FR" sz="1400" dirty="0">
                        <a:solidFill>
                          <a:srgbClr val="002060"/>
                        </a:solidFill>
                        <a:latin typeface="Ubuntu"/>
                      </a:endParaRPr>
                    </a:p>
                  </a:txBody>
                  <a:tcPr>
                    <a:solidFill>
                      <a:schemeClr val="accent2">
                        <a:lumMod val="40000"/>
                        <a:lumOff val="60000"/>
                      </a:schemeClr>
                    </a:solidFill>
                  </a:tcPr>
                </a:tc>
                <a:tc>
                  <a:txBody>
                    <a:bodyPr/>
                    <a:lstStyle/>
                    <a:p>
                      <a:pPr algn="ctr"/>
                      <a:r>
                        <a:rPr lang="fr-FR" sz="1400" dirty="0" smtClean="0">
                          <a:solidFill>
                            <a:srgbClr val="002060"/>
                          </a:solidFill>
                          <a:latin typeface="Ubuntu"/>
                        </a:rPr>
                        <a:t>1 x 23 kg</a:t>
                      </a:r>
                      <a:endParaRPr lang="fr-FR" sz="1400" dirty="0">
                        <a:solidFill>
                          <a:srgbClr val="002060"/>
                        </a:solidFill>
                        <a:latin typeface="Ubuntu"/>
                      </a:endParaRPr>
                    </a:p>
                  </a:txBody>
                  <a:tcPr>
                    <a:solidFill>
                      <a:schemeClr val="accent2">
                        <a:lumMod val="40000"/>
                        <a:lumOff val="60000"/>
                      </a:schemeClr>
                    </a:solidFill>
                  </a:tcPr>
                </a:tc>
                <a:tc>
                  <a:txBody>
                    <a:bodyPr/>
                    <a:lstStyle/>
                    <a:p>
                      <a:pPr algn="ctr"/>
                      <a:r>
                        <a:rPr lang="fr-FR" sz="1400" dirty="0" smtClean="0">
                          <a:solidFill>
                            <a:srgbClr val="002060"/>
                          </a:solidFill>
                          <a:latin typeface="Ubuntu"/>
                        </a:rPr>
                        <a:t>5 kg</a:t>
                      </a:r>
                      <a:endParaRPr lang="fr-FR" sz="1400" dirty="0">
                        <a:solidFill>
                          <a:srgbClr val="002060"/>
                        </a:solidFill>
                        <a:latin typeface="Ubuntu"/>
                      </a:endParaRPr>
                    </a:p>
                  </a:txBody>
                  <a:tcPr>
                    <a:solidFill>
                      <a:schemeClr val="accent2">
                        <a:lumMod val="40000"/>
                        <a:lumOff val="60000"/>
                      </a:schemeClr>
                    </a:solidFill>
                  </a:tcPr>
                </a:tc>
              </a:tr>
            </a:tbl>
          </a:graphicData>
        </a:graphic>
      </p:graphicFrame>
      <p:sp>
        <p:nvSpPr>
          <p:cNvPr id="6" name="Rectangle 5"/>
          <p:cNvSpPr/>
          <p:nvPr/>
        </p:nvSpPr>
        <p:spPr>
          <a:xfrm>
            <a:off x="3292410" y="3386223"/>
            <a:ext cx="4070086" cy="338554"/>
          </a:xfrm>
          <a:prstGeom prst="rect">
            <a:avLst/>
          </a:prstGeom>
        </p:spPr>
        <p:txBody>
          <a:bodyPr wrap="square">
            <a:spAutoFit/>
          </a:bodyPr>
          <a:lstStyle/>
          <a:p>
            <a:r>
              <a:rPr lang="fr-FR" sz="1600" b="1" dirty="0" smtClean="0">
                <a:solidFill>
                  <a:srgbClr val="002060"/>
                </a:solidFill>
                <a:latin typeface="Ubuntu"/>
              </a:rPr>
              <a:t>FRANCHISES BAGAGES :</a:t>
            </a:r>
          </a:p>
        </p:txBody>
      </p:sp>
      <p:pic>
        <p:nvPicPr>
          <p:cNvPr id="4098" name="Picture 2"/>
          <p:cNvPicPr>
            <a:picLocks noChangeAspect="1" noChangeArrowheads="1"/>
          </p:cNvPicPr>
          <p:nvPr/>
        </p:nvPicPr>
        <p:blipFill>
          <a:blip r:embed="rId4" cstate="print"/>
          <a:srcRect/>
          <a:stretch>
            <a:fillRect/>
          </a:stretch>
        </p:blipFill>
        <p:spPr bwMode="auto">
          <a:xfrm>
            <a:off x="0" y="739282"/>
            <a:ext cx="3243726" cy="6118718"/>
          </a:xfrm>
          <a:prstGeom prst="rect">
            <a:avLst/>
          </a:prstGeom>
          <a:noFill/>
          <a:ln w="9525">
            <a:noFill/>
            <a:miter lim="800000"/>
            <a:headEnd/>
            <a:tailEnd/>
          </a:ln>
          <a:effectLst/>
        </p:spPr>
      </p:pic>
      <p:pic>
        <p:nvPicPr>
          <p:cNvPr id="7" name="Picture 2"/>
          <p:cNvPicPr>
            <a:picLocks noChangeAspect="1" noChangeArrowheads="1"/>
          </p:cNvPicPr>
          <p:nvPr/>
        </p:nvPicPr>
        <p:blipFill>
          <a:blip r:embed="rId5" cstate="print"/>
          <a:srcRect/>
          <a:stretch>
            <a:fillRect/>
          </a:stretch>
        </p:blipFill>
        <p:spPr bwMode="auto">
          <a:xfrm>
            <a:off x="5376041" y="4540470"/>
            <a:ext cx="425667" cy="425667"/>
          </a:xfrm>
          <a:prstGeom prst="rect">
            <a:avLst/>
          </a:prstGeom>
          <a:noFill/>
          <a:ln w="9525">
            <a:noFill/>
            <a:miter lim="800000"/>
            <a:headEnd/>
            <a:tailEnd/>
          </a:ln>
          <a:effectLst/>
        </p:spPr>
      </p:pic>
      <p:pic>
        <p:nvPicPr>
          <p:cNvPr id="8" name="Picture 2"/>
          <p:cNvPicPr>
            <a:picLocks noChangeAspect="1" noChangeArrowheads="1"/>
          </p:cNvPicPr>
          <p:nvPr/>
        </p:nvPicPr>
        <p:blipFill>
          <a:blip r:embed="rId6" cstate="print"/>
          <a:srcRect/>
          <a:stretch>
            <a:fillRect/>
          </a:stretch>
        </p:blipFill>
        <p:spPr bwMode="auto">
          <a:xfrm>
            <a:off x="5423339" y="5107317"/>
            <a:ext cx="409902" cy="409902"/>
          </a:xfrm>
          <a:prstGeom prst="rect">
            <a:avLst/>
          </a:prstGeom>
          <a:noFill/>
          <a:ln w="9525">
            <a:noFill/>
            <a:miter lim="800000"/>
            <a:headEnd/>
            <a:tailEnd/>
          </a:ln>
          <a:effectLst/>
        </p:spPr>
      </p:pic>
      <p:pic>
        <p:nvPicPr>
          <p:cNvPr id="9" name="Picture 2"/>
          <p:cNvPicPr>
            <a:picLocks noChangeAspect="1" noChangeArrowheads="1"/>
          </p:cNvPicPr>
          <p:nvPr/>
        </p:nvPicPr>
        <p:blipFill>
          <a:blip r:embed="rId7" cstate="print"/>
          <a:srcRect/>
          <a:stretch>
            <a:fillRect/>
          </a:stretch>
        </p:blipFill>
        <p:spPr bwMode="auto">
          <a:xfrm>
            <a:off x="5407573" y="5644052"/>
            <a:ext cx="409904" cy="409904"/>
          </a:xfrm>
          <a:prstGeom prst="rect">
            <a:avLst/>
          </a:prstGeom>
          <a:noFill/>
          <a:ln w="9525">
            <a:noFill/>
            <a:miter lim="800000"/>
            <a:headEnd/>
            <a:tailEnd/>
          </a:ln>
          <a:effectLst/>
        </p:spPr>
      </p:pic>
      <p:sp>
        <p:nvSpPr>
          <p:cNvPr id="10" name="ZoneTexte 9"/>
          <p:cNvSpPr txBox="1"/>
          <p:nvPr/>
        </p:nvSpPr>
        <p:spPr>
          <a:xfrm>
            <a:off x="4871545" y="599090"/>
            <a:ext cx="4051738" cy="830997"/>
          </a:xfrm>
          <a:prstGeom prst="rect">
            <a:avLst/>
          </a:prstGeom>
          <a:noFill/>
        </p:spPr>
        <p:txBody>
          <a:bodyPr wrap="square" rtlCol="0">
            <a:spAutoFit/>
          </a:bodyPr>
          <a:lstStyle/>
          <a:p>
            <a:r>
              <a:rPr lang="fr-FR" sz="2400" b="1" dirty="0" smtClean="0">
                <a:solidFill>
                  <a:srgbClr val="002060"/>
                </a:solidFill>
                <a:latin typeface="Ubuntu"/>
              </a:rPr>
              <a:t>Mathieu voyage comme </a:t>
            </a:r>
          </a:p>
          <a:p>
            <a:r>
              <a:rPr lang="fr-FR" sz="2400" b="1" dirty="0" smtClean="0">
                <a:solidFill>
                  <a:srgbClr val="002060"/>
                </a:solidFill>
                <a:latin typeface="Ubuntu"/>
              </a:rPr>
              <a:t>il respire ! </a:t>
            </a:r>
            <a:endParaRPr lang="fr-FR" sz="2400" b="1" dirty="0">
              <a:solidFill>
                <a:srgbClr val="002060"/>
              </a:solidFill>
              <a:latin typeface="Ubuntu"/>
            </a:endParaRPr>
          </a:p>
        </p:txBody>
      </p:sp>
    </p:spTree>
    <p:extLst>
      <p:ext uri="{BB962C8B-B14F-4D97-AF65-F5344CB8AC3E}">
        <p14:creationId xmlns:p14="http://schemas.microsoft.com/office/powerpoint/2010/main" xmlns="" val="3581670305"/>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srcRect/>
          <a:stretch>
            <a:fillRect/>
          </a:stretch>
        </p:blipFill>
        <p:spPr bwMode="auto">
          <a:xfrm>
            <a:off x="0" y="0"/>
            <a:ext cx="9144000" cy="6877050"/>
          </a:xfrm>
          <a:prstGeom prst="rect">
            <a:avLst/>
          </a:prstGeom>
          <a:noFill/>
          <a:ln w="9525">
            <a:noFill/>
            <a:miter lim="800000"/>
            <a:headEnd/>
            <a:tailEnd/>
          </a:ln>
          <a:effectLst/>
        </p:spPr>
      </p:pic>
      <p:sp>
        <p:nvSpPr>
          <p:cNvPr id="5" name="ZoneTexte 4"/>
          <p:cNvSpPr txBox="1"/>
          <p:nvPr/>
        </p:nvSpPr>
        <p:spPr>
          <a:xfrm>
            <a:off x="0" y="6257836"/>
            <a:ext cx="7299435" cy="600164"/>
          </a:xfrm>
          <a:prstGeom prst="rect">
            <a:avLst/>
          </a:prstGeom>
          <a:noFill/>
        </p:spPr>
        <p:txBody>
          <a:bodyPr wrap="square" rtlCol="0">
            <a:spAutoFit/>
          </a:bodyPr>
          <a:lstStyle/>
          <a:p>
            <a:r>
              <a:rPr lang="fr-FR" sz="1100" dirty="0" smtClean="0">
                <a:latin typeface="Ubuntu"/>
              </a:rPr>
              <a:t>*Offres soumises à conditions et modifications sans préavis, proposées sous réserve de disponibilités.  EMD non remboursables, même ne cas de no show, modifiables au moment de la réservation. Services non valables sur les vols opérés en code </a:t>
            </a:r>
            <a:r>
              <a:rPr lang="fr-FR" sz="1100" dirty="0" err="1" smtClean="0">
                <a:latin typeface="Ubuntu"/>
              </a:rPr>
              <a:t>share</a:t>
            </a:r>
            <a:r>
              <a:rPr lang="fr-FR" sz="1100" dirty="0" smtClean="0">
                <a:latin typeface="Ubuntu"/>
              </a:rPr>
              <a:t> avec Corsair.</a:t>
            </a:r>
            <a:endParaRPr lang="fr-FR" sz="1100" dirty="0">
              <a:latin typeface="Ubuntu"/>
            </a:endParaRPr>
          </a:p>
        </p:txBody>
      </p:sp>
    </p:spTree>
    <p:extLst>
      <p:ext uri="{BB962C8B-B14F-4D97-AF65-F5344CB8AC3E}">
        <p14:creationId xmlns:p14="http://schemas.microsoft.com/office/powerpoint/2010/main" xmlns="" val="358167030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Shape 122"/>
          <p:cNvPicPr preferRelativeResize="0"/>
          <p:nvPr/>
        </p:nvPicPr>
        <p:blipFill rotWithShape="1">
          <a:blip r:embed="rId3" cstate="email">
            <a:alphaModFix/>
          </a:blip>
          <a:srcRect/>
          <a:stretch/>
        </p:blipFill>
        <p:spPr>
          <a:xfrm>
            <a:off x="-17172" y="-12878"/>
            <a:ext cx="9161172" cy="6870878"/>
          </a:xfrm>
          <a:prstGeom prst="rect">
            <a:avLst/>
          </a:prstGeom>
          <a:noFill/>
          <a:ln>
            <a:noFill/>
          </a:ln>
        </p:spPr>
      </p:pic>
      <p:graphicFrame>
        <p:nvGraphicFramePr>
          <p:cNvPr id="6" name="Graphique 5"/>
          <p:cNvGraphicFramePr/>
          <p:nvPr/>
        </p:nvGraphicFramePr>
        <p:xfrm>
          <a:off x="0" y="1356326"/>
          <a:ext cx="9144000" cy="4240432"/>
        </p:xfrm>
        <a:graphic>
          <a:graphicData uri="http://schemas.openxmlformats.org/drawingml/2006/chart">
            <c:chart xmlns:c="http://schemas.openxmlformats.org/drawingml/2006/chart" xmlns:r="http://schemas.openxmlformats.org/officeDocument/2006/relationships" r:id="rId4"/>
          </a:graphicData>
        </a:graphic>
      </p:graphicFrame>
      <p:sp>
        <p:nvSpPr>
          <p:cNvPr id="7" name="ZoneTexte 6"/>
          <p:cNvSpPr txBox="1"/>
          <p:nvPr/>
        </p:nvSpPr>
        <p:spPr>
          <a:xfrm>
            <a:off x="0" y="252248"/>
            <a:ext cx="8860221" cy="1077218"/>
          </a:xfrm>
          <a:prstGeom prst="rect">
            <a:avLst/>
          </a:prstGeom>
          <a:noFill/>
        </p:spPr>
        <p:txBody>
          <a:bodyPr wrap="square" rtlCol="0">
            <a:spAutoFit/>
          </a:bodyPr>
          <a:lstStyle/>
          <a:p>
            <a:r>
              <a:rPr lang="fr-FR" sz="3200" b="1" dirty="0" smtClean="0">
                <a:solidFill>
                  <a:srgbClr val="002060"/>
                </a:solidFill>
                <a:effectLst>
                  <a:outerShdw blurRad="38100" dist="38100" dir="2700000" algn="tl">
                    <a:srgbClr val="000000">
                      <a:alpha val="43137"/>
                    </a:srgbClr>
                  </a:outerShdw>
                </a:effectLst>
                <a:latin typeface="Ubuntu"/>
              </a:rPr>
              <a:t>EVOLUTION DU NOMBRE DE PASSAGERS LONG-COURRIER</a:t>
            </a:r>
            <a:endParaRPr lang="fr-FR" sz="3200" b="1" dirty="0">
              <a:solidFill>
                <a:srgbClr val="002060"/>
              </a:solidFill>
              <a:effectLst>
                <a:outerShdw blurRad="38100" dist="38100" dir="2700000" algn="tl">
                  <a:srgbClr val="000000">
                    <a:alpha val="43137"/>
                  </a:srgbClr>
                </a:outerShdw>
              </a:effectLst>
              <a:latin typeface="Ubuntu"/>
            </a:endParaRPr>
          </a:p>
        </p:txBody>
      </p:sp>
    </p:spTree>
    <p:extLst>
      <p:ext uri="{BB962C8B-B14F-4D97-AF65-F5344CB8AC3E}">
        <p14:creationId xmlns="" xmlns:p14="http://schemas.microsoft.com/office/powerpoint/2010/main" val="3581670305"/>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graphicFrame>
        <p:nvGraphicFramePr>
          <p:cNvPr id="8" name="Tableau 7"/>
          <p:cNvGraphicFramePr>
            <a:graphicFrameLocks noGrp="1"/>
          </p:cNvGraphicFramePr>
          <p:nvPr/>
        </p:nvGraphicFramePr>
        <p:xfrm>
          <a:off x="2286000" y="362607"/>
          <a:ext cx="6858000" cy="5987121"/>
        </p:xfrm>
        <a:graphic>
          <a:graphicData uri="http://schemas.openxmlformats.org/drawingml/2006/table">
            <a:tbl>
              <a:tblPr firstRow="1" bandRow="1">
                <a:tableStyleId>{5C22544A-7EE6-4342-B048-85BDC9FD1C3A}</a:tableStyleId>
              </a:tblPr>
              <a:tblGrid>
                <a:gridCol w="1985749"/>
                <a:gridCol w="4872251"/>
              </a:tblGrid>
              <a:tr h="311548">
                <a:tc>
                  <a:txBody>
                    <a:bodyPr/>
                    <a:lstStyle/>
                    <a:p>
                      <a:r>
                        <a:rPr lang="fr-FR" sz="1200" b="1" dirty="0" smtClean="0">
                          <a:solidFill>
                            <a:schemeClr val="bg2">
                              <a:lumMod val="50000"/>
                            </a:schemeClr>
                          </a:solidFill>
                          <a:latin typeface="Ubuntu"/>
                        </a:rPr>
                        <a:t>Tarif</a:t>
                      </a:r>
                      <a:endParaRPr lang="fr-FR" sz="1200" b="1" dirty="0">
                        <a:solidFill>
                          <a:schemeClr val="bg2">
                            <a:lumMod val="50000"/>
                          </a:schemeClr>
                        </a:solidFill>
                        <a:latin typeface="Ubuntu"/>
                      </a:endParaRPr>
                    </a:p>
                  </a:txBody>
                  <a:tcPr>
                    <a:solidFill>
                      <a:schemeClr val="accent1">
                        <a:lumMod val="20000"/>
                        <a:lumOff val="80000"/>
                      </a:schemeClr>
                    </a:solidFill>
                  </a:tcPr>
                </a:tc>
                <a:tc>
                  <a:txBody>
                    <a:bodyPr/>
                    <a:lstStyle/>
                    <a:p>
                      <a:r>
                        <a:rPr lang="fr-FR" sz="1200" dirty="0" smtClean="0">
                          <a:solidFill>
                            <a:schemeClr val="bg2">
                              <a:lumMod val="50000"/>
                            </a:schemeClr>
                          </a:solidFill>
                          <a:latin typeface="Ubuntu"/>
                        </a:rPr>
                        <a:t>20 € TTC par pers (agence Air Caraïbes). </a:t>
                      </a:r>
                    </a:p>
                  </a:txBody>
                  <a:tcPr>
                    <a:solidFill>
                      <a:schemeClr val="accent1">
                        <a:lumMod val="20000"/>
                        <a:lumOff val="80000"/>
                      </a:schemeClr>
                    </a:solidFill>
                  </a:tcPr>
                </a:tc>
              </a:tr>
              <a:tr h="370840">
                <a:tc>
                  <a:txBody>
                    <a:bodyPr/>
                    <a:lstStyle/>
                    <a:p>
                      <a:r>
                        <a:rPr lang="fr-FR" sz="1200" b="1" dirty="0" smtClean="0">
                          <a:solidFill>
                            <a:schemeClr val="bg2">
                              <a:lumMod val="50000"/>
                            </a:schemeClr>
                          </a:solidFill>
                          <a:latin typeface="Ubuntu"/>
                        </a:rPr>
                        <a:t>Quand</a:t>
                      </a:r>
                      <a:r>
                        <a:rPr lang="fr-FR" sz="1200" b="1" baseline="0" dirty="0" smtClean="0">
                          <a:solidFill>
                            <a:schemeClr val="bg2">
                              <a:lumMod val="50000"/>
                            </a:schemeClr>
                          </a:solidFill>
                          <a:latin typeface="Ubuntu"/>
                        </a:rPr>
                        <a:t> l’acheter</a:t>
                      </a:r>
                      <a:endParaRPr lang="fr-FR" sz="1200" b="1" dirty="0" smtClean="0">
                        <a:solidFill>
                          <a:schemeClr val="bg2">
                            <a:lumMod val="50000"/>
                          </a:schemeClr>
                        </a:solidFill>
                        <a:latin typeface="Ubuntu"/>
                      </a:endParaRPr>
                    </a:p>
                  </a:txBody>
                  <a:tcPr>
                    <a:solidFill>
                      <a:schemeClr val="accent1">
                        <a:lumMod val="20000"/>
                        <a:lumOff val="80000"/>
                      </a:schemeClr>
                    </a:solidFill>
                  </a:tcPr>
                </a:tc>
                <a:tc>
                  <a:txBody>
                    <a:bodyPr/>
                    <a:lstStyle/>
                    <a:p>
                      <a:pPr marL="0" indent="0">
                        <a:buFont typeface="Arial" pitchFamily="34" charset="0"/>
                        <a:buNone/>
                      </a:pPr>
                      <a:r>
                        <a:rPr lang="fr-FR" sz="1200" b="0" kern="1200" baseline="0" dirty="0" smtClean="0">
                          <a:solidFill>
                            <a:schemeClr val="bg2">
                              <a:lumMod val="50000"/>
                            </a:schemeClr>
                          </a:solidFill>
                          <a:latin typeface="Ubuntu"/>
                          <a:ea typeface="+mn-ea"/>
                          <a:cs typeface="+mn-cs"/>
                        </a:rPr>
                        <a:t>• </a:t>
                      </a:r>
                      <a:r>
                        <a:rPr lang="fr-FR" sz="1200" b="0" dirty="0" smtClean="0">
                          <a:solidFill>
                            <a:schemeClr val="bg2">
                              <a:lumMod val="50000"/>
                            </a:schemeClr>
                          </a:solidFill>
                          <a:latin typeface="Ubuntu"/>
                        </a:rPr>
                        <a:t>Lors de l’achat du billet d’avion.</a:t>
                      </a:r>
                    </a:p>
                    <a:p>
                      <a:pPr marL="0" indent="0">
                        <a:buFont typeface="Arial" pitchFamily="34" charset="0"/>
                        <a:buNone/>
                      </a:pPr>
                      <a:r>
                        <a:rPr lang="fr-FR" sz="1200" kern="1200" baseline="0" dirty="0" smtClean="0">
                          <a:solidFill>
                            <a:schemeClr val="bg2">
                              <a:lumMod val="50000"/>
                            </a:schemeClr>
                          </a:solidFill>
                          <a:latin typeface="Ubuntu"/>
                          <a:ea typeface="+mn-ea"/>
                          <a:cs typeface="+mn-cs"/>
                        </a:rPr>
                        <a:t>• </a:t>
                      </a:r>
                      <a:r>
                        <a:rPr lang="fr-FR" sz="1200" b="0" dirty="0" smtClean="0">
                          <a:solidFill>
                            <a:schemeClr val="bg2">
                              <a:lumMod val="50000"/>
                            </a:schemeClr>
                          </a:solidFill>
                          <a:latin typeface="Ubuntu"/>
                        </a:rPr>
                        <a:t>Jusqu’à 48h après l’achat du billet d’avion </a:t>
                      </a:r>
                      <a:r>
                        <a:rPr lang="fr-FR" sz="1200" dirty="0" smtClean="0">
                          <a:solidFill>
                            <a:schemeClr val="bg2">
                              <a:lumMod val="50000"/>
                            </a:schemeClr>
                          </a:solidFill>
                          <a:latin typeface="Ubuntu"/>
                        </a:rPr>
                        <a:t>s’il a été effectué sur le site </a:t>
                      </a:r>
                      <a:r>
                        <a:rPr lang="fr-FR" sz="1200" u="sng" dirty="0" smtClean="0">
                          <a:solidFill>
                            <a:schemeClr val="bg2">
                              <a:lumMod val="50000"/>
                            </a:schemeClr>
                          </a:solidFill>
                          <a:latin typeface="Ubuntu"/>
                          <a:hlinkClick r:id="rId3"/>
                        </a:rPr>
                        <a:t>aircaraibes.com</a:t>
                      </a:r>
                      <a:r>
                        <a:rPr lang="fr-FR" sz="1200" u="sng" dirty="0" smtClean="0">
                          <a:solidFill>
                            <a:schemeClr val="bg2">
                              <a:lumMod val="50000"/>
                            </a:schemeClr>
                          </a:solidFill>
                          <a:latin typeface="Ubuntu"/>
                        </a:rPr>
                        <a:t>.</a:t>
                      </a:r>
                      <a:endParaRPr lang="fr-FR" sz="1200" dirty="0" smtClean="0">
                        <a:solidFill>
                          <a:schemeClr val="bg2">
                            <a:lumMod val="50000"/>
                          </a:schemeClr>
                        </a:solidFill>
                        <a:latin typeface="Ubuntu"/>
                      </a:endParaRPr>
                    </a:p>
                  </a:txBody>
                  <a:tcPr>
                    <a:solidFill>
                      <a:schemeClr val="accent1">
                        <a:lumMod val="20000"/>
                        <a:lumOff val="80000"/>
                      </a:schemeClr>
                    </a:solidFill>
                  </a:tcPr>
                </a:tc>
              </a:tr>
              <a:tr h="370840">
                <a:tc>
                  <a:txBody>
                    <a:bodyPr/>
                    <a:lstStyle/>
                    <a:p>
                      <a:r>
                        <a:rPr lang="fr-FR" sz="1200" b="1" dirty="0" smtClean="0">
                          <a:solidFill>
                            <a:schemeClr val="bg2">
                              <a:lumMod val="50000"/>
                            </a:schemeClr>
                          </a:solidFill>
                          <a:latin typeface="Ubuntu"/>
                        </a:rPr>
                        <a:t>Où</a:t>
                      </a:r>
                      <a:r>
                        <a:rPr lang="fr-FR" sz="1200" b="1" baseline="0" dirty="0" smtClean="0">
                          <a:solidFill>
                            <a:schemeClr val="bg2">
                              <a:lumMod val="50000"/>
                            </a:schemeClr>
                          </a:solidFill>
                          <a:latin typeface="Ubuntu"/>
                        </a:rPr>
                        <a:t> l’acheter</a:t>
                      </a:r>
                      <a:endParaRPr lang="fr-FR" sz="1200" b="1" dirty="0">
                        <a:solidFill>
                          <a:schemeClr val="bg2">
                            <a:lumMod val="50000"/>
                          </a:schemeClr>
                        </a:solidFill>
                        <a:latin typeface="Ubuntu"/>
                      </a:endParaRPr>
                    </a:p>
                  </a:txBody>
                  <a:tcPr>
                    <a:solidFill>
                      <a:schemeClr val="accent1">
                        <a:lumMod val="20000"/>
                        <a:lumOff val="80000"/>
                      </a:schemeClr>
                    </a:solidFill>
                  </a:tcPr>
                </a:tc>
                <a:tc>
                  <a:txBody>
                    <a:bodyPr/>
                    <a:lstStyle/>
                    <a:p>
                      <a:pPr marL="0" indent="0">
                        <a:buFont typeface="Arial" pitchFamily="34" charset="0"/>
                        <a:buNone/>
                      </a:pPr>
                      <a:r>
                        <a:rPr lang="fr-FR" sz="1200" kern="1200" baseline="0" dirty="0" smtClean="0">
                          <a:solidFill>
                            <a:schemeClr val="bg2">
                              <a:lumMod val="50000"/>
                            </a:schemeClr>
                          </a:solidFill>
                          <a:latin typeface="Ubuntu"/>
                          <a:ea typeface="+mn-ea"/>
                          <a:cs typeface="+mn-cs"/>
                        </a:rPr>
                        <a:t>• P</a:t>
                      </a:r>
                      <a:r>
                        <a:rPr lang="fr-FR" sz="1200" dirty="0" smtClean="0">
                          <a:solidFill>
                            <a:schemeClr val="bg2">
                              <a:lumMod val="50000"/>
                            </a:schemeClr>
                          </a:solidFill>
                          <a:latin typeface="Ubuntu"/>
                        </a:rPr>
                        <a:t>oints de vente Air Caraïbes.</a:t>
                      </a:r>
                    </a:p>
                    <a:p>
                      <a:pPr marL="0" indent="0">
                        <a:buFont typeface="Arial" pitchFamily="34" charset="0"/>
                        <a:buNone/>
                      </a:pPr>
                      <a:r>
                        <a:rPr lang="fr-FR" sz="1200" kern="1200" baseline="0" dirty="0" smtClean="0">
                          <a:solidFill>
                            <a:schemeClr val="bg2">
                              <a:lumMod val="50000"/>
                            </a:schemeClr>
                          </a:solidFill>
                          <a:latin typeface="Ubuntu"/>
                          <a:ea typeface="+mn-ea"/>
                          <a:cs typeface="+mn-cs"/>
                        </a:rPr>
                        <a:t>• Cent</a:t>
                      </a:r>
                      <a:r>
                        <a:rPr lang="fr-FR" sz="1200" dirty="0" smtClean="0">
                          <a:solidFill>
                            <a:schemeClr val="bg2">
                              <a:lumMod val="50000"/>
                            </a:schemeClr>
                          </a:solidFill>
                          <a:latin typeface="Ubuntu"/>
                        </a:rPr>
                        <a:t>rale de réservation Air Caraïbes.</a:t>
                      </a:r>
                    </a:p>
                    <a:p>
                      <a:pPr marL="0" indent="0">
                        <a:buFont typeface="Arial" pitchFamily="34" charset="0"/>
                        <a:buNone/>
                      </a:pPr>
                      <a:r>
                        <a:rPr lang="fr-FR" sz="1200" kern="1200" baseline="0" dirty="0" smtClean="0">
                          <a:solidFill>
                            <a:schemeClr val="bg2">
                              <a:lumMod val="50000"/>
                            </a:schemeClr>
                          </a:solidFill>
                          <a:latin typeface="Ubuntu"/>
                          <a:ea typeface="+mn-ea"/>
                          <a:cs typeface="+mn-cs"/>
                        </a:rPr>
                        <a:t>• Po</a:t>
                      </a:r>
                      <a:r>
                        <a:rPr lang="fr-FR" sz="1200" dirty="0" smtClean="0">
                          <a:solidFill>
                            <a:schemeClr val="bg2">
                              <a:lumMod val="50000"/>
                            </a:schemeClr>
                          </a:solidFill>
                          <a:latin typeface="Ubuntu"/>
                        </a:rPr>
                        <a:t>ints de vente et centrale de réservation Air Caraïbes, 48h après l’achat du billet d’avion sur </a:t>
                      </a:r>
                      <a:r>
                        <a:rPr lang="fr-FR" sz="1200" u="sng" dirty="0" smtClean="0">
                          <a:solidFill>
                            <a:schemeClr val="bg2">
                              <a:lumMod val="50000"/>
                            </a:schemeClr>
                          </a:solidFill>
                          <a:latin typeface="Ubuntu"/>
                          <a:hlinkClick r:id="rId3"/>
                        </a:rPr>
                        <a:t>aircaraibes.com</a:t>
                      </a:r>
                      <a:r>
                        <a:rPr lang="fr-FR" sz="1200" dirty="0" smtClean="0">
                          <a:solidFill>
                            <a:schemeClr val="bg2">
                              <a:lumMod val="50000"/>
                            </a:schemeClr>
                          </a:solidFill>
                          <a:latin typeface="Ubuntu"/>
                        </a:rPr>
                        <a:t>. Service</a:t>
                      </a:r>
                      <a:r>
                        <a:rPr lang="fr-FR" sz="1200" baseline="0" dirty="0" smtClean="0">
                          <a:solidFill>
                            <a:schemeClr val="bg2">
                              <a:lumMod val="50000"/>
                            </a:schemeClr>
                          </a:solidFill>
                          <a:latin typeface="Ubuntu"/>
                        </a:rPr>
                        <a:t> non </a:t>
                      </a:r>
                      <a:r>
                        <a:rPr lang="fr-FR" sz="1200" dirty="0" smtClean="0">
                          <a:solidFill>
                            <a:schemeClr val="bg2">
                              <a:lumMod val="50000"/>
                            </a:schemeClr>
                          </a:solidFill>
                          <a:latin typeface="Ubuntu"/>
                        </a:rPr>
                        <a:t>disponible sur le site Internet.</a:t>
                      </a:r>
                    </a:p>
                    <a:p>
                      <a:pPr marL="0" indent="0">
                        <a:buFont typeface="Arial" pitchFamily="34" charset="0"/>
                        <a:buNone/>
                      </a:pPr>
                      <a:r>
                        <a:rPr lang="fr-FR" sz="1200" kern="1200" baseline="0" dirty="0" smtClean="0">
                          <a:solidFill>
                            <a:schemeClr val="bg2">
                              <a:lumMod val="50000"/>
                            </a:schemeClr>
                          </a:solidFill>
                          <a:latin typeface="Ubuntu"/>
                          <a:ea typeface="+mn-ea"/>
                          <a:cs typeface="+mn-cs"/>
                        </a:rPr>
                        <a:t>• Agences de voyages.</a:t>
                      </a:r>
                      <a:endParaRPr lang="fr-FR" sz="1200" dirty="0" smtClean="0">
                        <a:solidFill>
                          <a:schemeClr val="bg2">
                            <a:lumMod val="50000"/>
                          </a:schemeClr>
                        </a:solidFill>
                        <a:latin typeface="Ubuntu"/>
                      </a:endParaRPr>
                    </a:p>
                  </a:txBody>
                  <a:tcPr>
                    <a:solidFill>
                      <a:schemeClr val="accent1">
                        <a:lumMod val="20000"/>
                        <a:lumOff val="80000"/>
                      </a:schemeClr>
                    </a:solidFill>
                  </a:tcPr>
                </a:tc>
              </a:tr>
              <a:tr h="28061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200" b="1" dirty="0" smtClean="0">
                          <a:solidFill>
                            <a:schemeClr val="bg2">
                              <a:lumMod val="50000"/>
                            </a:schemeClr>
                          </a:solidFill>
                          <a:latin typeface="Ubuntu"/>
                        </a:rPr>
                        <a:t>Code EMD</a:t>
                      </a:r>
                    </a:p>
                  </a:txBody>
                  <a:tcPr>
                    <a:solidFill>
                      <a:schemeClr val="accent1">
                        <a:lumMod val="20000"/>
                        <a:lumOff val="80000"/>
                      </a:schemeClr>
                    </a:solidFill>
                  </a:tcPr>
                </a:tc>
                <a:tc>
                  <a:txBody>
                    <a:bodyPr/>
                    <a:lstStyle/>
                    <a:p>
                      <a:r>
                        <a:rPr lang="fr-FR" sz="1200" dirty="0" smtClean="0">
                          <a:solidFill>
                            <a:schemeClr val="bg2">
                              <a:lumMod val="50000"/>
                            </a:schemeClr>
                          </a:solidFill>
                          <a:latin typeface="Ubuntu"/>
                        </a:rPr>
                        <a:t>BZEN</a:t>
                      </a:r>
                      <a:endParaRPr lang="fr-FR" sz="1200" dirty="0">
                        <a:solidFill>
                          <a:schemeClr val="bg2">
                            <a:lumMod val="50000"/>
                          </a:schemeClr>
                        </a:solidFill>
                        <a:latin typeface="Ubuntu"/>
                      </a:endParaRPr>
                    </a:p>
                  </a:txBody>
                  <a:tcPr>
                    <a:solidFill>
                      <a:schemeClr val="accent1">
                        <a:lumMod val="20000"/>
                        <a:lumOff val="80000"/>
                      </a:schemeClr>
                    </a:solidFill>
                  </a:tcPr>
                </a:tc>
              </a:tr>
              <a:tr h="370840">
                <a:tc>
                  <a:txBody>
                    <a:bodyPr/>
                    <a:lstStyle/>
                    <a:p>
                      <a:r>
                        <a:rPr lang="fr-FR" sz="1200" b="1" dirty="0" smtClean="0">
                          <a:solidFill>
                            <a:schemeClr val="bg2">
                              <a:lumMod val="50000"/>
                            </a:schemeClr>
                          </a:solidFill>
                          <a:latin typeface="Ubuntu"/>
                        </a:rPr>
                        <a:t>Conditions d’application</a:t>
                      </a:r>
                      <a:endParaRPr lang="fr-FR" sz="1200" b="1" dirty="0">
                        <a:solidFill>
                          <a:schemeClr val="bg2">
                            <a:lumMod val="50000"/>
                          </a:schemeClr>
                        </a:solidFill>
                        <a:latin typeface="Ubuntu"/>
                      </a:endParaRPr>
                    </a:p>
                  </a:txBody>
                  <a:tcPr>
                    <a:solidFill>
                      <a:schemeClr val="accent1">
                        <a:lumMod val="20000"/>
                        <a:lumOff val="80000"/>
                      </a:schemeClr>
                    </a:solidFill>
                  </a:tcPr>
                </a:tc>
                <a:tc>
                  <a:txBody>
                    <a:bodyPr/>
                    <a:lstStyle/>
                    <a:p>
                      <a:r>
                        <a:rPr lang="fr-FR" sz="1200" dirty="0" smtClean="0">
                          <a:solidFill>
                            <a:schemeClr val="bg2">
                              <a:lumMod val="50000"/>
                            </a:schemeClr>
                          </a:solidFill>
                          <a:latin typeface="Ubuntu"/>
                        </a:rPr>
                        <a:t>• Service proposé pour le remboursement d’un billet d’avion initialement non remboursable avant le départ, quel que soit le motif d’annulation et sans justificatif à fournir. </a:t>
                      </a:r>
                    </a:p>
                    <a:p>
                      <a:r>
                        <a:rPr lang="fr-FR" sz="1200" dirty="0" smtClean="0">
                          <a:solidFill>
                            <a:schemeClr val="bg2">
                              <a:lumMod val="50000"/>
                            </a:schemeClr>
                          </a:solidFill>
                          <a:latin typeface="Ubuntu"/>
                        </a:rPr>
                        <a:t>• Service valable sur les vols transatlantiques, pour un aller simple ou un A/R et disponible uniquement lors de l’achat du billet d’avion. </a:t>
                      </a:r>
                    </a:p>
                    <a:p>
                      <a:r>
                        <a:rPr lang="fr-FR" sz="1200" dirty="0" smtClean="0">
                          <a:solidFill>
                            <a:schemeClr val="bg2">
                              <a:lumMod val="50000"/>
                            </a:schemeClr>
                          </a:solidFill>
                          <a:latin typeface="Ubuntu"/>
                        </a:rPr>
                        <a:t>• Remboursement du prix du billet d’avion (taxes d’aéroport et de surcharge carburant incluses), des VIP Services associés, des repas et cas spéciaux, des billets TGV AIR, </a:t>
                      </a:r>
                      <a:r>
                        <a:rPr lang="fr-FR" sz="1200" dirty="0" err="1" smtClean="0">
                          <a:solidFill>
                            <a:schemeClr val="bg2">
                              <a:lumMod val="50000"/>
                            </a:schemeClr>
                          </a:solidFill>
                          <a:latin typeface="Ubuntu"/>
                        </a:rPr>
                        <a:t>navigAIR</a:t>
                      </a:r>
                      <a:r>
                        <a:rPr lang="fr-FR" sz="1200" dirty="0" smtClean="0">
                          <a:solidFill>
                            <a:schemeClr val="bg2">
                              <a:lumMod val="50000"/>
                            </a:schemeClr>
                          </a:solidFill>
                          <a:latin typeface="Ubuntu"/>
                        </a:rPr>
                        <a:t>, des vols en correspondance sur le régional (s’ils figurent dans le même dossier de réservation). </a:t>
                      </a:r>
                    </a:p>
                    <a:p>
                      <a:r>
                        <a:rPr lang="fr-FR" sz="1200" dirty="0" smtClean="0">
                          <a:solidFill>
                            <a:schemeClr val="bg2">
                              <a:lumMod val="50000"/>
                            </a:schemeClr>
                          </a:solidFill>
                          <a:latin typeface="Ubuntu"/>
                        </a:rPr>
                        <a:t>• Annulation possible du billet d’avion jusqu’à la veille du départ du 1</a:t>
                      </a:r>
                      <a:r>
                        <a:rPr lang="fr-FR" sz="1200" baseline="30000" dirty="0" smtClean="0">
                          <a:solidFill>
                            <a:schemeClr val="bg2">
                              <a:lumMod val="50000"/>
                            </a:schemeClr>
                          </a:solidFill>
                          <a:latin typeface="Ubuntu"/>
                        </a:rPr>
                        <a:t>er</a:t>
                      </a:r>
                      <a:r>
                        <a:rPr lang="fr-FR" sz="1200" baseline="0" dirty="0" smtClean="0">
                          <a:solidFill>
                            <a:schemeClr val="bg2">
                              <a:lumMod val="50000"/>
                            </a:schemeClr>
                          </a:solidFill>
                          <a:latin typeface="Ubuntu"/>
                        </a:rPr>
                        <a:t> </a:t>
                      </a:r>
                      <a:r>
                        <a:rPr lang="fr-FR" sz="1200" dirty="0" smtClean="0">
                          <a:solidFill>
                            <a:schemeClr val="bg2">
                              <a:lumMod val="50000"/>
                            </a:schemeClr>
                          </a:solidFill>
                          <a:latin typeface="Ubuntu"/>
                        </a:rPr>
                        <a:t>tronçon auprès du point de vente où le billet a été acheté (points de vente ou centrale de réservation d’Air Caraïbes). Cette garantie ne pourra plus être activée une fois le voyage commencé. </a:t>
                      </a:r>
                    </a:p>
                    <a:p>
                      <a:r>
                        <a:rPr lang="fr-FR" sz="1200" dirty="0" smtClean="0">
                          <a:solidFill>
                            <a:schemeClr val="bg2">
                              <a:lumMod val="50000"/>
                            </a:schemeClr>
                          </a:solidFill>
                          <a:latin typeface="Ubuntu"/>
                        </a:rPr>
                        <a:t>• Frais de pénalité appliqués en fonction du délai d’annulation : </a:t>
                      </a:r>
                    </a:p>
                    <a:p>
                      <a:pPr>
                        <a:buFontTx/>
                        <a:buChar char="-"/>
                      </a:pPr>
                      <a:r>
                        <a:rPr lang="fr-FR" sz="1200" dirty="0" smtClean="0">
                          <a:solidFill>
                            <a:schemeClr val="bg2">
                              <a:lumMod val="50000"/>
                            </a:schemeClr>
                          </a:solidFill>
                          <a:latin typeface="Ubuntu"/>
                        </a:rPr>
                        <a:t>Annulation &gt; 15 jours avant le départ : 100 €.</a:t>
                      </a:r>
                    </a:p>
                    <a:p>
                      <a:pPr>
                        <a:buFontTx/>
                        <a:buChar char="-"/>
                      </a:pPr>
                      <a:r>
                        <a:rPr lang="fr-FR" sz="1200" dirty="0" smtClean="0">
                          <a:solidFill>
                            <a:schemeClr val="bg2">
                              <a:lumMod val="50000"/>
                            </a:schemeClr>
                          </a:solidFill>
                          <a:latin typeface="Ubuntu"/>
                        </a:rPr>
                        <a:t>Annulation &lt; 14 jours et jusqu’à 24h du départ : 150 €. </a:t>
                      </a:r>
                    </a:p>
                    <a:p>
                      <a:r>
                        <a:rPr lang="fr-FR" sz="1200" dirty="0" smtClean="0">
                          <a:solidFill>
                            <a:schemeClr val="bg2">
                              <a:lumMod val="50000"/>
                            </a:schemeClr>
                          </a:solidFill>
                          <a:latin typeface="Ubuntu"/>
                        </a:rPr>
                        <a:t>• Ne sont pas remboursés : le coût de ce service, les frais de  dossier, les frais de service, les frais de pénalité. </a:t>
                      </a:r>
                    </a:p>
                  </a:txBody>
                  <a:tcPr>
                    <a:solidFill>
                      <a:schemeClr val="accent1">
                        <a:lumMod val="20000"/>
                        <a:lumOff val="80000"/>
                      </a:schemeClr>
                    </a:solidFill>
                  </a:tcPr>
                </a:tc>
              </a:tr>
            </a:tbl>
          </a:graphicData>
        </a:graphic>
      </p:graphicFrame>
      <p:pic>
        <p:nvPicPr>
          <p:cNvPr id="10242" name="Picture 2"/>
          <p:cNvPicPr>
            <a:picLocks noChangeAspect="1" noChangeArrowheads="1"/>
          </p:cNvPicPr>
          <p:nvPr/>
        </p:nvPicPr>
        <p:blipFill>
          <a:blip r:embed="rId4" cstate="email"/>
          <a:srcRect/>
          <a:stretch>
            <a:fillRect/>
          </a:stretch>
        </p:blipFill>
        <p:spPr bwMode="auto">
          <a:xfrm>
            <a:off x="189188" y="378372"/>
            <a:ext cx="2009570" cy="2478470"/>
          </a:xfrm>
          <a:prstGeom prst="rect">
            <a:avLst/>
          </a:prstGeom>
          <a:noFill/>
          <a:ln w="9525">
            <a:noFill/>
            <a:miter lim="800000"/>
            <a:headEnd/>
            <a:tailEnd/>
          </a:ln>
          <a:effectLst/>
        </p:spPr>
      </p:pic>
      <p:sp>
        <p:nvSpPr>
          <p:cNvPr id="9" name="ZoneTexte 8"/>
          <p:cNvSpPr txBox="1"/>
          <p:nvPr/>
        </p:nvSpPr>
        <p:spPr>
          <a:xfrm>
            <a:off x="0" y="2963917"/>
            <a:ext cx="2380593" cy="923330"/>
          </a:xfrm>
          <a:prstGeom prst="rect">
            <a:avLst/>
          </a:prstGeom>
          <a:noFill/>
        </p:spPr>
        <p:txBody>
          <a:bodyPr wrap="square" rtlCol="0">
            <a:spAutoFit/>
          </a:bodyPr>
          <a:lstStyle/>
          <a:p>
            <a:pPr algn="ctr"/>
            <a:r>
              <a:rPr lang="fr-FR" b="1" dirty="0" smtClean="0">
                <a:solidFill>
                  <a:srgbClr val="002060"/>
                </a:solidFill>
                <a:effectLst>
                  <a:outerShdw blurRad="38100" dist="38100" dir="2700000" algn="tl">
                    <a:srgbClr val="000000">
                      <a:alpha val="43137"/>
                    </a:srgbClr>
                  </a:outerShdw>
                </a:effectLst>
                <a:latin typeface="Ubuntu"/>
              </a:rPr>
              <a:t>GARANTIE REMBOURSEMENT DU BILLET</a:t>
            </a:r>
            <a:endParaRPr lang="fr-FR" b="1" dirty="0">
              <a:solidFill>
                <a:srgbClr val="002060"/>
              </a:solidFill>
              <a:effectLst>
                <a:outerShdw blurRad="38100" dist="38100" dir="2700000" algn="tl">
                  <a:srgbClr val="000000">
                    <a:alpha val="43137"/>
                  </a:srgbClr>
                </a:outerShdw>
              </a:effectLst>
              <a:latin typeface="Ubuntu"/>
            </a:endParaRPr>
          </a:p>
        </p:txBody>
      </p:sp>
      <p:pic>
        <p:nvPicPr>
          <p:cNvPr id="16" name="Picture 2"/>
          <p:cNvPicPr>
            <a:picLocks noChangeAspect="1" noChangeArrowheads="1"/>
          </p:cNvPicPr>
          <p:nvPr/>
        </p:nvPicPr>
        <p:blipFill>
          <a:blip r:embed="rId5" cstate="email"/>
          <a:srcRect/>
          <a:stretch>
            <a:fillRect/>
          </a:stretch>
        </p:blipFill>
        <p:spPr bwMode="auto">
          <a:xfrm>
            <a:off x="1473037" y="6101997"/>
            <a:ext cx="608782" cy="624624"/>
          </a:xfrm>
          <a:prstGeom prst="rect">
            <a:avLst/>
          </a:prstGeom>
          <a:noFill/>
          <a:ln w="9525">
            <a:noFill/>
            <a:miter lim="800000"/>
            <a:headEnd/>
            <a:tailEnd/>
          </a:ln>
        </p:spPr>
      </p:pic>
      <p:pic>
        <p:nvPicPr>
          <p:cNvPr id="17" name="Picture 2"/>
          <p:cNvPicPr>
            <a:picLocks noChangeAspect="1" noChangeArrowheads="1"/>
          </p:cNvPicPr>
          <p:nvPr/>
        </p:nvPicPr>
        <p:blipFill>
          <a:blip r:embed="rId6" cstate="email"/>
          <a:srcRect/>
          <a:stretch>
            <a:fillRect/>
          </a:stretch>
        </p:blipFill>
        <p:spPr bwMode="auto">
          <a:xfrm>
            <a:off x="762000" y="6096000"/>
            <a:ext cx="643758" cy="637968"/>
          </a:xfrm>
          <a:prstGeom prst="rect">
            <a:avLst/>
          </a:prstGeom>
          <a:noFill/>
          <a:ln w="9525">
            <a:noFill/>
            <a:miter lim="800000"/>
            <a:headEnd/>
            <a:tailEnd/>
          </a:ln>
        </p:spPr>
      </p:pic>
      <p:pic>
        <p:nvPicPr>
          <p:cNvPr id="18" name="Picture 4"/>
          <p:cNvPicPr>
            <a:picLocks noChangeAspect="1" noChangeArrowheads="1"/>
          </p:cNvPicPr>
          <p:nvPr/>
        </p:nvPicPr>
        <p:blipFill>
          <a:blip r:embed="rId7" cstate="email"/>
          <a:srcRect/>
          <a:stretch>
            <a:fillRect/>
          </a:stretch>
        </p:blipFill>
        <p:spPr bwMode="auto">
          <a:xfrm>
            <a:off x="56042" y="6102934"/>
            <a:ext cx="640269" cy="640269"/>
          </a:xfrm>
          <a:prstGeom prst="rect">
            <a:avLst/>
          </a:prstGeom>
          <a:noFill/>
          <a:ln w="9525">
            <a:noFill/>
            <a:miter lim="800000"/>
            <a:headEnd/>
            <a:tailEnd/>
          </a:ln>
        </p:spPr>
      </p:pic>
    </p:spTree>
    <p:extLst>
      <p:ext uri="{BB962C8B-B14F-4D97-AF65-F5344CB8AC3E}">
        <p14:creationId xmlns:p14="http://schemas.microsoft.com/office/powerpoint/2010/main" xmlns="" val="3581670305"/>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graphicFrame>
        <p:nvGraphicFramePr>
          <p:cNvPr id="8" name="Tableau 7"/>
          <p:cNvGraphicFramePr>
            <a:graphicFrameLocks noGrp="1"/>
          </p:cNvGraphicFramePr>
          <p:nvPr/>
        </p:nvGraphicFramePr>
        <p:xfrm>
          <a:off x="2475186" y="299768"/>
          <a:ext cx="6668814" cy="4399280"/>
        </p:xfrm>
        <a:graphic>
          <a:graphicData uri="http://schemas.openxmlformats.org/drawingml/2006/table">
            <a:tbl>
              <a:tblPr firstRow="1" bandRow="1">
                <a:tableStyleId>{5C22544A-7EE6-4342-B048-85BDC9FD1C3A}</a:tableStyleId>
              </a:tblPr>
              <a:tblGrid>
                <a:gridCol w="2223922"/>
                <a:gridCol w="4444892"/>
              </a:tblGrid>
              <a:tr h="370840">
                <a:tc>
                  <a:txBody>
                    <a:bodyPr/>
                    <a:lstStyle/>
                    <a:p>
                      <a:r>
                        <a:rPr lang="fr-FR" b="1" dirty="0" smtClean="0">
                          <a:solidFill>
                            <a:schemeClr val="bg2">
                              <a:lumMod val="50000"/>
                            </a:schemeClr>
                          </a:solidFill>
                          <a:latin typeface="Ubuntu Light"/>
                        </a:rPr>
                        <a:t>Tarif</a:t>
                      </a:r>
                      <a:endParaRPr lang="fr-FR" b="1" dirty="0">
                        <a:solidFill>
                          <a:schemeClr val="bg2">
                            <a:lumMod val="50000"/>
                          </a:schemeClr>
                        </a:solidFill>
                        <a:latin typeface="Ubuntu Light"/>
                      </a:endParaRPr>
                    </a:p>
                  </a:txBody>
                  <a:tcPr>
                    <a:solidFill>
                      <a:schemeClr val="accent1">
                        <a:lumMod val="20000"/>
                        <a:lumOff val="80000"/>
                      </a:schemeClr>
                    </a:solidFill>
                  </a:tcPr>
                </a:tc>
                <a:tc>
                  <a:txBody>
                    <a:bodyPr/>
                    <a:lstStyle/>
                    <a:p>
                      <a:r>
                        <a:rPr lang="fr-FR" dirty="0" smtClean="0">
                          <a:solidFill>
                            <a:schemeClr val="bg2">
                              <a:lumMod val="50000"/>
                            </a:schemeClr>
                          </a:solidFill>
                          <a:latin typeface="Ubuntu"/>
                        </a:rPr>
                        <a:t>25 % de réduction sur le tarif excédent bagages en réservant à l’avance soit le bagage</a:t>
                      </a:r>
                      <a:r>
                        <a:rPr lang="fr-FR" baseline="0" dirty="0" smtClean="0">
                          <a:solidFill>
                            <a:schemeClr val="bg2">
                              <a:lumMod val="50000"/>
                            </a:schemeClr>
                          </a:solidFill>
                          <a:latin typeface="Ubuntu"/>
                        </a:rPr>
                        <a:t> </a:t>
                      </a:r>
                      <a:r>
                        <a:rPr lang="fr-FR" dirty="0" smtClean="0">
                          <a:solidFill>
                            <a:schemeClr val="bg2">
                              <a:lumMod val="50000"/>
                            </a:schemeClr>
                          </a:solidFill>
                          <a:latin typeface="Ubuntu"/>
                        </a:rPr>
                        <a:t>supplémentaire de 23 kg à 75 € au lieu de 100 € TTC. </a:t>
                      </a:r>
                      <a:endParaRPr lang="fr-FR" dirty="0">
                        <a:solidFill>
                          <a:schemeClr val="bg2">
                            <a:lumMod val="50000"/>
                          </a:schemeClr>
                        </a:solidFill>
                        <a:latin typeface="Ubuntu"/>
                      </a:endParaRPr>
                    </a:p>
                  </a:txBody>
                  <a:tcPr>
                    <a:solidFill>
                      <a:schemeClr val="accent1">
                        <a:lumMod val="20000"/>
                        <a:lumOff val="80000"/>
                      </a:schemeClr>
                    </a:solidFill>
                  </a:tcPr>
                </a:tc>
              </a:tr>
              <a:tr h="370840">
                <a:tc>
                  <a:txBody>
                    <a:bodyPr/>
                    <a:lstStyle/>
                    <a:p>
                      <a:r>
                        <a:rPr lang="fr-FR" b="1" dirty="0" smtClean="0">
                          <a:solidFill>
                            <a:schemeClr val="bg2">
                              <a:lumMod val="50000"/>
                            </a:schemeClr>
                          </a:solidFill>
                          <a:latin typeface="Ubuntu Light"/>
                        </a:rPr>
                        <a:t>Achat en miles</a:t>
                      </a:r>
                    </a:p>
                  </a:txBody>
                  <a:tcPr>
                    <a:solidFill>
                      <a:schemeClr val="accent1">
                        <a:lumMod val="20000"/>
                        <a:lumOff val="80000"/>
                      </a:schemeClr>
                    </a:solidFill>
                  </a:tcPr>
                </a:tc>
                <a:tc>
                  <a:txBody>
                    <a:bodyPr/>
                    <a:lstStyle/>
                    <a:p>
                      <a:r>
                        <a:rPr lang="fr-FR" dirty="0" smtClean="0">
                          <a:solidFill>
                            <a:schemeClr val="bg2">
                              <a:lumMod val="50000"/>
                            </a:schemeClr>
                          </a:solidFill>
                          <a:latin typeface="Ubuntu"/>
                        </a:rPr>
                        <a:t>12 000 miles.</a:t>
                      </a:r>
                      <a:endParaRPr lang="fr-FR" dirty="0">
                        <a:solidFill>
                          <a:schemeClr val="bg2">
                            <a:lumMod val="50000"/>
                          </a:schemeClr>
                        </a:solidFill>
                        <a:latin typeface="Ubuntu"/>
                      </a:endParaRPr>
                    </a:p>
                  </a:txBody>
                  <a:tcPr>
                    <a:solidFill>
                      <a:schemeClr val="accent1">
                        <a:lumMod val="20000"/>
                        <a:lumOff val="80000"/>
                      </a:schemeClr>
                    </a:solidFill>
                  </a:tcPr>
                </a:tc>
              </a:tr>
              <a:tr h="370840">
                <a:tc>
                  <a:txBody>
                    <a:bodyPr/>
                    <a:lstStyle/>
                    <a:p>
                      <a:r>
                        <a:rPr lang="fr-FR" b="1" dirty="0" smtClean="0">
                          <a:solidFill>
                            <a:schemeClr val="bg2">
                              <a:lumMod val="50000"/>
                            </a:schemeClr>
                          </a:solidFill>
                          <a:latin typeface="Ubuntu Light"/>
                        </a:rPr>
                        <a:t>Quand l’acheter</a:t>
                      </a:r>
                      <a:endParaRPr lang="fr-FR" b="1" dirty="0">
                        <a:solidFill>
                          <a:schemeClr val="bg2">
                            <a:lumMod val="50000"/>
                          </a:schemeClr>
                        </a:solidFill>
                        <a:latin typeface="Ubuntu Light"/>
                      </a:endParaRPr>
                    </a:p>
                  </a:txBody>
                  <a:tcPr>
                    <a:solidFill>
                      <a:schemeClr val="accent1">
                        <a:lumMod val="20000"/>
                        <a:lumOff val="80000"/>
                      </a:schemeClr>
                    </a:solidFill>
                  </a:tcPr>
                </a:tc>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fr-FR" dirty="0" smtClean="0">
                          <a:solidFill>
                            <a:schemeClr val="bg2">
                              <a:lumMod val="50000"/>
                            </a:schemeClr>
                          </a:solidFill>
                          <a:latin typeface="Ubuntu"/>
                        </a:rPr>
                        <a:t>Lors de l’achat du billet d’avion et jusqu’à</a:t>
                      </a:r>
                      <a:r>
                        <a:rPr lang="fr-FR" baseline="0" dirty="0" smtClean="0">
                          <a:solidFill>
                            <a:schemeClr val="bg2">
                              <a:lumMod val="50000"/>
                            </a:schemeClr>
                          </a:solidFill>
                          <a:latin typeface="Ubuntu"/>
                        </a:rPr>
                        <a:t> 24h</a:t>
                      </a:r>
                      <a:r>
                        <a:rPr lang="fr-FR" dirty="0" smtClean="0">
                          <a:solidFill>
                            <a:schemeClr val="bg2">
                              <a:lumMod val="50000"/>
                            </a:schemeClr>
                          </a:solidFill>
                          <a:latin typeface="Ubuntu"/>
                        </a:rPr>
                        <a:t> avant le départ.</a:t>
                      </a:r>
                    </a:p>
                  </a:txBody>
                  <a:tcPr>
                    <a:solidFill>
                      <a:schemeClr val="accent1">
                        <a:lumMod val="20000"/>
                        <a:lumOff val="80000"/>
                      </a:schemeClr>
                    </a:solidFill>
                  </a:tcPr>
                </a:tc>
              </a:tr>
              <a:tr h="370840">
                <a:tc>
                  <a:txBody>
                    <a:bodyPr/>
                    <a:lstStyle/>
                    <a:p>
                      <a:r>
                        <a:rPr lang="fr-FR" b="1" dirty="0" smtClean="0">
                          <a:solidFill>
                            <a:schemeClr val="bg2">
                              <a:lumMod val="50000"/>
                            </a:schemeClr>
                          </a:solidFill>
                          <a:latin typeface="Ubuntu Light"/>
                        </a:rPr>
                        <a:t>Où</a:t>
                      </a:r>
                      <a:r>
                        <a:rPr lang="fr-FR" b="1" baseline="0" dirty="0" smtClean="0">
                          <a:solidFill>
                            <a:schemeClr val="bg2">
                              <a:lumMod val="50000"/>
                            </a:schemeClr>
                          </a:solidFill>
                          <a:latin typeface="Ubuntu Light"/>
                        </a:rPr>
                        <a:t> l’acheter</a:t>
                      </a:r>
                      <a:endParaRPr lang="fr-FR" b="1" dirty="0">
                        <a:solidFill>
                          <a:schemeClr val="bg2">
                            <a:lumMod val="50000"/>
                          </a:schemeClr>
                        </a:solidFill>
                        <a:latin typeface="Ubuntu Light"/>
                      </a:endParaRPr>
                    </a:p>
                  </a:txBody>
                  <a:tcPr>
                    <a:solidFill>
                      <a:schemeClr val="accent1">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800" kern="1200" baseline="0" dirty="0" smtClean="0">
                          <a:solidFill>
                            <a:schemeClr val="bg2">
                              <a:lumMod val="50000"/>
                            </a:schemeClr>
                          </a:solidFill>
                          <a:latin typeface="Ubuntu"/>
                          <a:ea typeface="+mn-ea"/>
                          <a:cs typeface="+mn-cs"/>
                        </a:rPr>
                        <a:t>• Site aircaraibes.com.</a:t>
                      </a:r>
                    </a:p>
                    <a:p>
                      <a:r>
                        <a:rPr lang="fr-FR" sz="1800" kern="1200" baseline="0" dirty="0" smtClean="0">
                          <a:solidFill>
                            <a:schemeClr val="bg2">
                              <a:lumMod val="50000"/>
                            </a:schemeClr>
                          </a:solidFill>
                          <a:latin typeface="Ubuntu"/>
                          <a:ea typeface="+mn-ea"/>
                          <a:cs typeface="+mn-cs"/>
                        </a:rPr>
                        <a:t>• Points de vente d’Air Caraïbes.</a:t>
                      </a:r>
                    </a:p>
                    <a:p>
                      <a:r>
                        <a:rPr lang="fr-FR" sz="1800" kern="1200" baseline="0" dirty="0" smtClean="0">
                          <a:solidFill>
                            <a:schemeClr val="bg2">
                              <a:lumMod val="50000"/>
                            </a:schemeClr>
                          </a:solidFill>
                          <a:latin typeface="Ubuntu"/>
                          <a:ea typeface="+mn-ea"/>
                          <a:cs typeface="+mn-cs"/>
                        </a:rPr>
                        <a:t>• Centrale de réservation d’Air Caraïbes.</a:t>
                      </a:r>
                    </a:p>
                    <a:p>
                      <a:r>
                        <a:rPr lang="fr-FR" sz="1800" kern="1200" baseline="0" dirty="0" smtClean="0">
                          <a:solidFill>
                            <a:schemeClr val="bg2">
                              <a:lumMod val="50000"/>
                            </a:schemeClr>
                          </a:solidFill>
                          <a:latin typeface="Ubuntu"/>
                          <a:ea typeface="+mn-ea"/>
                          <a:cs typeface="+mn-cs"/>
                        </a:rPr>
                        <a:t>• Agence de voyages.</a:t>
                      </a:r>
                    </a:p>
                  </a:txBody>
                  <a:tcPr>
                    <a:solidFill>
                      <a:schemeClr val="accent1">
                        <a:lumMod val="20000"/>
                        <a:lumOff val="80000"/>
                      </a:schemeClr>
                    </a:solidFill>
                  </a:tcPr>
                </a:tc>
              </a:tr>
              <a:tr h="370840">
                <a:tc>
                  <a:txBody>
                    <a:bodyPr/>
                    <a:lstStyle/>
                    <a:p>
                      <a:r>
                        <a:rPr lang="fr-FR" b="1" dirty="0" smtClean="0">
                          <a:solidFill>
                            <a:schemeClr val="bg2">
                              <a:lumMod val="50000"/>
                            </a:schemeClr>
                          </a:solidFill>
                          <a:latin typeface="Ubuntu Light"/>
                        </a:rPr>
                        <a:t>Code EMD</a:t>
                      </a:r>
                      <a:endParaRPr lang="fr-FR" b="1" dirty="0">
                        <a:solidFill>
                          <a:schemeClr val="bg2">
                            <a:lumMod val="50000"/>
                          </a:schemeClr>
                        </a:solidFill>
                        <a:latin typeface="Ubuntu Light"/>
                      </a:endParaRPr>
                    </a:p>
                  </a:txBody>
                  <a:tcPr>
                    <a:solidFill>
                      <a:schemeClr val="accent1">
                        <a:lumMod val="20000"/>
                        <a:lumOff val="80000"/>
                      </a:schemeClr>
                    </a:solidFill>
                  </a:tcPr>
                </a:tc>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fr-FR" dirty="0" smtClean="0">
                          <a:solidFill>
                            <a:schemeClr val="bg2">
                              <a:lumMod val="50000"/>
                            </a:schemeClr>
                          </a:solidFill>
                          <a:latin typeface="Ubuntu"/>
                        </a:rPr>
                        <a:t>XBAG-TTL0KGS1PC</a:t>
                      </a:r>
                    </a:p>
                  </a:txBody>
                  <a:tcPr>
                    <a:solidFill>
                      <a:schemeClr val="accent1">
                        <a:lumMod val="20000"/>
                        <a:lumOff val="80000"/>
                      </a:schemeClr>
                    </a:solidFill>
                  </a:tcPr>
                </a:tc>
              </a:tr>
              <a:tr h="370840">
                <a:tc>
                  <a:txBody>
                    <a:bodyPr/>
                    <a:lstStyle/>
                    <a:p>
                      <a:r>
                        <a:rPr lang="fr-FR" b="1" dirty="0" smtClean="0">
                          <a:solidFill>
                            <a:schemeClr val="bg2">
                              <a:lumMod val="50000"/>
                            </a:schemeClr>
                          </a:solidFill>
                          <a:latin typeface="Ubuntu Light"/>
                        </a:rPr>
                        <a:t>Conditions d’application</a:t>
                      </a:r>
                      <a:endParaRPr lang="fr-FR" b="1" dirty="0">
                        <a:solidFill>
                          <a:schemeClr val="bg2">
                            <a:lumMod val="50000"/>
                          </a:schemeClr>
                        </a:solidFill>
                        <a:latin typeface="Ubuntu Light"/>
                      </a:endParaRPr>
                    </a:p>
                  </a:txBody>
                  <a:tcPr>
                    <a:solidFill>
                      <a:schemeClr val="accent1">
                        <a:lumMod val="20000"/>
                        <a:lumOff val="80000"/>
                      </a:schemeClr>
                    </a:solidFill>
                  </a:tcPr>
                </a:tc>
                <a:tc>
                  <a:txBody>
                    <a:bodyPr/>
                    <a:lstStyle/>
                    <a:p>
                      <a:pPr marL="0" lvl="1" indent="0">
                        <a:defRPr/>
                      </a:pPr>
                      <a:r>
                        <a:rPr lang="fr-FR" dirty="0" smtClean="0">
                          <a:solidFill>
                            <a:schemeClr val="bg2">
                              <a:lumMod val="50000"/>
                            </a:schemeClr>
                          </a:solidFill>
                          <a:latin typeface="Ubuntu"/>
                        </a:rPr>
                        <a:t>Service</a:t>
                      </a:r>
                      <a:r>
                        <a:rPr lang="fr-FR" baseline="0" dirty="0" smtClean="0">
                          <a:solidFill>
                            <a:schemeClr val="bg2">
                              <a:lumMod val="50000"/>
                            </a:schemeClr>
                          </a:solidFill>
                          <a:latin typeface="Ubuntu"/>
                        </a:rPr>
                        <a:t> </a:t>
                      </a:r>
                      <a:r>
                        <a:rPr lang="fr-FR" dirty="0" smtClean="0">
                          <a:solidFill>
                            <a:schemeClr val="bg2">
                              <a:lumMod val="50000"/>
                            </a:schemeClr>
                          </a:solidFill>
                          <a:latin typeface="Ubuntu"/>
                        </a:rPr>
                        <a:t>valable sur les vols transatlantiques.</a:t>
                      </a:r>
                    </a:p>
                  </a:txBody>
                  <a:tcPr>
                    <a:solidFill>
                      <a:schemeClr val="accent1">
                        <a:lumMod val="20000"/>
                        <a:lumOff val="80000"/>
                      </a:schemeClr>
                    </a:solidFill>
                  </a:tcPr>
                </a:tc>
              </a:tr>
            </a:tbl>
          </a:graphicData>
        </a:graphic>
      </p:graphicFrame>
      <p:pic>
        <p:nvPicPr>
          <p:cNvPr id="11" name="Picture 2"/>
          <p:cNvPicPr>
            <a:picLocks noChangeAspect="1" noChangeArrowheads="1"/>
          </p:cNvPicPr>
          <p:nvPr/>
        </p:nvPicPr>
        <p:blipFill>
          <a:blip r:embed="rId3" cstate="email"/>
          <a:srcRect/>
          <a:stretch>
            <a:fillRect/>
          </a:stretch>
        </p:blipFill>
        <p:spPr bwMode="auto">
          <a:xfrm>
            <a:off x="220717" y="331074"/>
            <a:ext cx="2032475" cy="2506720"/>
          </a:xfrm>
          <a:prstGeom prst="rect">
            <a:avLst/>
          </a:prstGeom>
          <a:noFill/>
          <a:ln w="9525">
            <a:noFill/>
            <a:miter lim="800000"/>
            <a:headEnd/>
            <a:tailEnd/>
          </a:ln>
          <a:effectLst/>
        </p:spPr>
      </p:pic>
      <p:pic>
        <p:nvPicPr>
          <p:cNvPr id="12" name="Picture 2"/>
          <p:cNvPicPr>
            <a:picLocks noChangeAspect="1" noChangeArrowheads="1"/>
          </p:cNvPicPr>
          <p:nvPr/>
        </p:nvPicPr>
        <p:blipFill>
          <a:blip r:embed="rId4" cstate="email"/>
          <a:srcRect/>
          <a:stretch>
            <a:fillRect/>
          </a:stretch>
        </p:blipFill>
        <p:spPr bwMode="auto">
          <a:xfrm>
            <a:off x="1473037" y="6101997"/>
            <a:ext cx="608782" cy="624624"/>
          </a:xfrm>
          <a:prstGeom prst="rect">
            <a:avLst/>
          </a:prstGeom>
          <a:noFill/>
          <a:ln w="9525">
            <a:noFill/>
            <a:miter lim="800000"/>
            <a:headEnd/>
            <a:tailEnd/>
          </a:ln>
        </p:spPr>
      </p:pic>
      <p:pic>
        <p:nvPicPr>
          <p:cNvPr id="13" name="Picture 2"/>
          <p:cNvPicPr>
            <a:picLocks noChangeAspect="1" noChangeArrowheads="1"/>
          </p:cNvPicPr>
          <p:nvPr/>
        </p:nvPicPr>
        <p:blipFill>
          <a:blip r:embed="rId5" cstate="email"/>
          <a:srcRect/>
          <a:stretch>
            <a:fillRect/>
          </a:stretch>
        </p:blipFill>
        <p:spPr bwMode="auto">
          <a:xfrm>
            <a:off x="762000" y="6096000"/>
            <a:ext cx="643758" cy="637968"/>
          </a:xfrm>
          <a:prstGeom prst="rect">
            <a:avLst/>
          </a:prstGeom>
          <a:noFill/>
          <a:ln w="9525">
            <a:noFill/>
            <a:miter lim="800000"/>
            <a:headEnd/>
            <a:tailEnd/>
          </a:ln>
        </p:spPr>
      </p:pic>
      <p:pic>
        <p:nvPicPr>
          <p:cNvPr id="14" name="Picture 4"/>
          <p:cNvPicPr>
            <a:picLocks noChangeAspect="1" noChangeArrowheads="1"/>
          </p:cNvPicPr>
          <p:nvPr/>
        </p:nvPicPr>
        <p:blipFill>
          <a:blip r:embed="rId6" cstate="email"/>
          <a:srcRect/>
          <a:stretch>
            <a:fillRect/>
          </a:stretch>
        </p:blipFill>
        <p:spPr bwMode="auto">
          <a:xfrm>
            <a:off x="56042" y="6102934"/>
            <a:ext cx="640269" cy="640269"/>
          </a:xfrm>
          <a:prstGeom prst="rect">
            <a:avLst/>
          </a:prstGeom>
          <a:noFill/>
          <a:ln w="9525">
            <a:noFill/>
            <a:miter lim="800000"/>
            <a:headEnd/>
            <a:tailEnd/>
          </a:ln>
        </p:spPr>
      </p:pic>
      <p:sp>
        <p:nvSpPr>
          <p:cNvPr id="15" name="ZoneTexte 14"/>
          <p:cNvSpPr txBox="1"/>
          <p:nvPr/>
        </p:nvSpPr>
        <p:spPr>
          <a:xfrm>
            <a:off x="0" y="3042744"/>
            <a:ext cx="2380593" cy="646331"/>
          </a:xfrm>
          <a:prstGeom prst="rect">
            <a:avLst/>
          </a:prstGeom>
          <a:noFill/>
        </p:spPr>
        <p:txBody>
          <a:bodyPr wrap="square" rtlCol="0">
            <a:spAutoFit/>
          </a:bodyPr>
          <a:lstStyle/>
          <a:p>
            <a:pPr algn="ctr"/>
            <a:r>
              <a:rPr lang="fr-FR" b="1" dirty="0" smtClean="0">
                <a:solidFill>
                  <a:srgbClr val="002060"/>
                </a:solidFill>
                <a:effectLst>
                  <a:outerShdw blurRad="38100" dist="38100" dir="2700000" algn="tl">
                    <a:srgbClr val="000000">
                      <a:alpha val="43137"/>
                    </a:srgbClr>
                  </a:outerShdw>
                </a:effectLst>
                <a:latin typeface="Ubuntu"/>
              </a:rPr>
              <a:t>EXCEDENTS BAGAGES</a:t>
            </a:r>
            <a:endParaRPr lang="fr-FR" b="1" dirty="0">
              <a:solidFill>
                <a:srgbClr val="002060"/>
              </a:solidFill>
              <a:effectLst>
                <a:outerShdw blurRad="38100" dist="38100" dir="2700000" algn="tl">
                  <a:srgbClr val="000000">
                    <a:alpha val="43137"/>
                  </a:srgbClr>
                </a:outerShdw>
              </a:effectLst>
              <a:latin typeface="Ubuntu"/>
            </a:endParaRPr>
          </a:p>
        </p:txBody>
      </p:sp>
    </p:spTree>
    <p:extLst>
      <p:ext uri="{BB962C8B-B14F-4D97-AF65-F5344CB8AC3E}">
        <p14:creationId xmlns:p14="http://schemas.microsoft.com/office/powerpoint/2010/main" xmlns="" val="3581670305"/>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graphicFrame>
        <p:nvGraphicFramePr>
          <p:cNvPr id="6" name="Tableau 5"/>
          <p:cNvGraphicFramePr>
            <a:graphicFrameLocks noGrp="1"/>
          </p:cNvGraphicFramePr>
          <p:nvPr/>
        </p:nvGraphicFramePr>
        <p:xfrm>
          <a:off x="2346946" y="317428"/>
          <a:ext cx="6565042" cy="5953760"/>
        </p:xfrm>
        <a:graphic>
          <a:graphicData uri="http://schemas.openxmlformats.org/drawingml/2006/table">
            <a:tbl>
              <a:tblPr firstRow="1" bandRow="1">
                <a:tableStyleId>{5C22544A-7EE6-4342-B048-85BDC9FD1C3A}</a:tableStyleId>
              </a:tblPr>
              <a:tblGrid>
                <a:gridCol w="1988571"/>
                <a:gridCol w="4576471"/>
              </a:tblGrid>
              <a:tr h="370840">
                <a:tc>
                  <a:txBody>
                    <a:bodyPr/>
                    <a:lstStyle/>
                    <a:p>
                      <a:r>
                        <a:rPr lang="fr-FR" b="1" dirty="0" smtClean="0">
                          <a:solidFill>
                            <a:schemeClr val="bg2">
                              <a:lumMod val="50000"/>
                            </a:schemeClr>
                          </a:solidFill>
                          <a:latin typeface="Ubuntu Light"/>
                        </a:rPr>
                        <a:t>Tarif</a:t>
                      </a:r>
                      <a:endParaRPr lang="fr-FR" b="1" dirty="0">
                        <a:solidFill>
                          <a:schemeClr val="bg2">
                            <a:lumMod val="50000"/>
                          </a:schemeClr>
                        </a:solidFill>
                        <a:latin typeface="Ubuntu Light"/>
                      </a:endParaRPr>
                    </a:p>
                  </a:txBody>
                  <a:tcPr>
                    <a:solidFill>
                      <a:schemeClr val="accent1">
                        <a:lumMod val="20000"/>
                        <a:lumOff val="80000"/>
                      </a:schemeClr>
                    </a:solidFill>
                  </a:tcPr>
                </a:tc>
                <a:tc>
                  <a:txBody>
                    <a:bodyPr/>
                    <a:lstStyle/>
                    <a:p>
                      <a:r>
                        <a:rPr lang="fr-FR" sz="1800" dirty="0" smtClean="0">
                          <a:solidFill>
                            <a:schemeClr val="bg2">
                              <a:lumMod val="50000"/>
                            </a:schemeClr>
                          </a:solidFill>
                          <a:latin typeface="Ubuntu"/>
                        </a:rPr>
                        <a:t>10€ TTC par trajet</a:t>
                      </a:r>
                      <a:r>
                        <a:rPr lang="fr-FR" sz="1800" baseline="0" dirty="0" smtClean="0">
                          <a:solidFill>
                            <a:schemeClr val="bg2">
                              <a:lumMod val="50000"/>
                            </a:schemeClr>
                          </a:solidFill>
                          <a:latin typeface="Ubuntu"/>
                        </a:rPr>
                        <a:t> par pers.</a:t>
                      </a:r>
                      <a:endParaRPr lang="fr-FR" sz="1800" dirty="0">
                        <a:solidFill>
                          <a:schemeClr val="bg2">
                            <a:lumMod val="50000"/>
                          </a:schemeClr>
                        </a:solidFill>
                        <a:latin typeface="Ubuntu"/>
                      </a:endParaRPr>
                    </a:p>
                  </a:txBody>
                  <a:tcPr>
                    <a:solidFill>
                      <a:schemeClr val="accent1">
                        <a:lumMod val="20000"/>
                        <a:lumOff val="80000"/>
                      </a:schemeClr>
                    </a:solidFill>
                  </a:tcPr>
                </a:tc>
              </a:tr>
              <a:tr h="370840">
                <a:tc>
                  <a:txBody>
                    <a:bodyPr/>
                    <a:lstStyle/>
                    <a:p>
                      <a:r>
                        <a:rPr lang="fr-FR" b="1" dirty="0" smtClean="0">
                          <a:solidFill>
                            <a:schemeClr val="bg2">
                              <a:lumMod val="50000"/>
                            </a:schemeClr>
                          </a:solidFill>
                          <a:latin typeface="Ubuntu Light"/>
                        </a:rPr>
                        <a:t>Quand l’acheter</a:t>
                      </a:r>
                      <a:endParaRPr lang="fr-FR" b="1" dirty="0">
                        <a:solidFill>
                          <a:schemeClr val="bg2">
                            <a:lumMod val="50000"/>
                          </a:schemeClr>
                        </a:solidFill>
                        <a:latin typeface="Ubuntu Light"/>
                      </a:endParaRPr>
                    </a:p>
                  </a:txBody>
                  <a:tcPr>
                    <a:solidFill>
                      <a:schemeClr val="accent1">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800" dirty="0" smtClean="0">
                          <a:solidFill>
                            <a:schemeClr val="bg2">
                              <a:lumMod val="50000"/>
                            </a:schemeClr>
                          </a:solidFill>
                          <a:latin typeface="Ubuntu"/>
                        </a:rPr>
                        <a:t>Lors de l’achat du billet d’avion et le jour du départ jusqu’à HLE du vol.</a:t>
                      </a:r>
                    </a:p>
                  </a:txBody>
                  <a:tcPr>
                    <a:solidFill>
                      <a:schemeClr val="accent1">
                        <a:lumMod val="20000"/>
                        <a:lumOff val="80000"/>
                      </a:schemeClr>
                    </a:solidFill>
                  </a:tcPr>
                </a:tc>
              </a:tr>
              <a:tr h="370840">
                <a:tc>
                  <a:txBody>
                    <a:bodyPr/>
                    <a:lstStyle/>
                    <a:p>
                      <a:r>
                        <a:rPr lang="fr-FR" b="1" dirty="0" smtClean="0">
                          <a:solidFill>
                            <a:schemeClr val="bg2">
                              <a:lumMod val="50000"/>
                            </a:schemeClr>
                          </a:solidFill>
                          <a:latin typeface="Ubuntu Light"/>
                        </a:rPr>
                        <a:t>Où</a:t>
                      </a:r>
                      <a:r>
                        <a:rPr lang="fr-FR" b="1" baseline="0" dirty="0" smtClean="0">
                          <a:solidFill>
                            <a:schemeClr val="bg2">
                              <a:lumMod val="50000"/>
                            </a:schemeClr>
                          </a:solidFill>
                          <a:latin typeface="Ubuntu Light"/>
                        </a:rPr>
                        <a:t> l’acheter</a:t>
                      </a:r>
                      <a:endParaRPr lang="fr-FR" b="1" dirty="0">
                        <a:solidFill>
                          <a:schemeClr val="bg2">
                            <a:lumMod val="50000"/>
                          </a:schemeClr>
                        </a:solidFill>
                        <a:latin typeface="Ubuntu Light"/>
                      </a:endParaRPr>
                    </a:p>
                  </a:txBody>
                  <a:tcPr>
                    <a:solidFill>
                      <a:schemeClr val="accent1">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800" kern="1200" baseline="0" dirty="0" smtClean="0">
                          <a:solidFill>
                            <a:schemeClr val="bg2">
                              <a:lumMod val="50000"/>
                            </a:schemeClr>
                          </a:solidFill>
                          <a:latin typeface="Ubuntu"/>
                          <a:ea typeface="+mn-ea"/>
                          <a:cs typeface="+mn-cs"/>
                        </a:rPr>
                        <a:t>• Site aircaraibes.com.</a:t>
                      </a:r>
                    </a:p>
                    <a:p>
                      <a:r>
                        <a:rPr lang="fr-FR" sz="1800" kern="1200" baseline="0" dirty="0" smtClean="0">
                          <a:solidFill>
                            <a:schemeClr val="bg2">
                              <a:lumMod val="50000"/>
                            </a:schemeClr>
                          </a:solidFill>
                          <a:latin typeface="Ubuntu"/>
                          <a:ea typeface="+mn-ea"/>
                          <a:cs typeface="+mn-cs"/>
                        </a:rPr>
                        <a:t>• Points de vente d’Air Caraïbes.</a:t>
                      </a:r>
                    </a:p>
                    <a:p>
                      <a:r>
                        <a:rPr lang="fr-FR" sz="1800" kern="1200" baseline="0" dirty="0" smtClean="0">
                          <a:solidFill>
                            <a:schemeClr val="bg2">
                              <a:lumMod val="50000"/>
                            </a:schemeClr>
                          </a:solidFill>
                          <a:latin typeface="Ubuntu"/>
                          <a:ea typeface="+mn-ea"/>
                          <a:cs typeface="+mn-cs"/>
                        </a:rPr>
                        <a:t>• Centrale de réservation d’Air Caraïbes.</a:t>
                      </a:r>
                    </a:p>
                    <a:p>
                      <a:r>
                        <a:rPr lang="fr-FR" sz="1800" kern="1200" baseline="0" dirty="0" smtClean="0">
                          <a:solidFill>
                            <a:schemeClr val="bg2">
                              <a:lumMod val="50000"/>
                            </a:schemeClr>
                          </a:solidFill>
                          <a:latin typeface="Ubuntu"/>
                          <a:ea typeface="+mn-ea"/>
                          <a:cs typeface="+mn-cs"/>
                        </a:rPr>
                        <a:t>• Agence de voyages.</a:t>
                      </a:r>
                    </a:p>
                  </a:txBody>
                  <a:tcPr>
                    <a:solidFill>
                      <a:schemeClr val="accent1">
                        <a:lumMod val="20000"/>
                        <a:lumOff val="80000"/>
                      </a:schemeClr>
                    </a:solidFill>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b="1" dirty="0" smtClean="0">
                          <a:solidFill>
                            <a:schemeClr val="bg2">
                              <a:lumMod val="50000"/>
                            </a:schemeClr>
                          </a:solidFill>
                          <a:latin typeface="Ubuntu Light"/>
                        </a:rPr>
                        <a:t>Code EMD</a:t>
                      </a:r>
                    </a:p>
                  </a:txBody>
                  <a:tcPr>
                    <a:solidFill>
                      <a:schemeClr val="accent1">
                        <a:lumMod val="20000"/>
                        <a:lumOff val="80000"/>
                      </a:schemeClr>
                    </a:solidFill>
                  </a:tcPr>
                </a:tc>
                <a:tc>
                  <a:txBody>
                    <a:bodyPr/>
                    <a:lstStyle/>
                    <a:p>
                      <a:r>
                        <a:rPr lang="fr-FR" sz="1800" dirty="0" smtClean="0">
                          <a:solidFill>
                            <a:schemeClr val="bg2">
                              <a:lumMod val="50000"/>
                            </a:schemeClr>
                          </a:solidFill>
                          <a:latin typeface="Ubuntu"/>
                        </a:rPr>
                        <a:t>LUGP </a:t>
                      </a:r>
                      <a:endParaRPr lang="fr-FR" sz="1800" dirty="0">
                        <a:solidFill>
                          <a:schemeClr val="bg2">
                            <a:lumMod val="50000"/>
                          </a:schemeClr>
                        </a:solidFill>
                        <a:latin typeface="Ubuntu"/>
                      </a:endParaRPr>
                    </a:p>
                  </a:txBody>
                  <a:tcPr>
                    <a:solidFill>
                      <a:schemeClr val="accent1">
                        <a:lumMod val="20000"/>
                        <a:lumOff val="80000"/>
                      </a:schemeClr>
                    </a:solidFill>
                  </a:tcPr>
                </a:tc>
              </a:tr>
              <a:tr h="370840">
                <a:tc>
                  <a:txBody>
                    <a:bodyPr/>
                    <a:lstStyle/>
                    <a:p>
                      <a:r>
                        <a:rPr lang="fr-FR" b="1" dirty="0" smtClean="0">
                          <a:solidFill>
                            <a:schemeClr val="bg2">
                              <a:lumMod val="50000"/>
                            </a:schemeClr>
                          </a:solidFill>
                          <a:latin typeface="Ubuntu Light"/>
                        </a:rPr>
                        <a:t>Conditions d’application</a:t>
                      </a:r>
                      <a:endParaRPr lang="fr-FR" b="1" dirty="0">
                        <a:solidFill>
                          <a:schemeClr val="bg2">
                            <a:lumMod val="50000"/>
                          </a:schemeClr>
                        </a:solidFill>
                        <a:latin typeface="Ubuntu Light"/>
                      </a:endParaRPr>
                    </a:p>
                  </a:txBody>
                  <a:tcPr>
                    <a:solidFill>
                      <a:schemeClr val="accent1">
                        <a:lumMod val="20000"/>
                        <a:lumOff val="80000"/>
                      </a:schemeClr>
                    </a:solidFill>
                  </a:tcPr>
                </a:tc>
                <a:tc>
                  <a:txBody>
                    <a:bodyPr/>
                    <a:lstStyle/>
                    <a:p>
                      <a:r>
                        <a:rPr lang="fr-FR" sz="1800" kern="1200" baseline="0" dirty="0" smtClean="0">
                          <a:solidFill>
                            <a:schemeClr val="bg2">
                              <a:lumMod val="50000"/>
                            </a:schemeClr>
                          </a:solidFill>
                          <a:latin typeface="Ubuntu"/>
                          <a:ea typeface="+mn-ea"/>
                          <a:cs typeface="+mn-cs"/>
                        </a:rPr>
                        <a:t>• Service valable sur les vols transatlantiques (excepté au départ de La Havane, Santiago de Cuba et San Salvador des Bahamas).</a:t>
                      </a:r>
                    </a:p>
                    <a:p>
                      <a:r>
                        <a:rPr lang="fr-FR" sz="1800" kern="1200" baseline="0" dirty="0" smtClean="0">
                          <a:solidFill>
                            <a:schemeClr val="bg2">
                              <a:lumMod val="50000"/>
                            </a:schemeClr>
                          </a:solidFill>
                          <a:latin typeface="Ubuntu"/>
                          <a:ea typeface="+mn-ea"/>
                          <a:cs typeface="+mn-cs"/>
                        </a:rPr>
                        <a:t>• Prix pour un aller simple.</a:t>
                      </a:r>
                    </a:p>
                    <a:p>
                      <a:r>
                        <a:rPr lang="fr-FR" sz="1800" kern="1200" baseline="0" dirty="0" smtClean="0">
                          <a:solidFill>
                            <a:schemeClr val="bg2">
                              <a:lumMod val="50000"/>
                            </a:schemeClr>
                          </a:solidFill>
                          <a:latin typeface="Ubuntu"/>
                          <a:ea typeface="+mn-ea"/>
                          <a:cs typeface="+mn-cs"/>
                        </a:rPr>
                        <a:t>• Ne s’applique pas aux bagages hors format.</a:t>
                      </a:r>
                    </a:p>
                    <a:p>
                      <a:r>
                        <a:rPr lang="fr-FR" sz="1800" kern="1200" baseline="0" dirty="0" smtClean="0">
                          <a:solidFill>
                            <a:schemeClr val="bg2">
                              <a:lumMod val="50000"/>
                            </a:schemeClr>
                          </a:solidFill>
                          <a:latin typeface="Ubuntu"/>
                          <a:ea typeface="+mn-ea"/>
                          <a:cs typeface="+mn-cs"/>
                        </a:rPr>
                        <a:t>• Livraison prioritaire du bagage parmi ceux de la classe Soleil (le bagage est livré en 1</a:t>
                      </a:r>
                      <a:r>
                        <a:rPr lang="fr-FR" sz="1800" kern="1200" baseline="30000" dirty="0" smtClean="0">
                          <a:solidFill>
                            <a:schemeClr val="bg2">
                              <a:lumMod val="50000"/>
                            </a:schemeClr>
                          </a:solidFill>
                          <a:latin typeface="Ubuntu"/>
                          <a:ea typeface="+mn-ea"/>
                          <a:cs typeface="+mn-cs"/>
                        </a:rPr>
                        <a:t>er</a:t>
                      </a:r>
                      <a:r>
                        <a:rPr lang="fr-FR" sz="1800" kern="1200" baseline="0" dirty="0" smtClean="0">
                          <a:solidFill>
                            <a:schemeClr val="bg2">
                              <a:lumMod val="50000"/>
                            </a:schemeClr>
                          </a:solidFill>
                          <a:latin typeface="Ubuntu"/>
                          <a:ea typeface="+mn-ea"/>
                          <a:cs typeface="+mn-cs"/>
                        </a:rPr>
                        <a:t>  parmi ceux de la classe Soleil mais après ceux des classes Caraïbes et Madras).</a:t>
                      </a:r>
                    </a:p>
                  </a:txBody>
                  <a:tcPr>
                    <a:solidFill>
                      <a:schemeClr val="accent1">
                        <a:lumMod val="20000"/>
                        <a:lumOff val="80000"/>
                      </a:schemeClr>
                    </a:solidFill>
                  </a:tcPr>
                </a:tc>
              </a:tr>
            </a:tbl>
          </a:graphicData>
        </a:graphic>
      </p:graphicFrame>
      <p:pic>
        <p:nvPicPr>
          <p:cNvPr id="8" name="Picture 2"/>
          <p:cNvPicPr>
            <a:picLocks noChangeAspect="1" noChangeArrowheads="1"/>
          </p:cNvPicPr>
          <p:nvPr/>
        </p:nvPicPr>
        <p:blipFill>
          <a:blip r:embed="rId3" cstate="email"/>
          <a:srcRect/>
          <a:stretch>
            <a:fillRect/>
          </a:stretch>
        </p:blipFill>
        <p:spPr bwMode="auto">
          <a:xfrm>
            <a:off x="220718" y="346841"/>
            <a:ext cx="1996787" cy="2462704"/>
          </a:xfrm>
          <a:prstGeom prst="rect">
            <a:avLst/>
          </a:prstGeom>
          <a:noFill/>
          <a:ln w="9525">
            <a:noFill/>
            <a:miter lim="800000"/>
            <a:headEnd/>
            <a:tailEnd/>
          </a:ln>
          <a:effectLst/>
        </p:spPr>
      </p:pic>
      <p:pic>
        <p:nvPicPr>
          <p:cNvPr id="10" name="Picture 2"/>
          <p:cNvPicPr>
            <a:picLocks noChangeAspect="1" noChangeArrowheads="1"/>
          </p:cNvPicPr>
          <p:nvPr/>
        </p:nvPicPr>
        <p:blipFill>
          <a:blip r:embed="rId4" cstate="email"/>
          <a:srcRect/>
          <a:stretch>
            <a:fillRect/>
          </a:stretch>
        </p:blipFill>
        <p:spPr bwMode="auto">
          <a:xfrm>
            <a:off x="224934" y="6012660"/>
            <a:ext cx="608782" cy="624624"/>
          </a:xfrm>
          <a:prstGeom prst="rect">
            <a:avLst/>
          </a:prstGeom>
          <a:noFill/>
          <a:ln w="9525">
            <a:noFill/>
            <a:miter lim="800000"/>
            <a:headEnd/>
            <a:tailEnd/>
          </a:ln>
        </p:spPr>
      </p:pic>
      <p:sp>
        <p:nvSpPr>
          <p:cNvPr id="7" name="ZoneTexte 6"/>
          <p:cNvSpPr txBox="1"/>
          <p:nvPr/>
        </p:nvSpPr>
        <p:spPr>
          <a:xfrm>
            <a:off x="0" y="3042744"/>
            <a:ext cx="2380593" cy="923330"/>
          </a:xfrm>
          <a:prstGeom prst="rect">
            <a:avLst/>
          </a:prstGeom>
          <a:noFill/>
        </p:spPr>
        <p:txBody>
          <a:bodyPr wrap="square" rtlCol="0">
            <a:spAutoFit/>
          </a:bodyPr>
          <a:lstStyle/>
          <a:p>
            <a:pPr algn="ctr"/>
            <a:r>
              <a:rPr lang="fr-FR" b="1" dirty="0" smtClean="0">
                <a:solidFill>
                  <a:srgbClr val="002060"/>
                </a:solidFill>
                <a:effectLst>
                  <a:outerShdw blurRad="38100" dist="38100" dir="2700000" algn="tl">
                    <a:srgbClr val="000000">
                      <a:alpha val="43137"/>
                    </a:srgbClr>
                  </a:outerShdw>
                </a:effectLst>
                <a:latin typeface="Ubuntu"/>
              </a:rPr>
              <a:t>LIVRAISON PRIORITAIRE DU BAGAGE</a:t>
            </a:r>
            <a:endParaRPr lang="fr-FR" b="1" dirty="0">
              <a:solidFill>
                <a:srgbClr val="002060"/>
              </a:solidFill>
              <a:effectLst>
                <a:outerShdw blurRad="38100" dist="38100" dir="2700000" algn="tl">
                  <a:srgbClr val="000000">
                    <a:alpha val="43137"/>
                  </a:srgbClr>
                </a:outerShdw>
              </a:effectLst>
              <a:latin typeface="Ubuntu"/>
            </a:endParaRPr>
          </a:p>
        </p:txBody>
      </p:sp>
    </p:spTree>
    <p:extLst>
      <p:ext uri="{BB962C8B-B14F-4D97-AF65-F5344CB8AC3E}">
        <p14:creationId xmlns:p14="http://schemas.microsoft.com/office/powerpoint/2010/main" xmlns="" val="3581670305"/>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graphicFrame>
        <p:nvGraphicFramePr>
          <p:cNvPr id="7" name="Tableau 6"/>
          <p:cNvGraphicFramePr>
            <a:graphicFrameLocks noGrp="1"/>
          </p:cNvGraphicFramePr>
          <p:nvPr/>
        </p:nvGraphicFramePr>
        <p:xfrm>
          <a:off x="2443655" y="288238"/>
          <a:ext cx="6427390" cy="6065520"/>
        </p:xfrm>
        <a:graphic>
          <a:graphicData uri="http://schemas.openxmlformats.org/drawingml/2006/table">
            <a:tbl>
              <a:tblPr firstRow="1" bandRow="1">
                <a:tableStyleId>{5C22544A-7EE6-4342-B048-85BDC9FD1C3A}</a:tableStyleId>
              </a:tblPr>
              <a:tblGrid>
                <a:gridCol w="1970690"/>
                <a:gridCol w="4456700"/>
              </a:tblGrid>
              <a:tr h="370840">
                <a:tc>
                  <a:txBody>
                    <a:bodyPr/>
                    <a:lstStyle/>
                    <a:p>
                      <a:r>
                        <a:rPr lang="fr-FR" b="1" dirty="0" smtClean="0">
                          <a:solidFill>
                            <a:schemeClr val="bg2">
                              <a:lumMod val="50000"/>
                            </a:schemeClr>
                          </a:solidFill>
                          <a:latin typeface="Ubuntu Light"/>
                        </a:rPr>
                        <a:t>Tarifs</a:t>
                      </a:r>
                      <a:endParaRPr lang="fr-FR" b="1" dirty="0">
                        <a:solidFill>
                          <a:schemeClr val="bg2">
                            <a:lumMod val="50000"/>
                          </a:schemeClr>
                        </a:solidFill>
                        <a:latin typeface="Ubuntu Light"/>
                      </a:endParaRPr>
                    </a:p>
                  </a:txBody>
                  <a:tcPr>
                    <a:solidFill>
                      <a:schemeClr val="accent1">
                        <a:lumMod val="20000"/>
                        <a:lumOff val="80000"/>
                      </a:schemeClr>
                    </a:solidFill>
                  </a:tcPr>
                </a:tc>
                <a:tc>
                  <a:txBody>
                    <a:bodyPr/>
                    <a:lstStyle/>
                    <a:p>
                      <a:pPr>
                        <a:defRPr/>
                      </a:pPr>
                      <a:r>
                        <a:rPr lang="fr-FR" sz="1600" kern="1200" baseline="0" dirty="0" smtClean="0">
                          <a:solidFill>
                            <a:schemeClr val="bg2">
                              <a:lumMod val="50000"/>
                            </a:schemeClr>
                          </a:solidFill>
                          <a:latin typeface="Ubuntu"/>
                          <a:ea typeface="+mn-ea"/>
                          <a:cs typeface="+mn-cs"/>
                        </a:rPr>
                        <a:t>•</a:t>
                      </a:r>
                      <a:r>
                        <a:rPr lang="fr-FR" sz="1600" b="1" kern="1200" baseline="0" dirty="0" smtClean="0">
                          <a:solidFill>
                            <a:schemeClr val="bg2">
                              <a:lumMod val="50000"/>
                            </a:schemeClr>
                          </a:solidFill>
                          <a:latin typeface="Ubuntu"/>
                          <a:ea typeface="+mn-ea"/>
                          <a:cs typeface="+mn-cs"/>
                        </a:rPr>
                        <a:t> </a:t>
                      </a:r>
                      <a:r>
                        <a:rPr lang="fr-FR" sz="1600" b="1" dirty="0" smtClean="0">
                          <a:solidFill>
                            <a:schemeClr val="bg2">
                              <a:lumMod val="50000"/>
                            </a:schemeClr>
                          </a:solidFill>
                          <a:latin typeface="Ubuntu"/>
                        </a:rPr>
                        <a:t>20 € TTC par</a:t>
                      </a:r>
                      <a:r>
                        <a:rPr lang="fr-FR" sz="1600" b="1" baseline="0" dirty="0" smtClean="0">
                          <a:solidFill>
                            <a:schemeClr val="bg2">
                              <a:lumMod val="50000"/>
                            </a:schemeClr>
                          </a:solidFill>
                          <a:latin typeface="Ubuntu"/>
                        </a:rPr>
                        <a:t> pers. par trajet</a:t>
                      </a:r>
                      <a:r>
                        <a:rPr lang="fr-FR" sz="1600" b="1" dirty="0" smtClean="0">
                          <a:solidFill>
                            <a:schemeClr val="bg2">
                              <a:lumMod val="50000"/>
                            </a:schemeClr>
                          </a:solidFill>
                          <a:latin typeface="Ubuntu"/>
                        </a:rPr>
                        <a:t> au départ d’Orly : </a:t>
                      </a:r>
                      <a:r>
                        <a:rPr lang="fr-FR" sz="1600" dirty="0" smtClean="0">
                          <a:solidFill>
                            <a:schemeClr val="bg2">
                              <a:lumMod val="50000"/>
                            </a:schemeClr>
                          </a:solidFill>
                          <a:latin typeface="Ubuntu"/>
                        </a:rPr>
                        <a:t>enregistrement et embarquement prioritaires, accès à une file plus rapide pour les démarches de contrôle de police (accès n°1).</a:t>
                      </a:r>
                    </a:p>
                    <a:p>
                      <a:pPr>
                        <a:defRPr/>
                      </a:pPr>
                      <a:r>
                        <a:rPr lang="fr-FR" sz="1600" kern="1200" baseline="0" dirty="0" smtClean="0">
                          <a:solidFill>
                            <a:schemeClr val="bg2">
                              <a:lumMod val="50000"/>
                            </a:schemeClr>
                          </a:solidFill>
                          <a:latin typeface="Ubuntu"/>
                          <a:ea typeface="+mn-ea"/>
                          <a:cs typeface="+mn-cs"/>
                        </a:rPr>
                        <a:t>•</a:t>
                      </a:r>
                      <a:r>
                        <a:rPr lang="fr-FR" sz="1600" b="1" kern="1200" baseline="0" dirty="0" smtClean="0">
                          <a:solidFill>
                            <a:schemeClr val="bg2">
                              <a:lumMod val="50000"/>
                            </a:schemeClr>
                          </a:solidFill>
                          <a:latin typeface="Ubuntu"/>
                          <a:ea typeface="+mn-ea"/>
                          <a:cs typeface="+mn-cs"/>
                        </a:rPr>
                        <a:t> </a:t>
                      </a:r>
                      <a:r>
                        <a:rPr lang="fr-FR" sz="1600" b="1" dirty="0" smtClean="0">
                          <a:solidFill>
                            <a:schemeClr val="bg2">
                              <a:lumMod val="50000"/>
                            </a:schemeClr>
                          </a:solidFill>
                          <a:latin typeface="Ubuntu"/>
                        </a:rPr>
                        <a:t>10 € TTC par pers. par trajet au départ des autres destinations Caraïbes : </a:t>
                      </a:r>
                      <a:r>
                        <a:rPr lang="fr-FR" sz="1600" dirty="0" smtClean="0">
                          <a:solidFill>
                            <a:schemeClr val="bg2">
                              <a:lumMod val="50000"/>
                            </a:schemeClr>
                          </a:solidFill>
                          <a:latin typeface="Ubuntu"/>
                        </a:rPr>
                        <a:t>enregistrement et embarquement prioritaires.</a:t>
                      </a:r>
                    </a:p>
                  </a:txBody>
                  <a:tcPr>
                    <a:solidFill>
                      <a:schemeClr val="accent1">
                        <a:lumMod val="20000"/>
                        <a:lumOff val="80000"/>
                      </a:schemeClr>
                    </a:solidFill>
                  </a:tcPr>
                </a:tc>
              </a:tr>
              <a:tr h="370840">
                <a:tc>
                  <a:txBody>
                    <a:bodyPr/>
                    <a:lstStyle/>
                    <a:p>
                      <a:r>
                        <a:rPr lang="fr-FR" b="1" dirty="0" smtClean="0">
                          <a:solidFill>
                            <a:schemeClr val="bg2">
                              <a:lumMod val="50000"/>
                            </a:schemeClr>
                          </a:solidFill>
                          <a:latin typeface="Ubuntu Light"/>
                        </a:rPr>
                        <a:t>Quand l’acheter</a:t>
                      </a:r>
                      <a:endParaRPr lang="fr-FR" b="1" dirty="0">
                        <a:solidFill>
                          <a:schemeClr val="bg2">
                            <a:lumMod val="50000"/>
                          </a:schemeClr>
                        </a:solidFill>
                        <a:latin typeface="Ubuntu Light"/>
                      </a:endParaRPr>
                    </a:p>
                  </a:txBody>
                  <a:tcPr>
                    <a:solidFill>
                      <a:schemeClr val="accent1">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600" dirty="0" smtClean="0">
                          <a:solidFill>
                            <a:schemeClr val="bg2">
                              <a:lumMod val="50000"/>
                            </a:schemeClr>
                          </a:solidFill>
                          <a:latin typeface="Ubuntu"/>
                        </a:rPr>
                        <a:t>Lors de l’achat du billet d’avion et le jour du départ jusqu’à HLE du vol.</a:t>
                      </a:r>
                    </a:p>
                  </a:txBody>
                  <a:tcPr>
                    <a:solidFill>
                      <a:schemeClr val="accent1">
                        <a:lumMod val="20000"/>
                        <a:lumOff val="80000"/>
                      </a:schemeClr>
                    </a:solidFill>
                  </a:tcPr>
                </a:tc>
              </a:tr>
              <a:tr h="370840">
                <a:tc>
                  <a:txBody>
                    <a:bodyPr/>
                    <a:lstStyle/>
                    <a:p>
                      <a:r>
                        <a:rPr lang="fr-FR" b="1" dirty="0" smtClean="0">
                          <a:solidFill>
                            <a:schemeClr val="bg2">
                              <a:lumMod val="50000"/>
                            </a:schemeClr>
                          </a:solidFill>
                          <a:latin typeface="Ubuntu Light"/>
                        </a:rPr>
                        <a:t>Où</a:t>
                      </a:r>
                      <a:r>
                        <a:rPr lang="fr-FR" b="1" baseline="0" dirty="0" smtClean="0">
                          <a:solidFill>
                            <a:schemeClr val="bg2">
                              <a:lumMod val="50000"/>
                            </a:schemeClr>
                          </a:solidFill>
                          <a:latin typeface="Ubuntu Light"/>
                        </a:rPr>
                        <a:t> l’acheter</a:t>
                      </a:r>
                      <a:endParaRPr lang="fr-FR" b="1" dirty="0">
                        <a:solidFill>
                          <a:schemeClr val="bg2">
                            <a:lumMod val="50000"/>
                          </a:schemeClr>
                        </a:solidFill>
                        <a:latin typeface="Ubuntu Light"/>
                      </a:endParaRPr>
                    </a:p>
                  </a:txBody>
                  <a:tcPr>
                    <a:solidFill>
                      <a:schemeClr val="accent1">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600" kern="1200" baseline="0" dirty="0" smtClean="0">
                          <a:solidFill>
                            <a:schemeClr val="bg2">
                              <a:lumMod val="50000"/>
                            </a:schemeClr>
                          </a:solidFill>
                          <a:latin typeface="Ubuntu"/>
                          <a:ea typeface="+mn-ea"/>
                          <a:cs typeface="+mn-cs"/>
                        </a:rPr>
                        <a:t>• Site aircaraibes.com.</a:t>
                      </a:r>
                    </a:p>
                    <a:p>
                      <a:r>
                        <a:rPr lang="fr-FR" sz="1600" kern="1200" baseline="0" dirty="0" smtClean="0">
                          <a:solidFill>
                            <a:schemeClr val="bg2">
                              <a:lumMod val="50000"/>
                            </a:schemeClr>
                          </a:solidFill>
                          <a:latin typeface="Ubuntu"/>
                          <a:ea typeface="+mn-ea"/>
                          <a:cs typeface="+mn-cs"/>
                        </a:rPr>
                        <a:t>• Points de vente d’Air Caraïbes.</a:t>
                      </a:r>
                    </a:p>
                    <a:p>
                      <a:r>
                        <a:rPr lang="fr-FR" sz="1600" kern="1200" baseline="0" dirty="0" smtClean="0">
                          <a:solidFill>
                            <a:schemeClr val="bg2">
                              <a:lumMod val="50000"/>
                            </a:schemeClr>
                          </a:solidFill>
                          <a:latin typeface="Ubuntu"/>
                          <a:ea typeface="+mn-ea"/>
                          <a:cs typeface="+mn-cs"/>
                        </a:rPr>
                        <a:t>• Centrale de réservation d’Air Caraïbes.</a:t>
                      </a:r>
                    </a:p>
                    <a:p>
                      <a:r>
                        <a:rPr lang="fr-FR" sz="1600" kern="1200" baseline="0" dirty="0" smtClean="0">
                          <a:solidFill>
                            <a:schemeClr val="bg2">
                              <a:lumMod val="50000"/>
                            </a:schemeClr>
                          </a:solidFill>
                          <a:latin typeface="Ubuntu"/>
                          <a:ea typeface="+mn-ea"/>
                          <a:cs typeface="+mn-cs"/>
                        </a:rPr>
                        <a:t>• Agence de voyages.</a:t>
                      </a:r>
                    </a:p>
                  </a:txBody>
                  <a:tcPr>
                    <a:solidFill>
                      <a:schemeClr val="accent1">
                        <a:lumMod val="20000"/>
                        <a:lumOff val="80000"/>
                      </a:schemeClr>
                    </a:solidFill>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b="1" dirty="0" smtClean="0">
                          <a:solidFill>
                            <a:schemeClr val="bg2">
                              <a:lumMod val="50000"/>
                            </a:schemeClr>
                          </a:solidFill>
                          <a:latin typeface="Ubuntu Light"/>
                        </a:rPr>
                        <a:t>Codes EMD</a:t>
                      </a:r>
                    </a:p>
                  </a:txBody>
                  <a:tcPr>
                    <a:solidFill>
                      <a:schemeClr val="accent1">
                        <a:lumMod val="20000"/>
                        <a:lumOff val="80000"/>
                      </a:schemeClr>
                    </a:solidFill>
                  </a:tcPr>
                </a:tc>
                <a:tc>
                  <a:txBody>
                    <a:bodyPr/>
                    <a:lstStyle/>
                    <a:p>
                      <a:pPr>
                        <a:defRPr/>
                      </a:pPr>
                      <a:r>
                        <a:rPr lang="fr-FR" sz="1600" kern="1200" baseline="0" dirty="0" smtClean="0">
                          <a:solidFill>
                            <a:schemeClr val="bg2">
                              <a:lumMod val="50000"/>
                            </a:schemeClr>
                          </a:solidFill>
                          <a:latin typeface="Ubuntu"/>
                          <a:ea typeface="+mn-ea"/>
                          <a:cs typeface="+mn-cs"/>
                        </a:rPr>
                        <a:t>• </a:t>
                      </a:r>
                      <a:r>
                        <a:rPr lang="fr-FR" sz="1600" dirty="0" smtClean="0">
                          <a:solidFill>
                            <a:schemeClr val="bg2">
                              <a:lumMod val="50000"/>
                            </a:schemeClr>
                          </a:solidFill>
                          <a:latin typeface="Ubuntu"/>
                        </a:rPr>
                        <a:t>FASO (départ d’Orly).</a:t>
                      </a:r>
                    </a:p>
                    <a:p>
                      <a:pPr>
                        <a:defRPr/>
                      </a:pPr>
                      <a:r>
                        <a:rPr lang="fr-FR" sz="1600" kern="1200" baseline="0" dirty="0" smtClean="0">
                          <a:solidFill>
                            <a:schemeClr val="bg2">
                              <a:lumMod val="50000"/>
                            </a:schemeClr>
                          </a:solidFill>
                          <a:latin typeface="Ubuntu"/>
                          <a:ea typeface="+mn-ea"/>
                          <a:cs typeface="+mn-cs"/>
                        </a:rPr>
                        <a:t>• </a:t>
                      </a:r>
                      <a:r>
                        <a:rPr lang="fr-FR" sz="1600" dirty="0" smtClean="0">
                          <a:solidFill>
                            <a:schemeClr val="bg2">
                              <a:lumMod val="50000"/>
                            </a:schemeClr>
                          </a:solidFill>
                          <a:latin typeface="Ubuntu"/>
                        </a:rPr>
                        <a:t>FASA (départ des Caraïbes).</a:t>
                      </a:r>
                    </a:p>
                  </a:txBody>
                  <a:tcPr>
                    <a:solidFill>
                      <a:schemeClr val="accent1">
                        <a:lumMod val="20000"/>
                        <a:lumOff val="80000"/>
                      </a:schemeClr>
                    </a:solidFill>
                  </a:tcPr>
                </a:tc>
              </a:tr>
              <a:tr h="370840">
                <a:tc>
                  <a:txBody>
                    <a:bodyPr/>
                    <a:lstStyle/>
                    <a:p>
                      <a:r>
                        <a:rPr lang="fr-FR" b="1" dirty="0" smtClean="0">
                          <a:solidFill>
                            <a:schemeClr val="bg2">
                              <a:lumMod val="50000"/>
                            </a:schemeClr>
                          </a:solidFill>
                          <a:latin typeface="Ubuntu Light"/>
                        </a:rPr>
                        <a:t>Conditions d’application</a:t>
                      </a:r>
                      <a:endParaRPr lang="fr-FR" b="1" dirty="0">
                        <a:solidFill>
                          <a:schemeClr val="bg2">
                            <a:lumMod val="50000"/>
                          </a:schemeClr>
                        </a:solidFill>
                        <a:latin typeface="Ubuntu Light"/>
                      </a:endParaRPr>
                    </a:p>
                  </a:txBody>
                  <a:tcPr>
                    <a:solidFill>
                      <a:schemeClr val="accent1">
                        <a:lumMod val="20000"/>
                        <a:lumOff val="80000"/>
                      </a:schemeClr>
                    </a:solidFill>
                  </a:tcPr>
                </a:tc>
                <a:tc>
                  <a:txBody>
                    <a:bodyPr/>
                    <a:lstStyle/>
                    <a:p>
                      <a:r>
                        <a:rPr lang="fr-FR" sz="1600" kern="1200" baseline="0" dirty="0" smtClean="0">
                          <a:solidFill>
                            <a:schemeClr val="bg2">
                              <a:lumMod val="50000"/>
                            </a:schemeClr>
                          </a:solidFill>
                          <a:latin typeface="Ubuntu"/>
                          <a:ea typeface="+mn-ea"/>
                          <a:cs typeface="+mn-cs"/>
                        </a:rPr>
                        <a:t>• Service valable sur les vols transatlantiques, excepté au départ de Saint-Martin, Saint-Domingue, Port-au-Prince, La Havane et Santiago de Cuba, San Salvador des Bahamas.</a:t>
                      </a:r>
                    </a:p>
                    <a:p>
                      <a:r>
                        <a:rPr lang="fr-FR" sz="1600" kern="1200" baseline="0" dirty="0" smtClean="0">
                          <a:solidFill>
                            <a:schemeClr val="bg2">
                              <a:lumMod val="50000"/>
                            </a:schemeClr>
                          </a:solidFill>
                          <a:latin typeface="Ubuntu"/>
                          <a:ea typeface="+mn-ea"/>
                          <a:cs typeface="+mn-cs"/>
                        </a:rPr>
                        <a:t>• Prix pour un aller simple.</a:t>
                      </a:r>
                    </a:p>
                  </a:txBody>
                  <a:tcPr>
                    <a:solidFill>
                      <a:schemeClr val="accent1">
                        <a:lumMod val="20000"/>
                        <a:lumOff val="80000"/>
                      </a:schemeClr>
                    </a:solidFill>
                  </a:tcPr>
                </a:tc>
              </a:tr>
            </a:tbl>
          </a:graphicData>
        </a:graphic>
      </p:graphicFrame>
      <p:pic>
        <p:nvPicPr>
          <p:cNvPr id="10" name="Picture 2"/>
          <p:cNvPicPr>
            <a:picLocks noChangeAspect="1" noChangeArrowheads="1"/>
          </p:cNvPicPr>
          <p:nvPr/>
        </p:nvPicPr>
        <p:blipFill>
          <a:blip r:embed="rId3" cstate="email"/>
          <a:srcRect/>
          <a:stretch>
            <a:fillRect/>
          </a:stretch>
        </p:blipFill>
        <p:spPr bwMode="auto">
          <a:xfrm>
            <a:off x="215463" y="331076"/>
            <a:ext cx="2007476" cy="2475888"/>
          </a:xfrm>
          <a:prstGeom prst="rect">
            <a:avLst/>
          </a:prstGeom>
          <a:noFill/>
          <a:ln w="9525">
            <a:noFill/>
            <a:miter lim="800000"/>
            <a:headEnd/>
            <a:tailEnd/>
          </a:ln>
          <a:effectLst/>
        </p:spPr>
      </p:pic>
      <p:pic>
        <p:nvPicPr>
          <p:cNvPr id="8" name="Picture 2"/>
          <p:cNvPicPr>
            <a:picLocks noChangeAspect="1" noChangeArrowheads="1"/>
          </p:cNvPicPr>
          <p:nvPr/>
        </p:nvPicPr>
        <p:blipFill>
          <a:blip r:embed="rId4" cstate="email"/>
          <a:srcRect/>
          <a:stretch>
            <a:fillRect/>
          </a:stretch>
        </p:blipFill>
        <p:spPr bwMode="auto">
          <a:xfrm>
            <a:off x="224934" y="5933831"/>
            <a:ext cx="608782" cy="624624"/>
          </a:xfrm>
          <a:prstGeom prst="rect">
            <a:avLst/>
          </a:prstGeom>
          <a:noFill/>
          <a:ln w="9525">
            <a:noFill/>
            <a:miter lim="800000"/>
            <a:headEnd/>
            <a:tailEnd/>
          </a:ln>
        </p:spPr>
      </p:pic>
      <p:sp>
        <p:nvSpPr>
          <p:cNvPr id="6" name="ZoneTexte 5"/>
          <p:cNvSpPr txBox="1"/>
          <p:nvPr/>
        </p:nvSpPr>
        <p:spPr>
          <a:xfrm>
            <a:off x="0" y="3042744"/>
            <a:ext cx="2380593" cy="1200329"/>
          </a:xfrm>
          <a:prstGeom prst="rect">
            <a:avLst/>
          </a:prstGeom>
          <a:noFill/>
        </p:spPr>
        <p:txBody>
          <a:bodyPr wrap="square" rtlCol="0">
            <a:spAutoFit/>
          </a:bodyPr>
          <a:lstStyle/>
          <a:p>
            <a:pPr algn="ctr"/>
            <a:r>
              <a:rPr lang="fr-FR" b="1" dirty="0" smtClean="0">
                <a:solidFill>
                  <a:srgbClr val="002060"/>
                </a:solidFill>
                <a:effectLst>
                  <a:outerShdw blurRad="38100" dist="38100" dir="2700000" algn="tl">
                    <a:srgbClr val="000000">
                      <a:alpha val="43137"/>
                    </a:srgbClr>
                  </a:outerShdw>
                </a:effectLst>
                <a:latin typeface="Ubuntu"/>
              </a:rPr>
              <a:t>ENREGISTREMENT ET EMBARQUEMENT PRIORITAIRE </a:t>
            </a:r>
            <a:endParaRPr lang="fr-FR" b="1" dirty="0">
              <a:solidFill>
                <a:srgbClr val="002060"/>
              </a:solidFill>
              <a:effectLst>
                <a:outerShdw blurRad="38100" dist="38100" dir="2700000" algn="tl">
                  <a:srgbClr val="000000">
                    <a:alpha val="43137"/>
                  </a:srgbClr>
                </a:outerShdw>
              </a:effectLst>
              <a:latin typeface="Ubuntu"/>
            </a:endParaRPr>
          </a:p>
        </p:txBody>
      </p:sp>
    </p:spTree>
    <p:extLst>
      <p:ext uri="{BB962C8B-B14F-4D97-AF65-F5344CB8AC3E}">
        <p14:creationId xmlns:p14="http://schemas.microsoft.com/office/powerpoint/2010/main" xmlns="" val="3581670305"/>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graphicFrame>
        <p:nvGraphicFramePr>
          <p:cNvPr id="9" name="Tableau 8"/>
          <p:cNvGraphicFramePr>
            <a:graphicFrameLocks noGrp="1"/>
          </p:cNvGraphicFramePr>
          <p:nvPr/>
        </p:nvGraphicFramePr>
        <p:xfrm>
          <a:off x="2294707" y="351300"/>
          <a:ext cx="6660107" cy="5775960"/>
        </p:xfrm>
        <a:graphic>
          <a:graphicData uri="http://schemas.openxmlformats.org/drawingml/2006/table">
            <a:tbl>
              <a:tblPr firstRow="1" bandRow="1">
                <a:tableStyleId>{5C22544A-7EE6-4342-B048-85BDC9FD1C3A}</a:tableStyleId>
              </a:tblPr>
              <a:tblGrid>
                <a:gridCol w="1961983"/>
                <a:gridCol w="4698124"/>
              </a:tblGrid>
              <a:tr h="370840">
                <a:tc>
                  <a:txBody>
                    <a:bodyPr/>
                    <a:lstStyle/>
                    <a:p>
                      <a:r>
                        <a:rPr lang="fr-FR" b="1" dirty="0" smtClean="0">
                          <a:solidFill>
                            <a:schemeClr val="bg2">
                              <a:lumMod val="50000"/>
                            </a:schemeClr>
                          </a:solidFill>
                          <a:latin typeface="Ubuntu Light"/>
                        </a:rPr>
                        <a:t>Tarif</a:t>
                      </a:r>
                      <a:endParaRPr lang="fr-FR" b="1" dirty="0">
                        <a:solidFill>
                          <a:schemeClr val="bg2">
                            <a:lumMod val="50000"/>
                          </a:schemeClr>
                        </a:solidFill>
                        <a:latin typeface="Ubuntu Light"/>
                      </a:endParaRPr>
                    </a:p>
                  </a:txBody>
                  <a:tcPr>
                    <a:solidFill>
                      <a:schemeClr val="accent1">
                        <a:lumMod val="20000"/>
                        <a:lumOff val="80000"/>
                      </a:schemeClr>
                    </a:solidFill>
                  </a:tcPr>
                </a:tc>
                <a:tc>
                  <a:txBody>
                    <a:bodyPr/>
                    <a:lstStyle/>
                    <a:p>
                      <a:r>
                        <a:rPr lang="fr-FR" sz="1600" dirty="0" smtClean="0">
                          <a:solidFill>
                            <a:schemeClr val="bg2">
                              <a:lumMod val="50000"/>
                            </a:schemeClr>
                          </a:solidFill>
                          <a:latin typeface="Ubuntu"/>
                        </a:rPr>
                        <a:t>30 € TTC par</a:t>
                      </a:r>
                      <a:r>
                        <a:rPr lang="fr-FR" sz="1600" baseline="0" dirty="0" smtClean="0">
                          <a:solidFill>
                            <a:schemeClr val="bg2">
                              <a:lumMod val="50000"/>
                            </a:schemeClr>
                          </a:solidFill>
                          <a:latin typeface="Ubuntu"/>
                        </a:rPr>
                        <a:t> pers</a:t>
                      </a:r>
                      <a:r>
                        <a:rPr lang="fr-FR" sz="1600" dirty="0" smtClean="0">
                          <a:solidFill>
                            <a:schemeClr val="bg2">
                              <a:lumMod val="50000"/>
                            </a:schemeClr>
                          </a:solidFill>
                          <a:latin typeface="Ubuntu"/>
                        </a:rPr>
                        <a:t>. par</a:t>
                      </a:r>
                      <a:r>
                        <a:rPr lang="fr-FR" sz="1600" baseline="0" dirty="0" smtClean="0">
                          <a:solidFill>
                            <a:schemeClr val="bg2">
                              <a:lumMod val="50000"/>
                            </a:schemeClr>
                          </a:solidFill>
                          <a:latin typeface="Ubuntu"/>
                        </a:rPr>
                        <a:t> trajet. </a:t>
                      </a:r>
                      <a:endParaRPr lang="fr-FR" sz="1600" dirty="0">
                        <a:solidFill>
                          <a:schemeClr val="bg2">
                            <a:lumMod val="50000"/>
                          </a:schemeClr>
                        </a:solidFill>
                        <a:latin typeface="Ubuntu"/>
                      </a:endParaRPr>
                    </a:p>
                  </a:txBody>
                  <a:tcPr>
                    <a:solidFill>
                      <a:schemeClr val="accent1">
                        <a:lumMod val="20000"/>
                        <a:lumOff val="80000"/>
                      </a:schemeClr>
                    </a:solidFill>
                  </a:tcPr>
                </a:tc>
              </a:tr>
              <a:tr h="370840">
                <a:tc>
                  <a:txBody>
                    <a:bodyPr/>
                    <a:lstStyle/>
                    <a:p>
                      <a:r>
                        <a:rPr lang="fr-FR" b="1" dirty="0" smtClean="0">
                          <a:solidFill>
                            <a:schemeClr val="bg2">
                              <a:lumMod val="50000"/>
                            </a:schemeClr>
                          </a:solidFill>
                          <a:latin typeface="Ubuntu Light"/>
                        </a:rPr>
                        <a:t>Achat en miles</a:t>
                      </a:r>
                    </a:p>
                  </a:txBody>
                  <a:tcPr>
                    <a:solidFill>
                      <a:schemeClr val="accent1">
                        <a:lumMod val="20000"/>
                        <a:lumOff val="80000"/>
                      </a:schemeClr>
                    </a:solidFill>
                  </a:tcPr>
                </a:tc>
                <a:tc>
                  <a:txBody>
                    <a:bodyPr/>
                    <a:lstStyle/>
                    <a:p>
                      <a:r>
                        <a:rPr lang="fr-FR" sz="1600" dirty="0" smtClean="0">
                          <a:solidFill>
                            <a:schemeClr val="bg2">
                              <a:lumMod val="50000"/>
                            </a:schemeClr>
                          </a:solidFill>
                          <a:latin typeface="Ubuntu"/>
                        </a:rPr>
                        <a:t>5 000 miles.</a:t>
                      </a:r>
                      <a:endParaRPr lang="fr-FR" sz="1600" dirty="0">
                        <a:solidFill>
                          <a:schemeClr val="bg2">
                            <a:lumMod val="50000"/>
                          </a:schemeClr>
                        </a:solidFill>
                        <a:latin typeface="Ubuntu"/>
                      </a:endParaRPr>
                    </a:p>
                  </a:txBody>
                  <a:tcPr>
                    <a:solidFill>
                      <a:schemeClr val="accent1">
                        <a:lumMod val="20000"/>
                        <a:lumOff val="80000"/>
                      </a:schemeClr>
                    </a:solidFill>
                  </a:tcPr>
                </a:tc>
              </a:tr>
              <a:tr h="370840">
                <a:tc>
                  <a:txBody>
                    <a:bodyPr/>
                    <a:lstStyle/>
                    <a:p>
                      <a:r>
                        <a:rPr lang="fr-FR" b="1" dirty="0" smtClean="0">
                          <a:solidFill>
                            <a:schemeClr val="bg2">
                              <a:lumMod val="50000"/>
                            </a:schemeClr>
                          </a:solidFill>
                          <a:latin typeface="Ubuntu Light"/>
                        </a:rPr>
                        <a:t>Quand l’acheter</a:t>
                      </a:r>
                      <a:endParaRPr lang="fr-FR" b="1" dirty="0">
                        <a:solidFill>
                          <a:schemeClr val="bg2">
                            <a:lumMod val="50000"/>
                          </a:schemeClr>
                        </a:solidFill>
                        <a:latin typeface="Ubuntu Light"/>
                      </a:endParaRPr>
                    </a:p>
                  </a:txBody>
                  <a:tcPr>
                    <a:solidFill>
                      <a:schemeClr val="accent1">
                        <a:lumMod val="20000"/>
                        <a:lumOff val="80000"/>
                      </a:schemeClr>
                    </a:solidFill>
                  </a:tcPr>
                </a:tc>
                <a:tc>
                  <a:txBody>
                    <a:bodyPr/>
                    <a:lstStyle/>
                    <a:p>
                      <a:pPr>
                        <a:defRPr/>
                      </a:pPr>
                      <a:r>
                        <a:rPr lang="fr-FR" sz="1600" kern="1200" baseline="0" dirty="0" smtClean="0">
                          <a:solidFill>
                            <a:schemeClr val="bg2">
                              <a:lumMod val="50000"/>
                            </a:schemeClr>
                          </a:solidFill>
                          <a:latin typeface="Ubuntu"/>
                          <a:ea typeface="+mn-ea"/>
                          <a:cs typeface="+mn-cs"/>
                        </a:rPr>
                        <a:t>•</a:t>
                      </a:r>
                      <a:r>
                        <a:rPr lang="fr-FR" sz="1600" baseline="0" dirty="0" smtClean="0">
                          <a:solidFill>
                            <a:schemeClr val="bg2">
                              <a:lumMod val="50000"/>
                            </a:schemeClr>
                          </a:solidFill>
                          <a:latin typeface="Ubuntu"/>
                        </a:rPr>
                        <a:t> L</a:t>
                      </a:r>
                      <a:r>
                        <a:rPr lang="fr-FR" sz="1600" dirty="0" smtClean="0">
                          <a:solidFill>
                            <a:schemeClr val="bg2">
                              <a:lumMod val="50000"/>
                            </a:schemeClr>
                          </a:solidFill>
                          <a:latin typeface="Ubuntu"/>
                        </a:rPr>
                        <a:t>ors de l’achat du billet d’avion et le jour du départ jusqu’à HLE</a:t>
                      </a:r>
                      <a:r>
                        <a:rPr lang="fr-FR" sz="1600" baseline="0" dirty="0" smtClean="0">
                          <a:solidFill>
                            <a:schemeClr val="bg2">
                              <a:lumMod val="50000"/>
                            </a:schemeClr>
                          </a:solidFill>
                          <a:latin typeface="Ubuntu"/>
                        </a:rPr>
                        <a:t> </a:t>
                      </a:r>
                      <a:r>
                        <a:rPr lang="fr-FR" sz="1600" dirty="0" smtClean="0">
                          <a:solidFill>
                            <a:schemeClr val="bg2">
                              <a:lumMod val="50000"/>
                            </a:schemeClr>
                          </a:solidFill>
                          <a:latin typeface="Ubuntu"/>
                        </a:rPr>
                        <a:t>au départ de Orly, Cayenne, Saint-Martin, Saint-Domingue</a:t>
                      </a:r>
                      <a:r>
                        <a:rPr lang="fr-FR" sz="1600" baseline="0" dirty="0" smtClean="0">
                          <a:solidFill>
                            <a:schemeClr val="bg2">
                              <a:lumMod val="50000"/>
                            </a:schemeClr>
                          </a:solidFill>
                          <a:latin typeface="Ubuntu"/>
                        </a:rPr>
                        <a:t>.</a:t>
                      </a:r>
                      <a:endParaRPr lang="fr-FR" sz="1600" dirty="0" smtClean="0">
                        <a:solidFill>
                          <a:schemeClr val="bg2">
                            <a:lumMod val="50000"/>
                          </a:schemeClr>
                        </a:solidFill>
                        <a:latin typeface="Ubuntu"/>
                      </a:endParaRPr>
                    </a:p>
                    <a:p>
                      <a:pPr>
                        <a:defRPr/>
                      </a:pPr>
                      <a:r>
                        <a:rPr lang="fr-FR" sz="1600" kern="1200" baseline="0" dirty="0" smtClean="0">
                          <a:solidFill>
                            <a:schemeClr val="bg2">
                              <a:lumMod val="50000"/>
                            </a:schemeClr>
                          </a:solidFill>
                          <a:latin typeface="Ubuntu"/>
                          <a:ea typeface="+mn-ea"/>
                          <a:cs typeface="+mn-cs"/>
                        </a:rPr>
                        <a:t>• U</a:t>
                      </a:r>
                      <a:r>
                        <a:rPr lang="fr-FR" sz="1600" dirty="0" smtClean="0">
                          <a:solidFill>
                            <a:schemeClr val="bg2">
                              <a:lumMod val="50000"/>
                            </a:schemeClr>
                          </a:solidFill>
                          <a:latin typeface="Ubuntu"/>
                        </a:rPr>
                        <a:t>niquement le jour du départ selon disponibilités à Pointe-à-Pitre et Fort-de-France.</a:t>
                      </a:r>
                    </a:p>
                  </a:txBody>
                  <a:tcPr>
                    <a:solidFill>
                      <a:schemeClr val="accent1">
                        <a:lumMod val="20000"/>
                        <a:lumOff val="80000"/>
                      </a:schemeClr>
                    </a:solidFill>
                  </a:tcPr>
                </a:tc>
              </a:tr>
              <a:tr h="370840">
                <a:tc>
                  <a:txBody>
                    <a:bodyPr/>
                    <a:lstStyle/>
                    <a:p>
                      <a:r>
                        <a:rPr lang="fr-FR" b="1" dirty="0" smtClean="0">
                          <a:solidFill>
                            <a:schemeClr val="bg2">
                              <a:lumMod val="50000"/>
                            </a:schemeClr>
                          </a:solidFill>
                          <a:latin typeface="Ubuntu Light"/>
                        </a:rPr>
                        <a:t>Où</a:t>
                      </a:r>
                      <a:r>
                        <a:rPr lang="fr-FR" b="1" baseline="0" dirty="0" smtClean="0">
                          <a:solidFill>
                            <a:schemeClr val="bg2">
                              <a:lumMod val="50000"/>
                            </a:schemeClr>
                          </a:solidFill>
                          <a:latin typeface="Ubuntu Light"/>
                        </a:rPr>
                        <a:t> l’acheter</a:t>
                      </a:r>
                      <a:endParaRPr lang="fr-FR" b="1" dirty="0">
                        <a:solidFill>
                          <a:schemeClr val="bg2">
                            <a:lumMod val="50000"/>
                          </a:schemeClr>
                        </a:solidFill>
                        <a:latin typeface="Ubuntu Light"/>
                      </a:endParaRPr>
                    </a:p>
                  </a:txBody>
                  <a:tcPr>
                    <a:solidFill>
                      <a:schemeClr val="accent1">
                        <a:lumMod val="20000"/>
                        <a:lumOff val="80000"/>
                      </a:schemeClr>
                    </a:solidFill>
                  </a:tcPr>
                </a:tc>
                <a:tc>
                  <a:txBody>
                    <a:bodyPr/>
                    <a:lstStyle/>
                    <a:p>
                      <a:r>
                        <a:rPr lang="fr-FR" sz="1600" kern="1200" baseline="0" dirty="0" smtClean="0">
                          <a:solidFill>
                            <a:schemeClr val="bg2">
                              <a:lumMod val="50000"/>
                            </a:schemeClr>
                          </a:solidFill>
                          <a:latin typeface="Ubuntu"/>
                          <a:ea typeface="+mn-ea"/>
                          <a:cs typeface="+mn-cs"/>
                        </a:rPr>
                        <a:t>• À l’aéroport le jour du départ et jusqu’à l’heure limite d’enregistrement à Orly, Cayenne, Saint-Martin, Saint-Domingue.</a:t>
                      </a:r>
                    </a:p>
                    <a:p>
                      <a:r>
                        <a:rPr lang="fr-FR" sz="1600" kern="1200" baseline="0" dirty="0" smtClean="0">
                          <a:solidFill>
                            <a:schemeClr val="bg2">
                              <a:lumMod val="50000"/>
                            </a:schemeClr>
                          </a:solidFill>
                          <a:latin typeface="Ubuntu"/>
                          <a:ea typeface="+mn-ea"/>
                          <a:cs typeface="+mn-cs"/>
                        </a:rPr>
                        <a:t>• Uniquement à l’aéroport le jour du départ et jusqu’à l’heure limite d’enregistrement à Pointe-Pitre et Fort-de-France.</a:t>
                      </a:r>
                    </a:p>
                    <a:p>
                      <a:pPr marL="0" marR="0" indent="0" algn="l" defTabSz="914400" rtl="0" eaLnBrk="1" fontAlgn="auto" latinLnBrk="0" hangingPunct="1">
                        <a:lnSpc>
                          <a:spcPct val="100000"/>
                        </a:lnSpc>
                        <a:spcBef>
                          <a:spcPts val="0"/>
                        </a:spcBef>
                        <a:spcAft>
                          <a:spcPts val="0"/>
                        </a:spcAft>
                        <a:buClrTx/>
                        <a:buSzTx/>
                        <a:buFontTx/>
                        <a:buNone/>
                        <a:tabLst/>
                        <a:defRPr/>
                      </a:pPr>
                      <a:r>
                        <a:rPr lang="fr-FR" sz="1600" kern="1200" baseline="0" dirty="0" smtClean="0">
                          <a:solidFill>
                            <a:schemeClr val="bg2">
                              <a:lumMod val="50000"/>
                            </a:schemeClr>
                          </a:solidFill>
                          <a:latin typeface="Ubuntu"/>
                          <a:ea typeface="+mn-ea"/>
                          <a:cs typeface="+mn-cs"/>
                        </a:rPr>
                        <a:t>• Site aircaraibes.com.</a:t>
                      </a:r>
                    </a:p>
                    <a:p>
                      <a:r>
                        <a:rPr lang="fr-FR" sz="1600" kern="1200" baseline="0" dirty="0" smtClean="0">
                          <a:solidFill>
                            <a:schemeClr val="bg2">
                              <a:lumMod val="50000"/>
                            </a:schemeClr>
                          </a:solidFill>
                          <a:latin typeface="Ubuntu"/>
                          <a:ea typeface="+mn-ea"/>
                          <a:cs typeface="+mn-cs"/>
                        </a:rPr>
                        <a:t>• Points de vente d’Air Caraïbes.</a:t>
                      </a:r>
                    </a:p>
                    <a:p>
                      <a:r>
                        <a:rPr lang="fr-FR" sz="1600" kern="1200" baseline="0" dirty="0" smtClean="0">
                          <a:solidFill>
                            <a:schemeClr val="bg2">
                              <a:lumMod val="50000"/>
                            </a:schemeClr>
                          </a:solidFill>
                          <a:latin typeface="Ubuntu"/>
                          <a:ea typeface="+mn-ea"/>
                          <a:cs typeface="+mn-cs"/>
                        </a:rPr>
                        <a:t>• Centrale de réservation d’Air Caraïbes.</a:t>
                      </a:r>
                    </a:p>
                    <a:p>
                      <a:r>
                        <a:rPr lang="fr-FR" sz="1600" kern="1200" baseline="0" dirty="0" smtClean="0">
                          <a:solidFill>
                            <a:schemeClr val="bg2">
                              <a:lumMod val="50000"/>
                            </a:schemeClr>
                          </a:solidFill>
                          <a:latin typeface="Ubuntu"/>
                          <a:ea typeface="+mn-ea"/>
                          <a:cs typeface="+mn-cs"/>
                        </a:rPr>
                        <a:t>• Agence de voyages.</a:t>
                      </a:r>
                    </a:p>
                  </a:txBody>
                  <a:tcPr>
                    <a:solidFill>
                      <a:schemeClr val="accent1">
                        <a:lumMod val="20000"/>
                        <a:lumOff val="80000"/>
                      </a:schemeClr>
                    </a:solidFill>
                  </a:tcPr>
                </a:tc>
              </a:tr>
              <a:tr h="370840">
                <a:tc>
                  <a:txBody>
                    <a:bodyPr/>
                    <a:lstStyle/>
                    <a:p>
                      <a:r>
                        <a:rPr lang="fr-FR" b="1" dirty="0" smtClean="0">
                          <a:solidFill>
                            <a:schemeClr val="bg2">
                              <a:lumMod val="50000"/>
                            </a:schemeClr>
                          </a:solidFill>
                          <a:latin typeface="Ubuntu Light"/>
                        </a:rPr>
                        <a:t>Code EMD</a:t>
                      </a:r>
                      <a:endParaRPr lang="fr-FR" b="1" dirty="0">
                        <a:solidFill>
                          <a:schemeClr val="bg2">
                            <a:lumMod val="50000"/>
                          </a:schemeClr>
                        </a:solidFill>
                        <a:latin typeface="Ubuntu Light"/>
                      </a:endParaRPr>
                    </a:p>
                  </a:txBody>
                  <a:tcPr>
                    <a:solidFill>
                      <a:schemeClr val="accent1">
                        <a:lumMod val="20000"/>
                        <a:lumOff val="80000"/>
                      </a:schemeClr>
                    </a:solidFill>
                  </a:tcPr>
                </a:tc>
                <a:tc>
                  <a:txBody>
                    <a:bodyPr/>
                    <a:lstStyle/>
                    <a:p>
                      <a:pPr>
                        <a:defRPr/>
                      </a:pPr>
                      <a:r>
                        <a:rPr lang="fr-FR" sz="1600" dirty="0" smtClean="0">
                          <a:solidFill>
                            <a:schemeClr val="bg2">
                              <a:lumMod val="50000"/>
                            </a:schemeClr>
                          </a:solidFill>
                          <a:latin typeface="Ubuntu"/>
                        </a:rPr>
                        <a:t>LOUG</a:t>
                      </a:r>
                    </a:p>
                  </a:txBody>
                  <a:tcPr>
                    <a:solidFill>
                      <a:schemeClr val="accent1">
                        <a:lumMod val="20000"/>
                        <a:lumOff val="80000"/>
                      </a:schemeClr>
                    </a:solidFill>
                  </a:tcPr>
                </a:tc>
              </a:tr>
              <a:tr h="370840">
                <a:tc>
                  <a:txBody>
                    <a:bodyPr/>
                    <a:lstStyle/>
                    <a:p>
                      <a:r>
                        <a:rPr lang="fr-FR" b="1" dirty="0" smtClean="0">
                          <a:solidFill>
                            <a:schemeClr val="bg2">
                              <a:lumMod val="50000"/>
                            </a:schemeClr>
                          </a:solidFill>
                          <a:latin typeface="Ubuntu Light"/>
                        </a:rPr>
                        <a:t>Conditions d’application</a:t>
                      </a:r>
                      <a:endParaRPr lang="fr-FR" b="1" dirty="0">
                        <a:solidFill>
                          <a:schemeClr val="bg2">
                            <a:lumMod val="50000"/>
                          </a:schemeClr>
                        </a:solidFill>
                        <a:latin typeface="Ubuntu Light"/>
                      </a:endParaRPr>
                    </a:p>
                  </a:txBody>
                  <a:tcPr>
                    <a:solidFill>
                      <a:schemeClr val="accent1">
                        <a:lumMod val="20000"/>
                        <a:lumOff val="80000"/>
                      </a:schemeClr>
                    </a:solidFill>
                  </a:tcPr>
                </a:tc>
                <a:tc>
                  <a:txBody>
                    <a:bodyPr/>
                    <a:lstStyle/>
                    <a:p>
                      <a:pPr>
                        <a:defRPr/>
                      </a:pPr>
                      <a:r>
                        <a:rPr lang="fr-FR" sz="1600" dirty="0" smtClean="0">
                          <a:solidFill>
                            <a:schemeClr val="bg2">
                              <a:lumMod val="50000"/>
                            </a:schemeClr>
                          </a:solidFill>
                          <a:latin typeface="Ubuntu"/>
                        </a:rPr>
                        <a:t>Service</a:t>
                      </a:r>
                      <a:r>
                        <a:rPr lang="fr-FR" sz="1600" baseline="0" dirty="0" smtClean="0">
                          <a:solidFill>
                            <a:schemeClr val="bg2">
                              <a:lumMod val="50000"/>
                            </a:schemeClr>
                          </a:solidFill>
                          <a:latin typeface="Ubuntu"/>
                        </a:rPr>
                        <a:t> </a:t>
                      </a:r>
                      <a:r>
                        <a:rPr lang="fr-FR" sz="1600" dirty="0" smtClean="0">
                          <a:solidFill>
                            <a:schemeClr val="bg2">
                              <a:lumMod val="50000"/>
                            </a:schemeClr>
                          </a:solidFill>
                          <a:latin typeface="Ubuntu"/>
                        </a:rPr>
                        <a:t>non disponible au départ de</a:t>
                      </a:r>
                      <a:r>
                        <a:rPr lang="fr-FR" sz="1600" baseline="0" dirty="0" smtClean="0">
                          <a:solidFill>
                            <a:schemeClr val="bg2">
                              <a:lumMod val="50000"/>
                            </a:schemeClr>
                          </a:solidFill>
                          <a:latin typeface="Ubuntu"/>
                        </a:rPr>
                        <a:t> Port-au-Prince, La Havane, Santiago de Cuba et </a:t>
                      </a:r>
                      <a:r>
                        <a:rPr lang="fr-FR" sz="1600" baseline="0" dirty="0" err="1" smtClean="0">
                          <a:solidFill>
                            <a:schemeClr val="bg2">
                              <a:lumMod val="50000"/>
                            </a:schemeClr>
                          </a:solidFill>
                          <a:latin typeface="Ubuntu"/>
                        </a:rPr>
                        <a:t>Punta</a:t>
                      </a:r>
                      <a:r>
                        <a:rPr lang="fr-FR" sz="1600" baseline="0" dirty="0" smtClean="0">
                          <a:solidFill>
                            <a:schemeClr val="bg2">
                              <a:lumMod val="50000"/>
                            </a:schemeClr>
                          </a:solidFill>
                          <a:latin typeface="Ubuntu"/>
                        </a:rPr>
                        <a:t> Cana, San Salvador des Bahamas. </a:t>
                      </a:r>
                      <a:endParaRPr lang="fr-FR" sz="1600" dirty="0" smtClean="0">
                        <a:solidFill>
                          <a:schemeClr val="bg2">
                            <a:lumMod val="50000"/>
                          </a:schemeClr>
                        </a:solidFill>
                        <a:latin typeface="Ubuntu"/>
                      </a:endParaRPr>
                    </a:p>
                  </a:txBody>
                  <a:tcPr>
                    <a:solidFill>
                      <a:schemeClr val="accent1">
                        <a:lumMod val="20000"/>
                        <a:lumOff val="80000"/>
                      </a:schemeClr>
                    </a:solidFill>
                  </a:tcPr>
                </a:tc>
              </a:tr>
            </a:tbl>
          </a:graphicData>
        </a:graphic>
      </p:graphicFrame>
      <p:pic>
        <p:nvPicPr>
          <p:cNvPr id="11" name="Picture 2"/>
          <p:cNvPicPr>
            <a:picLocks noChangeAspect="1" noChangeArrowheads="1"/>
          </p:cNvPicPr>
          <p:nvPr/>
        </p:nvPicPr>
        <p:blipFill>
          <a:blip r:embed="rId3" cstate="email"/>
          <a:srcRect/>
          <a:stretch>
            <a:fillRect/>
          </a:stretch>
        </p:blipFill>
        <p:spPr bwMode="auto">
          <a:xfrm>
            <a:off x="189186" y="331076"/>
            <a:ext cx="2047919" cy="2525766"/>
          </a:xfrm>
          <a:prstGeom prst="rect">
            <a:avLst/>
          </a:prstGeom>
          <a:noFill/>
          <a:ln w="9525">
            <a:noFill/>
            <a:miter lim="800000"/>
            <a:headEnd/>
            <a:tailEnd/>
          </a:ln>
          <a:effectLst/>
        </p:spPr>
      </p:pic>
      <p:pic>
        <p:nvPicPr>
          <p:cNvPr id="10" name="Picture 2"/>
          <p:cNvPicPr>
            <a:picLocks noChangeAspect="1" noChangeArrowheads="1"/>
          </p:cNvPicPr>
          <p:nvPr/>
        </p:nvPicPr>
        <p:blipFill>
          <a:blip r:embed="rId4" cstate="email"/>
          <a:srcRect/>
          <a:stretch>
            <a:fillRect/>
          </a:stretch>
        </p:blipFill>
        <p:spPr bwMode="auto">
          <a:xfrm>
            <a:off x="947520" y="6017915"/>
            <a:ext cx="608782" cy="624624"/>
          </a:xfrm>
          <a:prstGeom prst="rect">
            <a:avLst/>
          </a:prstGeom>
          <a:noFill/>
          <a:ln w="9525">
            <a:noFill/>
            <a:miter lim="800000"/>
            <a:headEnd/>
            <a:tailEnd/>
          </a:ln>
        </p:spPr>
      </p:pic>
      <p:pic>
        <p:nvPicPr>
          <p:cNvPr id="15" name="Picture 2"/>
          <p:cNvPicPr>
            <a:picLocks noChangeAspect="1" noChangeArrowheads="1"/>
          </p:cNvPicPr>
          <p:nvPr/>
        </p:nvPicPr>
        <p:blipFill>
          <a:blip r:embed="rId5" cstate="email"/>
          <a:srcRect/>
          <a:stretch>
            <a:fillRect/>
          </a:stretch>
        </p:blipFill>
        <p:spPr bwMode="auto">
          <a:xfrm>
            <a:off x="236483" y="6011918"/>
            <a:ext cx="643758" cy="637968"/>
          </a:xfrm>
          <a:prstGeom prst="rect">
            <a:avLst/>
          </a:prstGeom>
          <a:noFill/>
          <a:ln w="9525">
            <a:noFill/>
            <a:miter lim="800000"/>
            <a:headEnd/>
            <a:tailEnd/>
          </a:ln>
        </p:spPr>
      </p:pic>
      <p:sp>
        <p:nvSpPr>
          <p:cNvPr id="8" name="ZoneTexte 7"/>
          <p:cNvSpPr txBox="1"/>
          <p:nvPr/>
        </p:nvSpPr>
        <p:spPr>
          <a:xfrm>
            <a:off x="0" y="3042744"/>
            <a:ext cx="2380593" cy="646331"/>
          </a:xfrm>
          <a:prstGeom prst="rect">
            <a:avLst/>
          </a:prstGeom>
          <a:noFill/>
        </p:spPr>
        <p:txBody>
          <a:bodyPr wrap="square" rtlCol="0">
            <a:spAutoFit/>
          </a:bodyPr>
          <a:lstStyle/>
          <a:p>
            <a:pPr algn="ctr"/>
            <a:r>
              <a:rPr lang="fr-FR" b="1" dirty="0" smtClean="0">
                <a:solidFill>
                  <a:srgbClr val="002060"/>
                </a:solidFill>
                <a:effectLst>
                  <a:outerShdw blurRad="38100" dist="38100" dir="2700000" algn="tl">
                    <a:srgbClr val="000000">
                      <a:alpha val="43137"/>
                    </a:srgbClr>
                  </a:outerShdw>
                </a:effectLst>
                <a:latin typeface="Ubuntu"/>
              </a:rPr>
              <a:t>ACCES AU SALON LOUNGE </a:t>
            </a:r>
            <a:endParaRPr lang="fr-FR" b="1" dirty="0">
              <a:solidFill>
                <a:srgbClr val="002060"/>
              </a:solidFill>
              <a:effectLst>
                <a:outerShdw blurRad="38100" dist="38100" dir="2700000" algn="tl">
                  <a:srgbClr val="000000">
                    <a:alpha val="43137"/>
                  </a:srgbClr>
                </a:outerShdw>
              </a:effectLst>
              <a:latin typeface="Ubuntu"/>
            </a:endParaRPr>
          </a:p>
        </p:txBody>
      </p:sp>
    </p:spTree>
    <p:extLst>
      <p:ext uri="{BB962C8B-B14F-4D97-AF65-F5344CB8AC3E}">
        <p14:creationId xmlns:p14="http://schemas.microsoft.com/office/powerpoint/2010/main" xmlns="" val="3581670305"/>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graphicFrame>
        <p:nvGraphicFramePr>
          <p:cNvPr id="12" name="Tableau 11"/>
          <p:cNvGraphicFramePr>
            <a:graphicFrameLocks noGrp="1"/>
          </p:cNvGraphicFramePr>
          <p:nvPr/>
        </p:nvGraphicFramePr>
        <p:xfrm>
          <a:off x="2483893" y="320945"/>
          <a:ext cx="6660107" cy="6319520"/>
        </p:xfrm>
        <a:graphic>
          <a:graphicData uri="http://schemas.openxmlformats.org/drawingml/2006/table">
            <a:tbl>
              <a:tblPr firstRow="1" bandRow="1">
                <a:tableStyleId>{5C22544A-7EE6-4342-B048-85BDC9FD1C3A}</a:tableStyleId>
              </a:tblPr>
              <a:tblGrid>
                <a:gridCol w="2088107"/>
                <a:gridCol w="4572000"/>
              </a:tblGrid>
              <a:tr h="370840">
                <a:tc>
                  <a:txBody>
                    <a:bodyPr/>
                    <a:lstStyle/>
                    <a:p>
                      <a:r>
                        <a:rPr lang="fr-FR" b="1" dirty="0" smtClean="0">
                          <a:solidFill>
                            <a:schemeClr val="bg2">
                              <a:lumMod val="50000"/>
                            </a:schemeClr>
                          </a:solidFill>
                          <a:latin typeface="Ubuntu Light"/>
                        </a:rPr>
                        <a:t>Tarifs et achat </a:t>
                      </a:r>
                    </a:p>
                    <a:p>
                      <a:r>
                        <a:rPr lang="fr-FR" b="1" dirty="0" smtClean="0">
                          <a:solidFill>
                            <a:schemeClr val="bg2">
                              <a:lumMod val="50000"/>
                            </a:schemeClr>
                          </a:solidFill>
                          <a:latin typeface="Ubuntu Light"/>
                        </a:rPr>
                        <a:t>en miles</a:t>
                      </a:r>
                      <a:endParaRPr lang="fr-FR" b="1" dirty="0">
                        <a:solidFill>
                          <a:schemeClr val="bg2">
                            <a:lumMod val="50000"/>
                          </a:schemeClr>
                        </a:solidFill>
                        <a:latin typeface="Ubuntu Light"/>
                      </a:endParaRPr>
                    </a:p>
                  </a:txBody>
                  <a:tcPr>
                    <a:solidFill>
                      <a:schemeClr val="accent1">
                        <a:lumMod val="20000"/>
                        <a:lumOff val="80000"/>
                      </a:schemeClr>
                    </a:solidFill>
                  </a:tcPr>
                </a:tc>
                <a:tc>
                  <a:txBody>
                    <a:bodyPr/>
                    <a:lstStyle/>
                    <a:p>
                      <a:endParaRPr lang="fr-FR" dirty="0" smtClean="0">
                        <a:solidFill>
                          <a:schemeClr val="bg2">
                            <a:lumMod val="50000"/>
                          </a:schemeClr>
                        </a:solidFill>
                        <a:latin typeface="Ubuntu Light"/>
                      </a:endParaRPr>
                    </a:p>
                    <a:p>
                      <a:endParaRPr lang="fr-FR" dirty="0" smtClean="0">
                        <a:solidFill>
                          <a:schemeClr val="bg2">
                            <a:lumMod val="50000"/>
                          </a:schemeClr>
                        </a:solidFill>
                        <a:latin typeface="Ubuntu Light"/>
                      </a:endParaRPr>
                    </a:p>
                    <a:p>
                      <a:endParaRPr lang="fr-FR" dirty="0" smtClean="0">
                        <a:solidFill>
                          <a:schemeClr val="bg2">
                            <a:lumMod val="50000"/>
                          </a:schemeClr>
                        </a:solidFill>
                        <a:latin typeface="Ubuntu Light"/>
                      </a:endParaRPr>
                    </a:p>
                    <a:p>
                      <a:endParaRPr lang="fr-FR" dirty="0" smtClean="0">
                        <a:solidFill>
                          <a:schemeClr val="bg2">
                            <a:lumMod val="50000"/>
                          </a:schemeClr>
                        </a:solidFill>
                        <a:latin typeface="Ubuntu Light"/>
                      </a:endParaRPr>
                    </a:p>
                    <a:p>
                      <a:endParaRPr lang="fr-FR" dirty="0" smtClean="0">
                        <a:solidFill>
                          <a:schemeClr val="bg2">
                            <a:lumMod val="50000"/>
                          </a:schemeClr>
                        </a:solidFill>
                        <a:latin typeface="Ubuntu Light"/>
                      </a:endParaRPr>
                    </a:p>
                    <a:p>
                      <a:endParaRPr lang="fr-FR" dirty="0" smtClean="0">
                        <a:solidFill>
                          <a:schemeClr val="bg2">
                            <a:lumMod val="50000"/>
                          </a:schemeClr>
                        </a:solidFill>
                        <a:latin typeface="Ubuntu Light"/>
                      </a:endParaRPr>
                    </a:p>
                    <a:p>
                      <a:endParaRPr lang="fr-FR" dirty="0" smtClean="0">
                        <a:solidFill>
                          <a:schemeClr val="bg2">
                            <a:lumMod val="50000"/>
                          </a:schemeClr>
                        </a:solidFill>
                        <a:latin typeface="Ubuntu Light"/>
                      </a:endParaRPr>
                    </a:p>
                    <a:p>
                      <a:endParaRPr lang="fr-FR" dirty="0" smtClean="0">
                        <a:solidFill>
                          <a:schemeClr val="bg2">
                            <a:lumMod val="50000"/>
                          </a:schemeClr>
                        </a:solidFill>
                        <a:latin typeface="Ubuntu Light"/>
                      </a:endParaRPr>
                    </a:p>
                    <a:p>
                      <a:endParaRPr lang="fr-FR" dirty="0" smtClean="0">
                        <a:solidFill>
                          <a:schemeClr val="bg2">
                            <a:lumMod val="50000"/>
                          </a:schemeClr>
                        </a:solidFill>
                        <a:latin typeface="Ubuntu Light"/>
                      </a:endParaRPr>
                    </a:p>
                    <a:p>
                      <a:endParaRPr lang="fr-FR" dirty="0" smtClean="0">
                        <a:solidFill>
                          <a:schemeClr val="bg2">
                            <a:lumMod val="50000"/>
                          </a:schemeClr>
                        </a:solidFill>
                        <a:latin typeface="Ubuntu Light"/>
                      </a:endParaRPr>
                    </a:p>
                    <a:p>
                      <a:endParaRPr lang="fr-FR" dirty="0" smtClean="0">
                        <a:solidFill>
                          <a:schemeClr val="bg2">
                            <a:lumMod val="50000"/>
                          </a:schemeClr>
                        </a:solidFill>
                        <a:latin typeface="Ubuntu Light"/>
                      </a:endParaRPr>
                    </a:p>
                    <a:p>
                      <a:endParaRPr lang="fr-FR" dirty="0" smtClean="0">
                        <a:solidFill>
                          <a:schemeClr val="bg2">
                            <a:lumMod val="50000"/>
                          </a:schemeClr>
                        </a:solidFill>
                        <a:latin typeface="Ubuntu Light"/>
                      </a:endParaRPr>
                    </a:p>
                  </a:txBody>
                  <a:tcPr>
                    <a:solidFill>
                      <a:schemeClr val="accent1">
                        <a:lumMod val="20000"/>
                        <a:lumOff val="80000"/>
                      </a:schemeClr>
                    </a:solidFill>
                  </a:tcPr>
                </a:tc>
              </a:tr>
              <a:tr h="370840">
                <a:tc>
                  <a:txBody>
                    <a:bodyPr/>
                    <a:lstStyle/>
                    <a:p>
                      <a:r>
                        <a:rPr lang="fr-FR" b="1" dirty="0" smtClean="0">
                          <a:solidFill>
                            <a:schemeClr val="bg2">
                              <a:lumMod val="50000"/>
                            </a:schemeClr>
                          </a:solidFill>
                          <a:latin typeface="Ubuntu Light"/>
                        </a:rPr>
                        <a:t>Quand l’acheter</a:t>
                      </a:r>
                      <a:endParaRPr lang="fr-FR" b="1" dirty="0">
                        <a:solidFill>
                          <a:schemeClr val="bg2">
                            <a:lumMod val="50000"/>
                          </a:schemeClr>
                        </a:solidFill>
                        <a:latin typeface="Ubuntu Light"/>
                      </a:endParaRPr>
                    </a:p>
                  </a:txBody>
                  <a:tcPr>
                    <a:solidFill>
                      <a:schemeClr val="accent1">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200" dirty="0" smtClean="0">
                          <a:solidFill>
                            <a:schemeClr val="bg2">
                              <a:lumMod val="50000"/>
                            </a:schemeClr>
                          </a:solidFill>
                          <a:latin typeface="Ubuntu Light"/>
                        </a:rPr>
                        <a:t>Uniquement le jour du départ et jusqu’à HLE du vol.</a:t>
                      </a:r>
                    </a:p>
                  </a:txBody>
                  <a:tcPr>
                    <a:solidFill>
                      <a:schemeClr val="accent1">
                        <a:lumMod val="20000"/>
                        <a:lumOff val="80000"/>
                      </a:schemeClr>
                    </a:solidFill>
                  </a:tcPr>
                </a:tc>
              </a:tr>
              <a:tr h="370840">
                <a:tc>
                  <a:txBody>
                    <a:bodyPr/>
                    <a:lstStyle/>
                    <a:p>
                      <a:r>
                        <a:rPr lang="fr-FR" b="1" dirty="0" smtClean="0">
                          <a:solidFill>
                            <a:schemeClr val="bg2">
                              <a:lumMod val="50000"/>
                            </a:schemeClr>
                          </a:solidFill>
                          <a:latin typeface="Ubuntu Light"/>
                        </a:rPr>
                        <a:t>Où</a:t>
                      </a:r>
                      <a:r>
                        <a:rPr lang="fr-FR" b="1" baseline="0" dirty="0" smtClean="0">
                          <a:solidFill>
                            <a:schemeClr val="bg2">
                              <a:lumMod val="50000"/>
                            </a:schemeClr>
                          </a:solidFill>
                          <a:latin typeface="Ubuntu Light"/>
                        </a:rPr>
                        <a:t> l’acheter</a:t>
                      </a:r>
                      <a:endParaRPr lang="fr-FR" b="1" dirty="0">
                        <a:solidFill>
                          <a:schemeClr val="bg2">
                            <a:lumMod val="50000"/>
                          </a:schemeClr>
                        </a:solidFill>
                        <a:latin typeface="Ubuntu Light"/>
                      </a:endParaRPr>
                    </a:p>
                  </a:txBody>
                  <a:tcPr>
                    <a:solidFill>
                      <a:schemeClr val="accent1">
                        <a:lumMod val="20000"/>
                        <a:lumOff val="80000"/>
                      </a:schemeClr>
                    </a:solidFill>
                  </a:tcPr>
                </a:tc>
                <a:tc>
                  <a:txBody>
                    <a:bodyPr/>
                    <a:lstStyle/>
                    <a:p>
                      <a:r>
                        <a:rPr lang="fr-FR" sz="1200" dirty="0" smtClean="0">
                          <a:solidFill>
                            <a:schemeClr val="bg2">
                              <a:lumMod val="50000"/>
                            </a:schemeClr>
                          </a:solidFill>
                          <a:latin typeface="Ubuntu Light"/>
                        </a:rPr>
                        <a:t>Uniquement à</a:t>
                      </a:r>
                      <a:r>
                        <a:rPr lang="fr-FR" sz="1200" baseline="0" dirty="0" smtClean="0">
                          <a:solidFill>
                            <a:schemeClr val="bg2">
                              <a:lumMod val="50000"/>
                            </a:schemeClr>
                          </a:solidFill>
                          <a:latin typeface="Ubuntu Light"/>
                        </a:rPr>
                        <a:t> l’aéroport . </a:t>
                      </a:r>
                      <a:endParaRPr lang="fr-FR" sz="1200" dirty="0">
                        <a:solidFill>
                          <a:schemeClr val="bg2">
                            <a:lumMod val="50000"/>
                          </a:schemeClr>
                        </a:solidFill>
                        <a:latin typeface="Ubuntu Light"/>
                      </a:endParaRPr>
                    </a:p>
                  </a:txBody>
                  <a:tcPr>
                    <a:solidFill>
                      <a:schemeClr val="accent1">
                        <a:lumMod val="20000"/>
                        <a:lumOff val="80000"/>
                      </a:schemeClr>
                    </a:solidFill>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b="1" dirty="0" smtClean="0">
                          <a:solidFill>
                            <a:schemeClr val="bg2">
                              <a:lumMod val="50000"/>
                            </a:schemeClr>
                          </a:solidFill>
                          <a:latin typeface="Ubuntu Light"/>
                        </a:rPr>
                        <a:t>Codes EMD</a:t>
                      </a:r>
                    </a:p>
                  </a:txBody>
                  <a:tcPr>
                    <a:solidFill>
                      <a:schemeClr val="accent1">
                        <a:lumMod val="20000"/>
                        <a:lumOff val="80000"/>
                      </a:schemeClr>
                    </a:solidFill>
                  </a:tcPr>
                </a:tc>
                <a:tc>
                  <a:txBody>
                    <a:bodyPr/>
                    <a:lstStyle/>
                    <a:p>
                      <a:pPr>
                        <a:defRPr/>
                      </a:pPr>
                      <a:r>
                        <a:rPr lang="fr-FR" sz="1200" kern="1200" baseline="0" dirty="0" smtClean="0">
                          <a:solidFill>
                            <a:schemeClr val="bg2">
                              <a:lumMod val="50000"/>
                            </a:schemeClr>
                          </a:solidFill>
                          <a:latin typeface="Ubuntu Light"/>
                          <a:ea typeface="+mn-ea"/>
                          <a:cs typeface="+mn-cs"/>
                        </a:rPr>
                        <a:t>• </a:t>
                      </a:r>
                      <a:r>
                        <a:rPr lang="fr-FR" sz="1200" dirty="0" smtClean="0">
                          <a:solidFill>
                            <a:schemeClr val="bg2">
                              <a:lumMod val="50000"/>
                            </a:schemeClr>
                          </a:solidFill>
                          <a:latin typeface="Ubuntu Light"/>
                        </a:rPr>
                        <a:t>UPGY (Soleil &gt; Caraïbes)</a:t>
                      </a:r>
                    </a:p>
                    <a:p>
                      <a:pPr>
                        <a:defRPr/>
                      </a:pPr>
                      <a:r>
                        <a:rPr lang="fr-FR" sz="1200" kern="1200" baseline="0" dirty="0" smtClean="0">
                          <a:solidFill>
                            <a:schemeClr val="bg2">
                              <a:lumMod val="50000"/>
                            </a:schemeClr>
                          </a:solidFill>
                          <a:latin typeface="Ubuntu Light"/>
                          <a:ea typeface="+mn-ea"/>
                          <a:cs typeface="+mn-cs"/>
                        </a:rPr>
                        <a:t>• </a:t>
                      </a:r>
                      <a:r>
                        <a:rPr lang="fr-FR" sz="1200" dirty="0" smtClean="0">
                          <a:solidFill>
                            <a:schemeClr val="bg2">
                              <a:lumMod val="50000"/>
                            </a:schemeClr>
                          </a:solidFill>
                          <a:latin typeface="Ubuntu Light"/>
                        </a:rPr>
                        <a:t>UPGS (Caraïbes &gt; Madras)</a:t>
                      </a:r>
                    </a:p>
                    <a:p>
                      <a:pPr>
                        <a:defRPr/>
                      </a:pPr>
                      <a:r>
                        <a:rPr lang="fr-FR" sz="1200" kern="1200" baseline="0" dirty="0" smtClean="0">
                          <a:solidFill>
                            <a:schemeClr val="bg2">
                              <a:lumMod val="50000"/>
                            </a:schemeClr>
                          </a:solidFill>
                          <a:latin typeface="Ubuntu Light"/>
                          <a:ea typeface="+mn-ea"/>
                          <a:cs typeface="+mn-cs"/>
                        </a:rPr>
                        <a:t>• </a:t>
                      </a:r>
                      <a:r>
                        <a:rPr lang="fr-FR" sz="1200" dirty="0" smtClean="0">
                          <a:solidFill>
                            <a:schemeClr val="bg2">
                              <a:lumMod val="50000"/>
                            </a:schemeClr>
                          </a:solidFill>
                          <a:latin typeface="Ubuntu Light"/>
                        </a:rPr>
                        <a:t>UPGJ (Soleil &gt; Madras)</a:t>
                      </a:r>
                    </a:p>
                  </a:txBody>
                  <a:tcPr>
                    <a:solidFill>
                      <a:schemeClr val="accent1">
                        <a:lumMod val="20000"/>
                        <a:lumOff val="80000"/>
                      </a:schemeClr>
                    </a:solidFill>
                  </a:tcPr>
                </a:tc>
              </a:tr>
              <a:tr h="370840">
                <a:tc>
                  <a:txBody>
                    <a:bodyPr/>
                    <a:lstStyle/>
                    <a:p>
                      <a:r>
                        <a:rPr lang="fr-FR" b="1" dirty="0" smtClean="0">
                          <a:solidFill>
                            <a:schemeClr val="bg2">
                              <a:lumMod val="50000"/>
                            </a:schemeClr>
                          </a:solidFill>
                          <a:latin typeface="Ubuntu Light"/>
                        </a:rPr>
                        <a:t>Conditions d’application</a:t>
                      </a:r>
                      <a:endParaRPr lang="fr-FR" b="1" dirty="0">
                        <a:solidFill>
                          <a:schemeClr val="bg2">
                            <a:lumMod val="50000"/>
                          </a:schemeClr>
                        </a:solidFill>
                        <a:latin typeface="Ubuntu Light"/>
                      </a:endParaRPr>
                    </a:p>
                  </a:txBody>
                  <a:tcPr>
                    <a:solidFill>
                      <a:schemeClr val="accent1">
                        <a:lumMod val="20000"/>
                        <a:lumOff val="80000"/>
                      </a:schemeClr>
                    </a:solidFill>
                  </a:tcPr>
                </a:tc>
                <a:tc>
                  <a:txBody>
                    <a:bodyPr/>
                    <a:lstStyle/>
                    <a:p>
                      <a:r>
                        <a:rPr lang="fr-FR" sz="1200" kern="1200" baseline="0" dirty="0" smtClean="0">
                          <a:solidFill>
                            <a:schemeClr val="bg2">
                              <a:lumMod val="50000"/>
                            </a:schemeClr>
                          </a:solidFill>
                          <a:latin typeface="Ubuntu Light"/>
                          <a:ea typeface="+mn-ea"/>
                          <a:cs typeface="+mn-cs"/>
                        </a:rPr>
                        <a:t>• Service valable sur les vols transatlantiques, pour un aller simple et selon les remplissages du vol.</a:t>
                      </a:r>
                    </a:p>
                    <a:p>
                      <a:r>
                        <a:rPr lang="fr-FR" sz="1200" kern="1200" baseline="0" dirty="0" smtClean="0">
                          <a:solidFill>
                            <a:schemeClr val="bg2">
                              <a:lumMod val="50000"/>
                            </a:schemeClr>
                          </a:solidFill>
                          <a:latin typeface="Ubuntu Light"/>
                          <a:ea typeface="+mn-ea"/>
                          <a:cs typeface="+mn-cs"/>
                        </a:rPr>
                        <a:t>• L’achat d’un </a:t>
                      </a:r>
                      <a:r>
                        <a:rPr lang="fr-FR" sz="1200" kern="1200" baseline="0" dirty="0" err="1" smtClean="0">
                          <a:solidFill>
                            <a:schemeClr val="bg2">
                              <a:lumMod val="50000"/>
                            </a:schemeClr>
                          </a:solidFill>
                          <a:latin typeface="Ubuntu Light"/>
                          <a:ea typeface="+mn-ea"/>
                          <a:cs typeface="+mn-cs"/>
                        </a:rPr>
                        <a:t>surclassement</a:t>
                      </a:r>
                      <a:r>
                        <a:rPr lang="fr-FR" sz="1200" kern="1200" baseline="0" dirty="0" smtClean="0">
                          <a:solidFill>
                            <a:schemeClr val="bg2">
                              <a:lumMod val="50000"/>
                            </a:schemeClr>
                          </a:solidFill>
                          <a:latin typeface="Ubuntu Light"/>
                          <a:ea typeface="+mn-ea"/>
                          <a:cs typeface="+mn-cs"/>
                        </a:rPr>
                        <a:t> en classe Madras avec Up Class ne permet pas l’accès au salon </a:t>
                      </a:r>
                      <a:r>
                        <a:rPr lang="fr-FR" sz="1200" kern="1200" baseline="0" dirty="0" err="1" smtClean="0">
                          <a:solidFill>
                            <a:schemeClr val="bg2">
                              <a:lumMod val="50000"/>
                            </a:schemeClr>
                          </a:solidFill>
                          <a:latin typeface="Ubuntu Light"/>
                          <a:ea typeface="+mn-ea"/>
                          <a:cs typeface="+mn-cs"/>
                        </a:rPr>
                        <a:t>lounge</a:t>
                      </a:r>
                      <a:r>
                        <a:rPr lang="fr-FR" sz="1200" kern="1200" baseline="0" dirty="0" smtClean="0">
                          <a:solidFill>
                            <a:schemeClr val="bg2">
                              <a:lumMod val="50000"/>
                            </a:schemeClr>
                          </a:solidFill>
                          <a:latin typeface="Ubuntu Light"/>
                          <a:ea typeface="+mn-ea"/>
                          <a:cs typeface="+mn-cs"/>
                        </a:rPr>
                        <a:t>.</a:t>
                      </a:r>
                    </a:p>
                    <a:p>
                      <a:r>
                        <a:rPr lang="fr-FR" sz="1200" kern="1200" baseline="0" dirty="0" smtClean="0">
                          <a:solidFill>
                            <a:schemeClr val="bg2">
                              <a:lumMod val="50000"/>
                            </a:schemeClr>
                          </a:solidFill>
                          <a:latin typeface="Ubuntu Light"/>
                          <a:ea typeface="+mn-ea"/>
                          <a:cs typeface="+mn-cs"/>
                        </a:rPr>
                        <a:t>• Le passager achetant un </a:t>
                      </a:r>
                      <a:r>
                        <a:rPr lang="fr-FR" sz="1200" kern="1200" baseline="0" dirty="0" err="1" smtClean="0">
                          <a:solidFill>
                            <a:schemeClr val="bg2">
                              <a:lumMod val="50000"/>
                            </a:schemeClr>
                          </a:solidFill>
                          <a:latin typeface="Ubuntu Light"/>
                          <a:ea typeface="+mn-ea"/>
                          <a:cs typeface="+mn-cs"/>
                        </a:rPr>
                        <a:t>surclassement</a:t>
                      </a:r>
                      <a:r>
                        <a:rPr lang="fr-FR" sz="1200" kern="1200" baseline="0" dirty="0" smtClean="0">
                          <a:solidFill>
                            <a:schemeClr val="bg2">
                              <a:lumMod val="50000"/>
                            </a:schemeClr>
                          </a:solidFill>
                          <a:latin typeface="Ubuntu Light"/>
                          <a:ea typeface="+mn-ea"/>
                          <a:cs typeface="+mn-cs"/>
                        </a:rPr>
                        <a:t> Up Class cumule les miles et garde la franchise bagages de sa classe d’origine.</a:t>
                      </a:r>
                    </a:p>
                    <a:p>
                      <a:r>
                        <a:rPr lang="fr-FR" sz="1200" kern="1200" baseline="0" dirty="0" smtClean="0">
                          <a:solidFill>
                            <a:schemeClr val="bg2">
                              <a:lumMod val="50000"/>
                            </a:schemeClr>
                          </a:solidFill>
                          <a:latin typeface="Ubuntu Light"/>
                          <a:ea typeface="+mn-ea"/>
                          <a:cs typeface="+mn-cs"/>
                        </a:rPr>
                        <a:t>• Service non disponible pour les passagers voyageant avec un enfant de - de 2 ans.</a:t>
                      </a:r>
                    </a:p>
                  </a:txBody>
                  <a:tcPr>
                    <a:solidFill>
                      <a:schemeClr val="accent1">
                        <a:lumMod val="20000"/>
                        <a:lumOff val="80000"/>
                      </a:schemeClr>
                    </a:solidFill>
                  </a:tcPr>
                </a:tc>
              </a:tr>
            </a:tbl>
          </a:graphicData>
        </a:graphic>
      </p:graphicFrame>
      <p:pic>
        <p:nvPicPr>
          <p:cNvPr id="15362" name="Picture 2"/>
          <p:cNvPicPr>
            <a:picLocks noChangeAspect="1" noChangeArrowheads="1"/>
          </p:cNvPicPr>
          <p:nvPr/>
        </p:nvPicPr>
        <p:blipFill>
          <a:blip r:embed="rId3" cstate="email"/>
          <a:srcRect/>
          <a:stretch>
            <a:fillRect/>
          </a:stretch>
        </p:blipFill>
        <p:spPr bwMode="auto">
          <a:xfrm>
            <a:off x="195152" y="283780"/>
            <a:ext cx="2109170" cy="2601310"/>
          </a:xfrm>
          <a:prstGeom prst="rect">
            <a:avLst/>
          </a:prstGeom>
          <a:noFill/>
          <a:ln w="9525">
            <a:noFill/>
            <a:miter lim="800000"/>
            <a:headEnd/>
            <a:tailEnd/>
          </a:ln>
          <a:effectLst/>
        </p:spPr>
      </p:pic>
      <p:pic>
        <p:nvPicPr>
          <p:cNvPr id="18" name="Picture 2"/>
          <p:cNvPicPr>
            <a:picLocks noChangeAspect="1" noChangeArrowheads="1"/>
          </p:cNvPicPr>
          <p:nvPr/>
        </p:nvPicPr>
        <p:blipFill>
          <a:blip r:embed="rId4" cstate="email"/>
          <a:srcRect/>
          <a:stretch>
            <a:fillRect/>
          </a:stretch>
        </p:blipFill>
        <p:spPr bwMode="auto">
          <a:xfrm>
            <a:off x="903890" y="5967248"/>
            <a:ext cx="608782" cy="624624"/>
          </a:xfrm>
          <a:prstGeom prst="rect">
            <a:avLst/>
          </a:prstGeom>
          <a:noFill/>
          <a:ln w="9525">
            <a:noFill/>
            <a:miter lim="800000"/>
            <a:headEnd/>
            <a:tailEnd/>
          </a:ln>
        </p:spPr>
      </p:pic>
      <p:pic>
        <p:nvPicPr>
          <p:cNvPr id="19" name="Picture 2"/>
          <p:cNvPicPr>
            <a:picLocks noChangeAspect="1" noChangeArrowheads="1"/>
          </p:cNvPicPr>
          <p:nvPr/>
        </p:nvPicPr>
        <p:blipFill>
          <a:blip r:embed="rId5" cstate="email"/>
          <a:srcRect/>
          <a:stretch>
            <a:fillRect/>
          </a:stretch>
        </p:blipFill>
        <p:spPr bwMode="auto">
          <a:xfrm>
            <a:off x="192853" y="5961251"/>
            <a:ext cx="643758" cy="637968"/>
          </a:xfrm>
          <a:prstGeom prst="rect">
            <a:avLst/>
          </a:prstGeom>
          <a:noFill/>
          <a:ln w="9525">
            <a:noFill/>
            <a:miter lim="800000"/>
            <a:headEnd/>
            <a:tailEnd/>
          </a:ln>
        </p:spPr>
      </p:pic>
      <p:sp>
        <p:nvSpPr>
          <p:cNvPr id="9" name="ZoneTexte 8"/>
          <p:cNvSpPr txBox="1"/>
          <p:nvPr/>
        </p:nvSpPr>
        <p:spPr>
          <a:xfrm>
            <a:off x="0" y="3042744"/>
            <a:ext cx="2380593" cy="369332"/>
          </a:xfrm>
          <a:prstGeom prst="rect">
            <a:avLst/>
          </a:prstGeom>
          <a:noFill/>
        </p:spPr>
        <p:txBody>
          <a:bodyPr wrap="square" rtlCol="0">
            <a:spAutoFit/>
          </a:bodyPr>
          <a:lstStyle/>
          <a:p>
            <a:pPr algn="ctr"/>
            <a:r>
              <a:rPr lang="fr-FR" b="1" dirty="0" smtClean="0">
                <a:solidFill>
                  <a:srgbClr val="002060"/>
                </a:solidFill>
                <a:effectLst>
                  <a:outerShdw blurRad="38100" dist="38100" dir="2700000" algn="tl">
                    <a:srgbClr val="000000">
                      <a:alpha val="43137"/>
                    </a:srgbClr>
                  </a:outerShdw>
                </a:effectLst>
                <a:latin typeface="Ubuntu"/>
              </a:rPr>
              <a:t>SURCLASSEMENT </a:t>
            </a:r>
            <a:endParaRPr lang="fr-FR" b="1" dirty="0">
              <a:solidFill>
                <a:srgbClr val="002060"/>
              </a:solidFill>
              <a:effectLst>
                <a:outerShdw blurRad="38100" dist="38100" dir="2700000" algn="tl">
                  <a:srgbClr val="000000">
                    <a:alpha val="43137"/>
                  </a:srgbClr>
                </a:outerShdw>
              </a:effectLst>
              <a:latin typeface="Ubuntu"/>
            </a:endParaRPr>
          </a:p>
        </p:txBody>
      </p:sp>
      <p:pic>
        <p:nvPicPr>
          <p:cNvPr id="5122" name="Picture 2"/>
          <p:cNvPicPr>
            <a:picLocks noChangeAspect="1" noChangeArrowheads="1"/>
          </p:cNvPicPr>
          <p:nvPr/>
        </p:nvPicPr>
        <p:blipFill>
          <a:blip r:embed="rId6" cstate="print"/>
          <a:srcRect/>
          <a:stretch>
            <a:fillRect/>
          </a:stretch>
        </p:blipFill>
        <p:spPr bwMode="auto">
          <a:xfrm>
            <a:off x="4976648" y="346842"/>
            <a:ext cx="3916911" cy="3304199"/>
          </a:xfrm>
          <a:prstGeom prst="rect">
            <a:avLst/>
          </a:prstGeom>
          <a:noFill/>
          <a:ln w="9525">
            <a:noFill/>
            <a:miter lim="800000"/>
            <a:headEnd/>
            <a:tailEnd/>
          </a:ln>
          <a:effectLst/>
        </p:spPr>
      </p:pic>
    </p:spTree>
    <p:extLst>
      <p:ext uri="{BB962C8B-B14F-4D97-AF65-F5344CB8AC3E}">
        <p14:creationId xmlns:p14="http://schemas.microsoft.com/office/powerpoint/2010/main" xmlns="" val="3581670305"/>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graphicFrame>
        <p:nvGraphicFramePr>
          <p:cNvPr id="15" name="Tableau 14"/>
          <p:cNvGraphicFramePr>
            <a:graphicFrameLocks noGrp="1"/>
          </p:cNvGraphicFramePr>
          <p:nvPr/>
        </p:nvGraphicFramePr>
        <p:xfrm>
          <a:off x="3815255" y="346123"/>
          <a:ext cx="5328745" cy="6259628"/>
        </p:xfrm>
        <a:graphic>
          <a:graphicData uri="http://schemas.openxmlformats.org/drawingml/2006/table">
            <a:tbl>
              <a:tblPr firstRow="1" bandRow="1">
                <a:tableStyleId>{5C22544A-7EE6-4342-B048-85BDC9FD1C3A}</a:tableStyleId>
              </a:tblPr>
              <a:tblGrid>
                <a:gridCol w="1686911"/>
                <a:gridCol w="3641834"/>
              </a:tblGrid>
              <a:tr h="3436861">
                <a:tc>
                  <a:txBody>
                    <a:bodyPr/>
                    <a:lstStyle/>
                    <a:p>
                      <a:r>
                        <a:rPr lang="fr-FR" b="1" dirty="0" smtClean="0">
                          <a:solidFill>
                            <a:schemeClr val="bg2">
                              <a:lumMod val="50000"/>
                            </a:schemeClr>
                          </a:solidFill>
                          <a:latin typeface="Ubuntu Light"/>
                        </a:rPr>
                        <a:t>Tarifs et </a:t>
                      </a:r>
                    </a:p>
                    <a:p>
                      <a:r>
                        <a:rPr lang="fr-FR" b="1" dirty="0" smtClean="0">
                          <a:solidFill>
                            <a:schemeClr val="bg2">
                              <a:lumMod val="50000"/>
                            </a:schemeClr>
                          </a:solidFill>
                          <a:latin typeface="Ubuntu Light"/>
                        </a:rPr>
                        <a:t>achat en miles</a:t>
                      </a:r>
                      <a:endParaRPr lang="fr-FR" b="1" dirty="0">
                        <a:solidFill>
                          <a:schemeClr val="bg2">
                            <a:lumMod val="50000"/>
                          </a:schemeClr>
                        </a:solidFill>
                        <a:latin typeface="Ubuntu Light"/>
                      </a:endParaRPr>
                    </a:p>
                  </a:txBody>
                  <a:tcPr>
                    <a:solidFill>
                      <a:schemeClr val="accent1">
                        <a:lumMod val="20000"/>
                        <a:lumOff val="80000"/>
                      </a:schemeClr>
                    </a:solidFill>
                  </a:tcPr>
                </a:tc>
                <a:tc>
                  <a:txBody>
                    <a:bodyPr/>
                    <a:lstStyle/>
                    <a:p>
                      <a:pPr>
                        <a:defRPr/>
                      </a:pPr>
                      <a:r>
                        <a:rPr lang="fr-FR" sz="1600" dirty="0" smtClean="0">
                          <a:solidFill>
                            <a:schemeClr val="bg2">
                              <a:lumMod val="50000"/>
                            </a:schemeClr>
                          </a:solidFill>
                          <a:latin typeface="Ubuntu Light"/>
                        </a:rPr>
                        <a:t>-</a:t>
                      </a:r>
                      <a:r>
                        <a:rPr lang="fr-FR" sz="1600" b="1" dirty="0" smtClean="0">
                          <a:solidFill>
                            <a:schemeClr val="bg2">
                              <a:lumMod val="50000"/>
                            </a:schemeClr>
                          </a:solidFill>
                          <a:latin typeface="Ubuntu Light"/>
                        </a:rPr>
                        <a:t>En classe Soleil : </a:t>
                      </a:r>
                    </a:p>
                    <a:p>
                      <a:pPr>
                        <a:defRPr/>
                      </a:pPr>
                      <a:r>
                        <a:rPr lang="fr-FR" sz="1600" dirty="0" smtClean="0">
                          <a:solidFill>
                            <a:schemeClr val="bg2">
                              <a:lumMod val="50000"/>
                            </a:schemeClr>
                          </a:solidFill>
                          <a:latin typeface="Ubuntu Light"/>
                        </a:rPr>
                        <a:t>A partir</a:t>
                      </a:r>
                      <a:r>
                        <a:rPr lang="fr-FR" sz="1600" baseline="0" dirty="0" smtClean="0">
                          <a:solidFill>
                            <a:schemeClr val="bg2">
                              <a:lumMod val="50000"/>
                            </a:schemeClr>
                          </a:solidFill>
                          <a:latin typeface="Ubuntu Light"/>
                        </a:rPr>
                        <a:t> de </a:t>
                      </a:r>
                      <a:r>
                        <a:rPr lang="fr-FR" sz="1600" dirty="0" smtClean="0">
                          <a:solidFill>
                            <a:schemeClr val="bg2">
                              <a:lumMod val="50000"/>
                            </a:schemeClr>
                          </a:solidFill>
                          <a:latin typeface="Ubuntu Light"/>
                        </a:rPr>
                        <a:t>20 € TTC par pers. </a:t>
                      </a:r>
                    </a:p>
                    <a:p>
                      <a:pPr>
                        <a:defRPr/>
                      </a:pPr>
                      <a:r>
                        <a:rPr lang="fr-FR" sz="1600" dirty="0" smtClean="0">
                          <a:solidFill>
                            <a:schemeClr val="bg2">
                              <a:lumMod val="50000"/>
                            </a:schemeClr>
                          </a:solidFill>
                          <a:latin typeface="Ubuntu Light"/>
                        </a:rPr>
                        <a:t>5 000 miles.</a:t>
                      </a:r>
                    </a:p>
                    <a:p>
                      <a:pPr>
                        <a:defRPr/>
                      </a:pPr>
                      <a:endParaRPr lang="fr-FR" sz="800" dirty="0" smtClean="0">
                        <a:solidFill>
                          <a:schemeClr val="bg2">
                            <a:lumMod val="50000"/>
                          </a:schemeClr>
                        </a:solidFill>
                        <a:latin typeface="Ubuntu Light"/>
                      </a:endParaRPr>
                    </a:p>
                    <a:p>
                      <a:pPr>
                        <a:defRPr/>
                      </a:pPr>
                      <a:r>
                        <a:rPr lang="fr-FR" sz="1600" dirty="0" smtClean="0">
                          <a:solidFill>
                            <a:schemeClr val="bg2">
                              <a:lumMod val="50000"/>
                            </a:schemeClr>
                          </a:solidFill>
                          <a:latin typeface="Ubuntu Light"/>
                        </a:rPr>
                        <a:t>-</a:t>
                      </a:r>
                      <a:r>
                        <a:rPr lang="fr-FR" sz="1600" b="1" dirty="0" smtClean="0">
                          <a:solidFill>
                            <a:schemeClr val="bg2">
                              <a:lumMod val="50000"/>
                            </a:schemeClr>
                          </a:solidFill>
                          <a:latin typeface="Ubuntu Light"/>
                        </a:rPr>
                        <a:t>En classe Caraïbes :</a:t>
                      </a:r>
                    </a:p>
                    <a:p>
                      <a:pPr>
                        <a:defRPr/>
                      </a:pPr>
                      <a:r>
                        <a:rPr lang="fr-FR" sz="1600" dirty="0" smtClean="0">
                          <a:solidFill>
                            <a:schemeClr val="bg2">
                              <a:lumMod val="50000"/>
                            </a:schemeClr>
                          </a:solidFill>
                          <a:latin typeface="Ubuntu Light"/>
                        </a:rPr>
                        <a:t>A</a:t>
                      </a:r>
                      <a:r>
                        <a:rPr lang="fr-FR" sz="1600" baseline="0" dirty="0" smtClean="0">
                          <a:solidFill>
                            <a:schemeClr val="bg2">
                              <a:lumMod val="50000"/>
                            </a:schemeClr>
                          </a:solidFill>
                          <a:latin typeface="Ubuntu Light"/>
                        </a:rPr>
                        <a:t> partir de </a:t>
                      </a:r>
                      <a:r>
                        <a:rPr lang="fr-FR" sz="1600" dirty="0" smtClean="0">
                          <a:solidFill>
                            <a:schemeClr val="bg2">
                              <a:lumMod val="50000"/>
                            </a:schemeClr>
                          </a:solidFill>
                          <a:latin typeface="Ubuntu Light"/>
                        </a:rPr>
                        <a:t>50 € TTC par pers. par trajet</a:t>
                      </a:r>
                      <a:r>
                        <a:rPr lang="fr-FR" sz="1600" baseline="0" dirty="0" smtClean="0">
                          <a:solidFill>
                            <a:schemeClr val="bg2">
                              <a:lumMod val="50000"/>
                            </a:schemeClr>
                          </a:solidFill>
                          <a:latin typeface="Ubuntu Light"/>
                        </a:rPr>
                        <a:t> ou </a:t>
                      </a:r>
                      <a:r>
                        <a:rPr lang="fr-FR" sz="1600" dirty="0" smtClean="0">
                          <a:solidFill>
                            <a:schemeClr val="bg2">
                              <a:lumMod val="50000"/>
                            </a:schemeClr>
                          </a:solidFill>
                          <a:latin typeface="Ubuntu Light"/>
                        </a:rPr>
                        <a:t>10 000 miles.</a:t>
                      </a:r>
                    </a:p>
                    <a:p>
                      <a:pPr>
                        <a:defRPr/>
                      </a:pPr>
                      <a:endParaRPr lang="fr-FR" sz="800" dirty="0" smtClean="0">
                        <a:solidFill>
                          <a:schemeClr val="bg2">
                            <a:lumMod val="50000"/>
                          </a:schemeClr>
                        </a:solidFill>
                        <a:latin typeface="Ubuntu Light"/>
                      </a:endParaRPr>
                    </a:p>
                    <a:p>
                      <a:pPr>
                        <a:defRPr/>
                      </a:pPr>
                      <a:r>
                        <a:rPr lang="fr-FR" sz="1600" dirty="0" smtClean="0">
                          <a:solidFill>
                            <a:schemeClr val="bg2">
                              <a:lumMod val="50000"/>
                            </a:schemeClr>
                          </a:solidFill>
                          <a:latin typeface="Ubuntu Light"/>
                        </a:rPr>
                        <a:t>               Sièges situés sur une</a:t>
                      </a:r>
                    </a:p>
                    <a:p>
                      <a:pPr>
                        <a:defRPr/>
                      </a:pPr>
                      <a:r>
                        <a:rPr lang="fr-FR" sz="1600" dirty="0" smtClean="0">
                          <a:solidFill>
                            <a:schemeClr val="bg2">
                              <a:lumMod val="50000"/>
                            </a:schemeClr>
                          </a:solidFill>
                          <a:latin typeface="Ubuntu Light"/>
                        </a:rPr>
                        <a:t>               rangée de 2</a:t>
                      </a:r>
                    </a:p>
                    <a:p>
                      <a:pPr>
                        <a:defRPr/>
                      </a:pPr>
                      <a:endParaRPr lang="fr-FR" sz="800" dirty="0" smtClean="0">
                        <a:solidFill>
                          <a:schemeClr val="bg2">
                            <a:lumMod val="50000"/>
                          </a:schemeClr>
                        </a:solidFill>
                        <a:latin typeface="Ubuntu Light"/>
                      </a:endParaRPr>
                    </a:p>
                    <a:p>
                      <a:pPr>
                        <a:defRPr/>
                      </a:pPr>
                      <a:r>
                        <a:rPr lang="fr-FR" sz="1600" dirty="0" smtClean="0">
                          <a:solidFill>
                            <a:schemeClr val="bg2">
                              <a:lumMod val="50000"/>
                            </a:schemeClr>
                          </a:solidFill>
                          <a:latin typeface="Ubuntu Light"/>
                        </a:rPr>
                        <a:t>En classe</a:t>
                      </a:r>
                      <a:r>
                        <a:rPr lang="fr-FR" sz="1600" baseline="0" dirty="0" smtClean="0">
                          <a:solidFill>
                            <a:schemeClr val="bg2">
                              <a:lumMod val="50000"/>
                            </a:schemeClr>
                          </a:solidFill>
                          <a:latin typeface="Ubuntu Light"/>
                        </a:rPr>
                        <a:t> Soleil, les sièges situés aux issues de secours peuvent être réservés sur certains appareils selon conditions. </a:t>
                      </a:r>
                      <a:endParaRPr lang="fr-FR" sz="1600" dirty="0" smtClean="0">
                        <a:solidFill>
                          <a:schemeClr val="bg2">
                            <a:lumMod val="50000"/>
                          </a:schemeClr>
                        </a:solidFill>
                        <a:latin typeface="Ubuntu Light"/>
                      </a:endParaRPr>
                    </a:p>
                  </a:txBody>
                  <a:tcPr>
                    <a:solidFill>
                      <a:schemeClr val="accent1">
                        <a:lumMod val="20000"/>
                        <a:lumOff val="80000"/>
                      </a:schemeClr>
                    </a:solidFill>
                  </a:tcPr>
                </a:tc>
              </a:tr>
              <a:tr h="650217">
                <a:tc>
                  <a:txBody>
                    <a:bodyPr/>
                    <a:lstStyle/>
                    <a:p>
                      <a:r>
                        <a:rPr lang="fr-FR" b="1" dirty="0" smtClean="0">
                          <a:solidFill>
                            <a:schemeClr val="bg2">
                              <a:lumMod val="50000"/>
                            </a:schemeClr>
                          </a:solidFill>
                          <a:latin typeface="Ubuntu Light"/>
                        </a:rPr>
                        <a:t>Quand l’acheter</a:t>
                      </a:r>
                      <a:endParaRPr lang="fr-FR" b="1" dirty="0">
                        <a:solidFill>
                          <a:schemeClr val="bg2">
                            <a:lumMod val="50000"/>
                          </a:schemeClr>
                        </a:solidFill>
                        <a:latin typeface="Ubuntu Light"/>
                      </a:endParaRPr>
                    </a:p>
                  </a:txBody>
                  <a:tcPr>
                    <a:solidFill>
                      <a:schemeClr val="accent1">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600" dirty="0" smtClean="0">
                          <a:solidFill>
                            <a:schemeClr val="bg2">
                              <a:lumMod val="50000"/>
                            </a:schemeClr>
                          </a:solidFill>
                          <a:latin typeface="Ubuntu Light"/>
                        </a:rPr>
                        <a:t>Lors de l’achat du billet d’avion et le jour du départ jusqu’à HLE du vol.</a:t>
                      </a:r>
                    </a:p>
                  </a:txBody>
                  <a:tcPr>
                    <a:solidFill>
                      <a:schemeClr val="accent1">
                        <a:lumMod val="20000"/>
                        <a:lumOff val="80000"/>
                      </a:schemeClr>
                    </a:solidFill>
                  </a:tcPr>
                </a:tc>
              </a:tr>
              <a:tr h="959844">
                <a:tc>
                  <a:txBody>
                    <a:bodyPr/>
                    <a:lstStyle/>
                    <a:p>
                      <a:r>
                        <a:rPr lang="fr-FR" b="1" dirty="0" smtClean="0">
                          <a:solidFill>
                            <a:schemeClr val="bg2">
                              <a:lumMod val="50000"/>
                            </a:schemeClr>
                          </a:solidFill>
                          <a:latin typeface="Ubuntu Light"/>
                        </a:rPr>
                        <a:t>Où</a:t>
                      </a:r>
                      <a:r>
                        <a:rPr lang="fr-FR" b="1" baseline="0" dirty="0" smtClean="0">
                          <a:solidFill>
                            <a:schemeClr val="bg2">
                              <a:lumMod val="50000"/>
                            </a:schemeClr>
                          </a:solidFill>
                          <a:latin typeface="Ubuntu Light"/>
                        </a:rPr>
                        <a:t> l’acheter</a:t>
                      </a:r>
                      <a:endParaRPr lang="fr-FR" b="1" dirty="0">
                        <a:solidFill>
                          <a:schemeClr val="bg2">
                            <a:lumMod val="50000"/>
                          </a:schemeClr>
                        </a:solidFill>
                        <a:latin typeface="Ubuntu Light"/>
                      </a:endParaRPr>
                    </a:p>
                  </a:txBody>
                  <a:tcPr>
                    <a:solidFill>
                      <a:schemeClr val="accent1">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400" kern="1200" baseline="0" dirty="0" smtClean="0">
                          <a:solidFill>
                            <a:schemeClr val="bg2">
                              <a:lumMod val="50000"/>
                            </a:schemeClr>
                          </a:solidFill>
                          <a:latin typeface="Ubuntu"/>
                          <a:ea typeface="+mn-ea"/>
                          <a:cs typeface="+mn-cs"/>
                        </a:rPr>
                        <a:t>• Agence de voyages.</a:t>
                      </a:r>
                    </a:p>
                    <a:p>
                      <a:r>
                        <a:rPr lang="fr-FR" sz="1400" kern="1200" baseline="0" dirty="0" smtClean="0">
                          <a:solidFill>
                            <a:schemeClr val="bg2">
                              <a:lumMod val="50000"/>
                            </a:schemeClr>
                          </a:solidFill>
                          <a:latin typeface="Ubuntu"/>
                          <a:ea typeface="+mn-ea"/>
                          <a:cs typeface="+mn-cs"/>
                        </a:rPr>
                        <a:t>• Points de vente d’Air Caraïbes.</a:t>
                      </a:r>
                    </a:p>
                    <a:p>
                      <a:r>
                        <a:rPr lang="fr-FR" sz="1400" kern="1200" baseline="0" dirty="0" smtClean="0">
                          <a:solidFill>
                            <a:schemeClr val="bg2">
                              <a:lumMod val="50000"/>
                            </a:schemeClr>
                          </a:solidFill>
                          <a:latin typeface="Ubuntu"/>
                          <a:ea typeface="+mn-ea"/>
                          <a:cs typeface="+mn-cs"/>
                        </a:rPr>
                        <a:t>• Centrale de réservation d’Air Caraïbes.</a:t>
                      </a:r>
                    </a:p>
                    <a:p>
                      <a:r>
                        <a:rPr lang="fr-FR" sz="1400" kern="1200" baseline="0" dirty="0" smtClean="0">
                          <a:solidFill>
                            <a:schemeClr val="bg2">
                              <a:lumMod val="50000"/>
                            </a:schemeClr>
                          </a:solidFill>
                          <a:latin typeface="Ubuntu"/>
                          <a:ea typeface="+mn-ea"/>
                          <a:cs typeface="+mn-cs"/>
                        </a:rPr>
                        <a:t>• Site aircaraibes.com.</a:t>
                      </a:r>
                    </a:p>
                  </a:txBody>
                  <a:tcPr>
                    <a:solidFill>
                      <a:schemeClr val="accent1">
                        <a:lumMod val="20000"/>
                        <a:lumOff val="80000"/>
                      </a:schemeClr>
                    </a:solidFill>
                  </a:tcPr>
                </a:tc>
              </a:tr>
              <a:tr h="37671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b="1" dirty="0" smtClean="0">
                          <a:solidFill>
                            <a:schemeClr val="bg2">
                              <a:lumMod val="50000"/>
                            </a:schemeClr>
                          </a:solidFill>
                          <a:latin typeface="Ubuntu Light"/>
                        </a:rPr>
                        <a:t>Code EMD</a:t>
                      </a:r>
                    </a:p>
                  </a:txBody>
                  <a:tcPr>
                    <a:solidFill>
                      <a:schemeClr val="accent1">
                        <a:lumMod val="20000"/>
                        <a:lumOff val="80000"/>
                      </a:schemeClr>
                    </a:solidFill>
                  </a:tcPr>
                </a:tc>
                <a:tc>
                  <a:txBody>
                    <a:bodyPr/>
                    <a:lstStyle/>
                    <a:p>
                      <a:r>
                        <a:rPr lang="fr-FR" sz="1600" dirty="0" smtClean="0">
                          <a:solidFill>
                            <a:schemeClr val="bg2">
                              <a:lumMod val="50000"/>
                            </a:schemeClr>
                          </a:solidFill>
                          <a:latin typeface="Ubuntu Light"/>
                        </a:rPr>
                        <a:t>Réservation du siège + FXG.</a:t>
                      </a:r>
                      <a:endParaRPr lang="fr-FR" sz="1600" dirty="0">
                        <a:solidFill>
                          <a:schemeClr val="bg2">
                            <a:lumMod val="50000"/>
                          </a:schemeClr>
                        </a:solidFill>
                        <a:latin typeface="Ubuntu Light"/>
                      </a:endParaRPr>
                    </a:p>
                  </a:txBody>
                  <a:tcPr>
                    <a:solidFill>
                      <a:schemeClr val="accent1">
                        <a:lumMod val="20000"/>
                        <a:lumOff val="80000"/>
                      </a:schemeClr>
                    </a:solidFill>
                  </a:tcPr>
                </a:tc>
              </a:tr>
              <a:tr h="835993">
                <a:tc>
                  <a:txBody>
                    <a:bodyPr/>
                    <a:lstStyle/>
                    <a:p>
                      <a:r>
                        <a:rPr lang="fr-FR" b="1" dirty="0" smtClean="0">
                          <a:solidFill>
                            <a:schemeClr val="bg2">
                              <a:lumMod val="50000"/>
                            </a:schemeClr>
                          </a:solidFill>
                          <a:latin typeface="Ubuntu Light"/>
                        </a:rPr>
                        <a:t>Conditions d’application</a:t>
                      </a:r>
                      <a:endParaRPr lang="fr-FR" b="1" dirty="0">
                        <a:solidFill>
                          <a:schemeClr val="bg2">
                            <a:lumMod val="50000"/>
                          </a:schemeClr>
                        </a:solidFill>
                        <a:latin typeface="Ubuntu Light"/>
                      </a:endParaRPr>
                    </a:p>
                  </a:txBody>
                  <a:tcPr>
                    <a:solidFill>
                      <a:schemeClr val="accent1">
                        <a:lumMod val="20000"/>
                        <a:lumOff val="80000"/>
                      </a:schemeClr>
                    </a:solidFill>
                  </a:tcPr>
                </a:tc>
                <a:tc>
                  <a:txBody>
                    <a:bodyPr/>
                    <a:lstStyle/>
                    <a:p>
                      <a:pPr algn="l">
                        <a:defRPr/>
                      </a:pPr>
                      <a:r>
                        <a:rPr lang="fr-FR" sz="1600" dirty="0" smtClean="0">
                          <a:solidFill>
                            <a:schemeClr val="bg2">
                              <a:lumMod val="50000"/>
                            </a:schemeClr>
                          </a:solidFill>
                          <a:latin typeface="Ubuntu Light"/>
                        </a:rPr>
                        <a:t>Service</a:t>
                      </a:r>
                      <a:r>
                        <a:rPr lang="fr-FR" sz="1600" baseline="0" dirty="0" smtClean="0">
                          <a:solidFill>
                            <a:schemeClr val="bg2">
                              <a:lumMod val="50000"/>
                            </a:schemeClr>
                          </a:solidFill>
                          <a:latin typeface="Ubuntu Light"/>
                        </a:rPr>
                        <a:t> </a:t>
                      </a:r>
                      <a:r>
                        <a:rPr lang="fr-FR" sz="1600" dirty="0" smtClean="0">
                          <a:solidFill>
                            <a:schemeClr val="bg2">
                              <a:lumMod val="50000"/>
                            </a:schemeClr>
                          </a:solidFill>
                          <a:latin typeface="Ubuntu Light"/>
                        </a:rPr>
                        <a:t>valable sur les vols transatlantiques selon les remplissages du vol.</a:t>
                      </a:r>
                    </a:p>
                  </a:txBody>
                  <a:tcPr>
                    <a:solidFill>
                      <a:schemeClr val="accent1">
                        <a:lumMod val="20000"/>
                        <a:lumOff val="80000"/>
                      </a:schemeClr>
                    </a:solidFill>
                  </a:tcPr>
                </a:tc>
              </a:tr>
            </a:tbl>
          </a:graphicData>
        </a:graphic>
      </p:graphicFrame>
      <p:pic>
        <p:nvPicPr>
          <p:cNvPr id="16386" name="Picture 2"/>
          <p:cNvPicPr>
            <a:picLocks noChangeAspect="1" noChangeArrowheads="1"/>
          </p:cNvPicPr>
          <p:nvPr/>
        </p:nvPicPr>
        <p:blipFill>
          <a:blip r:embed="rId3" cstate="email"/>
          <a:srcRect/>
          <a:stretch>
            <a:fillRect/>
          </a:stretch>
        </p:blipFill>
        <p:spPr bwMode="auto">
          <a:xfrm>
            <a:off x="199698" y="354156"/>
            <a:ext cx="2054771" cy="2534217"/>
          </a:xfrm>
          <a:prstGeom prst="rect">
            <a:avLst/>
          </a:prstGeom>
          <a:noFill/>
          <a:ln w="9525">
            <a:noFill/>
            <a:miter lim="800000"/>
            <a:headEnd/>
            <a:tailEnd/>
          </a:ln>
          <a:effectLst/>
        </p:spPr>
      </p:pic>
      <p:pic>
        <p:nvPicPr>
          <p:cNvPr id="12" name="Picture 2"/>
          <p:cNvPicPr>
            <a:picLocks noChangeAspect="1" noChangeArrowheads="1"/>
          </p:cNvPicPr>
          <p:nvPr/>
        </p:nvPicPr>
        <p:blipFill>
          <a:blip r:embed="rId4" cstate="email"/>
          <a:srcRect/>
          <a:stretch>
            <a:fillRect/>
          </a:stretch>
        </p:blipFill>
        <p:spPr bwMode="auto">
          <a:xfrm>
            <a:off x="951186" y="5983013"/>
            <a:ext cx="608782" cy="624624"/>
          </a:xfrm>
          <a:prstGeom prst="rect">
            <a:avLst/>
          </a:prstGeom>
          <a:noFill/>
          <a:ln w="9525">
            <a:noFill/>
            <a:miter lim="800000"/>
            <a:headEnd/>
            <a:tailEnd/>
          </a:ln>
        </p:spPr>
      </p:pic>
      <p:pic>
        <p:nvPicPr>
          <p:cNvPr id="17" name="Picture 2"/>
          <p:cNvPicPr>
            <a:picLocks noChangeAspect="1" noChangeArrowheads="1"/>
          </p:cNvPicPr>
          <p:nvPr/>
        </p:nvPicPr>
        <p:blipFill>
          <a:blip r:embed="rId5" cstate="email"/>
          <a:srcRect/>
          <a:stretch>
            <a:fillRect/>
          </a:stretch>
        </p:blipFill>
        <p:spPr bwMode="auto">
          <a:xfrm>
            <a:off x="240149" y="5977016"/>
            <a:ext cx="643758" cy="637968"/>
          </a:xfrm>
          <a:prstGeom prst="rect">
            <a:avLst/>
          </a:prstGeom>
          <a:noFill/>
          <a:ln w="9525">
            <a:noFill/>
            <a:miter lim="800000"/>
            <a:headEnd/>
            <a:tailEnd/>
          </a:ln>
        </p:spPr>
      </p:pic>
      <p:pic>
        <p:nvPicPr>
          <p:cNvPr id="13" name="Picture 8"/>
          <p:cNvPicPr>
            <a:picLocks noChangeAspect="1" noChangeArrowheads="1"/>
          </p:cNvPicPr>
          <p:nvPr/>
        </p:nvPicPr>
        <p:blipFill>
          <a:blip r:embed="rId6" cstate="email"/>
          <a:srcRect/>
          <a:stretch>
            <a:fillRect/>
          </a:stretch>
        </p:blipFill>
        <p:spPr bwMode="auto">
          <a:xfrm>
            <a:off x="5604431" y="2041283"/>
            <a:ext cx="721458" cy="555318"/>
          </a:xfrm>
          <a:prstGeom prst="rect">
            <a:avLst/>
          </a:prstGeom>
          <a:noFill/>
          <a:ln w="9525">
            <a:noFill/>
            <a:miter lim="800000"/>
            <a:headEnd/>
            <a:tailEnd/>
          </a:ln>
          <a:effectLst/>
        </p:spPr>
      </p:pic>
      <p:pic>
        <p:nvPicPr>
          <p:cNvPr id="11266" name="Picture 2"/>
          <p:cNvPicPr>
            <a:picLocks noChangeAspect="1" noChangeArrowheads="1"/>
          </p:cNvPicPr>
          <p:nvPr/>
        </p:nvPicPr>
        <p:blipFill>
          <a:blip r:embed="rId7" cstate="print"/>
          <a:srcRect/>
          <a:stretch>
            <a:fillRect/>
          </a:stretch>
        </p:blipFill>
        <p:spPr bwMode="auto">
          <a:xfrm>
            <a:off x="2107324" y="-17463"/>
            <a:ext cx="1798638" cy="6875463"/>
          </a:xfrm>
          <a:prstGeom prst="rect">
            <a:avLst/>
          </a:prstGeom>
          <a:noFill/>
          <a:ln w="9525">
            <a:noFill/>
            <a:miter lim="800000"/>
            <a:headEnd/>
            <a:tailEnd/>
          </a:ln>
          <a:effectLst/>
        </p:spPr>
      </p:pic>
      <p:sp>
        <p:nvSpPr>
          <p:cNvPr id="10" name="ZoneTexte 9"/>
          <p:cNvSpPr txBox="1"/>
          <p:nvPr/>
        </p:nvSpPr>
        <p:spPr>
          <a:xfrm>
            <a:off x="0" y="3042744"/>
            <a:ext cx="2380593" cy="646331"/>
          </a:xfrm>
          <a:prstGeom prst="rect">
            <a:avLst/>
          </a:prstGeom>
          <a:noFill/>
        </p:spPr>
        <p:txBody>
          <a:bodyPr wrap="square" rtlCol="0">
            <a:spAutoFit/>
          </a:bodyPr>
          <a:lstStyle/>
          <a:p>
            <a:pPr algn="ctr"/>
            <a:r>
              <a:rPr lang="fr-FR" b="1" dirty="0" smtClean="0">
                <a:solidFill>
                  <a:srgbClr val="002060"/>
                </a:solidFill>
                <a:effectLst>
                  <a:outerShdw blurRad="38100" dist="38100" dir="2700000" algn="tl">
                    <a:srgbClr val="000000">
                      <a:alpha val="43137"/>
                    </a:srgbClr>
                  </a:outerShdw>
                </a:effectLst>
                <a:latin typeface="Ubuntu"/>
              </a:rPr>
              <a:t>CHOIX DE SIEGES SPECIFIQUES </a:t>
            </a:r>
            <a:endParaRPr lang="fr-FR" b="1" dirty="0">
              <a:solidFill>
                <a:srgbClr val="002060"/>
              </a:solidFill>
              <a:effectLst>
                <a:outerShdw blurRad="38100" dist="38100" dir="2700000" algn="tl">
                  <a:srgbClr val="000000">
                    <a:alpha val="43137"/>
                  </a:srgbClr>
                </a:outerShdw>
              </a:effectLst>
              <a:latin typeface="Ubuntu"/>
            </a:endParaRPr>
          </a:p>
        </p:txBody>
      </p:sp>
    </p:spTree>
    <p:extLst>
      <p:ext uri="{BB962C8B-B14F-4D97-AF65-F5344CB8AC3E}">
        <p14:creationId xmlns:p14="http://schemas.microsoft.com/office/powerpoint/2010/main" xmlns="" val="3581670305"/>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graphicFrame>
        <p:nvGraphicFramePr>
          <p:cNvPr id="11" name="Tableau 10"/>
          <p:cNvGraphicFramePr>
            <a:graphicFrameLocks noGrp="1"/>
          </p:cNvGraphicFramePr>
          <p:nvPr/>
        </p:nvGraphicFramePr>
        <p:xfrm>
          <a:off x="2483893" y="367065"/>
          <a:ext cx="6660107" cy="5501640"/>
        </p:xfrm>
        <a:graphic>
          <a:graphicData uri="http://schemas.openxmlformats.org/drawingml/2006/table">
            <a:tbl>
              <a:tblPr firstRow="1" bandRow="1">
                <a:tableStyleId>{5C22544A-7EE6-4342-B048-85BDC9FD1C3A}</a:tableStyleId>
              </a:tblPr>
              <a:tblGrid>
                <a:gridCol w="2072341"/>
                <a:gridCol w="4587766"/>
              </a:tblGrid>
              <a:tr h="370840">
                <a:tc>
                  <a:txBody>
                    <a:bodyPr/>
                    <a:lstStyle/>
                    <a:p>
                      <a:r>
                        <a:rPr lang="fr-FR" b="1" dirty="0" smtClean="0">
                          <a:solidFill>
                            <a:schemeClr val="bg2">
                              <a:lumMod val="50000"/>
                            </a:schemeClr>
                          </a:solidFill>
                          <a:latin typeface="Ubuntu Light"/>
                        </a:rPr>
                        <a:t>Tarif</a:t>
                      </a:r>
                      <a:endParaRPr lang="fr-FR" b="1" dirty="0">
                        <a:solidFill>
                          <a:schemeClr val="bg2">
                            <a:lumMod val="50000"/>
                          </a:schemeClr>
                        </a:solidFill>
                        <a:latin typeface="Ubuntu Light"/>
                      </a:endParaRPr>
                    </a:p>
                  </a:txBody>
                  <a:tcPr>
                    <a:solidFill>
                      <a:schemeClr val="accent1">
                        <a:lumMod val="20000"/>
                        <a:lumOff val="80000"/>
                      </a:schemeClr>
                    </a:solidFill>
                  </a:tcPr>
                </a:tc>
                <a:tc>
                  <a:txBody>
                    <a:bodyPr/>
                    <a:lstStyle/>
                    <a:p>
                      <a:r>
                        <a:rPr lang="fr-FR" sz="1800" dirty="0" smtClean="0">
                          <a:solidFill>
                            <a:schemeClr val="bg2">
                              <a:lumMod val="50000"/>
                            </a:schemeClr>
                          </a:solidFill>
                          <a:latin typeface="Ubuntu"/>
                        </a:rPr>
                        <a:t>30 € TTC pour 2 pers. par</a:t>
                      </a:r>
                      <a:r>
                        <a:rPr lang="fr-FR" sz="1800" baseline="0" dirty="0" smtClean="0">
                          <a:solidFill>
                            <a:schemeClr val="bg2">
                              <a:lumMod val="50000"/>
                            </a:schemeClr>
                          </a:solidFill>
                          <a:latin typeface="Ubuntu"/>
                        </a:rPr>
                        <a:t> trajet.</a:t>
                      </a:r>
                      <a:endParaRPr lang="fr-FR" sz="1800" dirty="0">
                        <a:solidFill>
                          <a:schemeClr val="bg2">
                            <a:lumMod val="50000"/>
                          </a:schemeClr>
                        </a:solidFill>
                        <a:latin typeface="Ubuntu"/>
                      </a:endParaRPr>
                    </a:p>
                  </a:txBody>
                  <a:tcPr>
                    <a:solidFill>
                      <a:schemeClr val="accent1">
                        <a:lumMod val="20000"/>
                        <a:lumOff val="80000"/>
                      </a:schemeClr>
                    </a:solidFill>
                  </a:tcPr>
                </a:tc>
              </a:tr>
              <a:tr h="370840">
                <a:tc>
                  <a:txBody>
                    <a:bodyPr/>
                    <a:lstStyle/>
                    <a:p>
                      <a:r>
                        <a:rPr lang="fr-FR" b="1" dirty="0" smtClean="0">
                          <a:solidFill>
                            <a:schemeClr val="bg2">
                              <a:lumMod val="50000"/>
                            </a:schemeClr>
                          </a:solidFill>
                          <a:latin typeface="Ubuntu Light"/>
                        </a:rPr>
                        <a:t>Achat en miles</a:t>
                      </a:r>
                    </a:p>
                  </a:txBody>
                  <a:tcPr>
                    <a:solidFill>
                      <a:schemeClr val="accent1">
                        <a:lumMod val="20000"/>
                        <a:lumOff val="80000"/>
                      </a:schemeClr>
                    </a:solidFill>
                  </a:tcPr>
                </a:tc>
                <a:tc>
                  <a:txBody>
                    <a:bodyPr/>
                    <a:lstStyle/>
                    <a:p>
                      <a:r>
                        <a:rPr lang="fr-FR" sz="1800" dirty="0" smtClean="0">
                          <a:solidFill>
                            <a:schemeClr val="bg2">
                              <a:lumMod val="50000"/>
                            </a:schemeClr>
                          </a:solidFill>
                          <a:latin typeface="Ubuntu"/>
                        </a:rPr>
                        <a:t>5 000 miles. </a:t>
                      </a:r>
                      <a:endParaRPr lang="fr-FR" sz="1800" dirty="0">
                        <a:solidFill>
                          <a:schemeClr val="bg2">
                            <a:lumMod val="50000"/>
                          </a:schemeClr>
                        </a:solidFill>
                        <a:latin typeface="Ubuntu"/>
                      </a:endParaRPr>
                    </a:p>
                  </a:txBody>
                  <a:tcPr>
                    <a:solidFill>
                      <a:schemeClr val="accent1">
                        <a:lumMod val="20000"/>
                        <a:lumOff val="80000"/>
                      </a:schemeClr>
                    </a:solidFill>
                  </a:tcPr>
                </a:tc>
              </a:tr>
              <a:tr h="370840">
                <a:tc>
                  <a:txBody>
                    <a:bodyPr/>
                    <a:lstStyle/>
                    <a:p>
                      <a:r>
                        <a:rPr lang="fr-FR" b="1" dirty="0" smtClean="0">
                          <a:solidFill>
                            <a:schemeClr val="bg2">
                              <a:lumMod val="50000"/>
                            </a:schemeClr>
                          </a:solidFill>
                          <a:latin typeface="Ubuntu Light"/>
                        </a:rPr>
                        <a:t>Quand l’acheter</a:t>
                      </a:r>
                      <a:endParaRPr lang="fr-FR" b="1" dirty="0">
                        <a:solidFill>
                          <a:schemeClr val="bg2">
                            <a:lumMod val="50000"/>
                          </a:schemeClr>
                        </a:solidFill>
                        <a:latin typeface="Ubuntu Light"/>
                      </a:endParaRPr>
                    </a:p>
                  </a:txBody>
                  <a:tcPr>
                    <a:solidFill>
                      <a:schemeClr val="accent1">
                        <a:lumMod val="20000"/>
                        <a:lumOff val="80000"/>
                      </a:schemeClr>
                    </a:solidFill>
                  </a:tcPr>
                </a:tc>
                <a:tc>
                  <a:txBody>
                    <a:bodyPr/>
                    <a:lstStyle/>
                    <a:p>
                      <a:r>
                        <a:rPr lang="fr-FR" sz="1800" dirty="0" smtClean="0">
                          <a:solidFill>
                            <a:schemeClr val="bg2">
                              <a:lumMod val="50000"/>
                            </a:schemeClr>
                          </a:solidFill>
                          <a:latin typeface="Ubuntu"/>
                        </a:rPr>
                        <a:t>Lors de l’achat du billet d’avion et jusqu’à 24h avant le départ.</a:t>
                      </a:r>
                      <a:endParaRPr lang="fr-FR" sz="1800" dirty="0">
                        <a:solidFill>
                          <a:schemeClr val="bg2">
                            <a:lumMod val="50000"/>
                          </a:schemeClr>
                        </a:solidFill>
                        <a:latin typeface="Ubuntu"/>
                      </a:endParaRPr>
                    </a:p>
                  </a:txBody>
                  <a:tcPr>
                    <a:solidFill>
                      <a:schemeClr val="accent1">
                        <a:lumMod val="20000"/>
                        <a:lumOff val="80000"/>
                      </a:schemeClr>
                    </a:solidFill>
                  </a:tcPr>
                </a:tc>
              </a:tr>
              <a:tr h="370840">
                <a:tc>
                  <a:txBody>
                    <a:bodyPr/>
                    <a:lstStyle/>
                    <a:p>
                      <a:r>
                        <a:rPr lang="fr-FR" b="1" dirty="0" smtClean="0">
                          <a:solidFill>
                            <a:schemeClr val="bg2">
                              <a:lumMod val="50000"/>
                            </a:schemeClr>
                          </a:solidFill>
                          <a:latin typeface="Ubuntu Light"/>
                        </a:rPr>
                        <a:t>Où</a:t>
                      </a:r>
                      <a:r>
                        <a:rPr lang="fr-FR" b="1" baseline="0" dirty="0" smtClean="0">
                          <a:solidFill>
                            <a:schemeClr val="bg2">
                              <a:lumMod val="50000"/>
                            </a:schemeClr>
                          </a:solidFill>
                          <a:latin typeface="Ubuntu Light"/>
                        </a:rPr>
                        <a:t> l’acheter</a:t>
                      </a:r>
                      <a:endParaRPr lang="fr-FR" b="1" dirty="0">
                        <a:solidFill>
                          <a:schemeClr val="bg2">
                            <a:lumMod val="50000"/>
                          </a:schemeClr>
                        </a:solidFill>
                        <a:latin typeface="Ubuntu Light"/>
                      </a:endParaRPr>
                    </a:p>
                  </a:txBody>
                  <a:tcPr>
                    <a:solidFill>
                      <a:schemeClr val="accent1">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800" kern="1200" baseline="0" dirty="0" smtClean="0">
                          <a:solidFill>
                            <a:schemeClr val="bg2">
                              <a:lumMod val="50000"/>
                            </a:schemeClr>
                          </a:solidFill>
                          <a:latin typeface="Ubuntu"/>
                          <a:ea typeface="+mn-ea"/>
                          <a:cs typeface="+mn-cs"/>
                        </a:rPr>
                        <a:t>• Site aircaraibes.com.</a:t>
                      </a:r>
                    </a:p>
                    <a:p>
                      <a:r>
                        <a:rPr lang="fr-FR" sz="1800" kern="1200" baseline="0" dirty="0" smtClean="0">
                          <a:solidFill>
                            <a:schemeClr val="bg2">
                              <a:lumMod val="50000"/>
                            </a:schemeClr>
                          </a:solidFill>
                          <a:latin typeface="Ubuntu"/>
                          <a:ea typeface="+mn-ea"/>
                          <a:cs typeface="+mn-cs"/>
                        </a:rPr>
                        <a:t>• Points de vente d’Air Caraïbes.</a:t>
                      </a:r>
                    </a:p>
                    <a:p>
                      <a:r>
                        <a:rPr lang="fr-FR" sz="1800" kern="1200" baseline="0" dirty="0" smtClean="0">
                          <a:solidFill>
                            <a:schemeClr val="bg2">
                              <a:lumMod val="50000"/>
                            </a:schemeClr>
                          </a:solidFill>
                          <a:latin typeface="Ubuntu"/>
                          <a:ea typeface="+mn-ea"/>
                          <a:cs typeface="+mn-cs"/>
                        </a:rPr>
                        <a:t>• Centrale de réservation d’Air Caraïbes.</a:t>
                      </a:r>
                    </a:p>
                    <a:p>
                      <a:r>
                        <a:rPr lang="fr-FR" sz="1800" kern="1200" baseline="0" dirty="0" smtClean="0">
                          <a:solidFill>
                            <a:schemeClr val="bg2">
                              <a:lumMod val="50000"/>
                            </a:schemeClr>
                          </a:solidFill>
                          <a:latin typeface="Ubuntu"/>
                          <a:ea typeface="+mn-ea"/>
                          <a:cs typeface="+mn-cs"/>
                        </a:rPr>
                        <a:t>• Agence de voyages.</a:t>
                      </a:r>
                    </a:p>
                  </a:txBody>
                  <a:tcPr>
                    <a:solidFill>
                      <a:schemeClr val="accent1">
                        <a:lumMod val="20000"/>
                        <a:lumOff val="80000"/>
                      </a:schemeClr>
                    </a:solidFill>
                  </a:tcPr>
                </a:tc>
              </a:tr>
              <a:tr h="370840">
                <a:tc>
                  <a:txBody>
                    <a:bodyPr/>
                    <a:lstStyle/>
                    <a:p>
                      <a:r>
                        <a:rPr lang="fr-FR" b="1" dirty="0" smtClean="0">
                          <a:solidFill>
                            <a:schemeClr val="bg2">
                              <a:lumMod val="50000"/>
                            </a:schemeClr>
                          </a:solidFill>
                          <a:latin typeface="Ubuntu Light"/>
                        </a:rPr>
                        <a:t>Code EMD</a:t>
                      </a:r>
                      <a:endParaRPr lang="fr-FR" b="1" dirty="0">
                        <a:solidFill>
                          <a:schemeClr val="bg2">
                            <a:lumMod val="50000"/>
                          </a:schemeClr>
                        </a:solidFill>
                        <a:latin typeface="Ubuntu Light"/>
                      </a:endParaRPr>
                    </a:p>
                  </a:txBody>
                  <a:tcPr>
                    <a:solidFill>
                      <a:schemeClr val="accent1">
                        <a:lumMod val="20000"/>
                        <a:lumOff val="80000"/>
                      </a:schemeClr>
                    </a:solidFill>
                  </a:tcPr>
                </a:tc>
                <a:tc>
                  <a:txBody>
                    <a:bodyPr/>
                    <a:lstStyle/>
                    <a:p>
                      <a:pPr>
                        <a:buFontTx/>
                        <a:buNone/>
                        <a:defRPr/>
                      </a:pPr>
                      <a:r>
                        <a:rPr lang="fr-FR" sz="1800" dirty="0" smtClean="0">
                          <a:solidFill>
                            <a:schemeClr val="bg2">
                              <a:lumMod val="50000"/>
                            </a:schemeClr>
                          </a:solidFill>
                          <a:latin typeface="Ubuntu"/>
                        </a:rPr>
                        <a:t>FETE</a:t>
                      </a:r>
                    </a:p>
                  </a:txBody>
                  <a:tcPr>
                    <a:solidFill>
                      <a:schemeClr val="accent1">
                        <a:lumMod val="20000"/>
                        <a:lumOff val="80000"/>
                      </a:schemeClr>
                    </a:solidFill>
                  </a:tcPr>
                </a:tc>
              </a:tr>
              <a:tr h="370840">
                <a:tc>
                  <a:txBody>
                    <a:bodyPr/>
                    <a:lstStyle/>
                    <a:p>
                      <a:r>
                        <a:rPr lang="fr-FR" b="1" dirty="0" smtClean="0">
                          <a:solidFill>
                            <a:schemeClr val="bg2">
                              <a:lumMod val="50000"/>
                            </a:schemeClr>
                          </a:solidFill>
                          <a:latin typeface="Ubuntu Light"/>
                        </a:rPr>
                        <a:t>Conditions d’application</a:t>
                      </a:r>
                      <a:endParaRPr lang="fr-FR" b="1" dirty="0">
                        <a:solidFill>
                          <a:schemeClr val="bg2">
                            <a:lumMod val="50000"/>
                          </a:schemeClr>
                        </a:solidFill>
                        <a:latin typeface="Ubuntu Light"/>
                      </a:endParaRPr>
                    </a:p>
                  </a:txBody>
                  <a:tcPr>
                    <a:solidFill>
                      <a:schemeClr val="accent1">
                        <a:lumMod val="20000"/>
                        <a:lumOff val="80000"/>
                      </a:schemeClr>
                    </a:solidFill>
                  </a:tcPr>
                </a:tc>
                <a:tc>
                  <a:txBody>
                    <a:bodyPr/>
                    <a:lstStyle/>
                    <a:p>
                      <a:pPr>
                        <a:defRPr/>
                      </a:pPr>
                      <a:r>
                        <a:rPr lang="fr-FR" sz="1800" kern="1200" baseline="0" dirty="0" smtClean="0">
                          <a:solidFill>
                            <a:schemeClr val="bg2">
                              <a:lumMod val="50000"/>
                            </a:schemeClr>
                          </a:solidFill>
                          <a:latin typeface="Ubuntu"/>
                          <a:ea typeface="+mn-ea"/>
                          <a:cs typeface="+mn-cs"/>
                        </a:rPr>
                        <a:t>• Service</a:t>
                      </a:r>
                      <a:r>
                        <a:rPr lang="fr-FR" sz="1800" dirty="0" smtClean="0">
                          <a:solidFill>
                            <a:schemeClr val="bg2">
                              <a:lumMod val="50000"/>
                            </a:schemeClr>
                          </a:solidFill>
                          <a:latin typeface="Ubuntu"/>
                        </a:rPr>
                        <a:t> valable sur les vols transatlantiques, excepté au départ de Saint-Martin, Saint-Domingue,</a:t>
                      </a:r>
                      <a:r>
                        <a:rPr lang="fr-FR" sz="1800" baseline="0" dirty="0" smtClean="0">
                          <a:solidFill>
                            <a:schemeClr val="bg2">
                              <a:lumMod val="50000"/>
                            </a:schemeClr>
                          </a:solidFill>
                          <a:latin typeface="Ubuntu"/>
                        </a:rPr>
                        <a:t> </a:t>
                      </a:r>
                      <a:r>
                        <a:rPr lang="fr-FR" sz="1800" dirty="0" smtClean="0">
                          <a:solidFill>
                            <a:schemeClr val="bg2">
                              <a:lumMod val="50000"/>
                            </a:schemeClr>
                          </a:solidFill>
                          <a:latin typeface="Ubuntu"/>
                        </a:rPr>
                        <a:t>Port-au-Prince,</a:t>
                      </a:r>
                      <a:r>
                        <a:rPr lang="fr-FR" sz="1800" baseline="0" dirty="0" smtClean="0">
                          <a:solidFill>
                            <a:schemeClr val="bg2">
                              <a:lumMod val="50000"/>
                            </a:schemeClr>
                          </a:solidFill>
                          <a:latin typeface="Ubuntu"/>
                        </a:rPr>
                        <a:t> La Havane, Santiago de Cuba, San Salvador des Bahamas. </a:t>
                      </a:r>
                      <a:endParaRPr lang="fr-FR" sz="1800" dirty="0" smtClean="0">
                        <a:solidFill>
                          <a:schemeClr val="bg2">
                            <a:lumMod val="50000"/>
                          </a:schemeClr>
                        </a:solidFill>
                        <a:latin typeface="Ubuntu"/>
                      </a:endParaRPr>
                    </a:p>
                    <a:p>
                      <a:pPr>
                        <a:buFontTx/>
                        <a:buNone/>
                        <a:defRPr/>
                      </a:pPr>
                      <a:r>
                        <a:rPr lang="fr-FR" sz="1800" kern="1200" baseline="0" dirty="0" smtClean="0">
                          <a:solidFill>
                            <a:schemeClr val="bg2">
                              <a:lumMod val="50000"/>
                            </a:schemeClr>
                          </a:solidFill>
                          <a:latin typeface="Ubuntu"/>
                          <a:ea typeface="+mn-ea"/>
                          <a:cs typeface="+mn-cs"/>
                        </a:rPr>
                        <a:t>• </a:t>
                      </a:r>
                      <a:r>
                        <a:rPr lang="fr-FR" sz="1800" dirty="0" smtClean="0">
                          <a:solidFill>
                            <a:schemeClr val="bg2">
                              <a:lumMod val="50000"/>
                            </a:schemeClr>
                          </a:solidFill>
                          <a:latin typeface="Ubuntu"/>
                        </a:rPr>
                        <a:t>Le plateau comprend 2 bouteilles de champagne Nicolas </a:t>
                      </a:r>
                      <a:r>
                        <a:rPr lang="fr-FR" sz="1800" dirty="0" err="1" smtClean="0">
                          <a:solidFill>
                            <a:schemeClr val="bg2">
                              <a:lumMod val="50000"/>
                            </a:schemeClr>
                          </a:solidFill>
                          <a:latin typeface="Ubuntu"/>
                        </a:rPr>
                        <a:t>Feuillate</a:t>
                      </a:r>
                      <a:r>
                        <a:rPr lang="fr-FR" sz="1800" dirty="0" smtClean="0">
                          <a:solidFill>
                            <a:schemeClr val="bg2">
                              <a:lumMod val="50000"/>
                            </a:schemeClr>
                          </a:solidFill>
                          <a:latin typeface="Ubuntu"/>
                        </a:rPr>
                        <a:t> (20cl) et 2 assiettes en porcelaine de 3 canapés chauds.</a:t>
                      </a:r>
                    </a:p>
                  </a:txBody>
                  <a:tcPr>
                    <a:solidFill>
                      <a:schemeClr val="accent1">
                        <a:lumMod val="20000"/>
                        <a:lumOff val="80000"/>
                      </a:schemeClr>
                    </a:solidFill>
                  </a:tcPr>
                </a:tc>
              </a:tr>
            </a:tbl>
          </a:graphicData>
        </a:graphic>
      </p:graphicFrame>
      <p:pic>
        <p:nvPicPr>
          <p:cNvPr id="9" name="Image 8"/>
          <p:cNvPicPr/>
          <p:nvPr/>
        </p:nvPicPr>
        <p:blipFill>
          <a:blip r:embed="rId3" cstate="email"/>
          <a:srcRect/>
          <a:stretch>
            <a:fillRect/>
          </a:stretch>
        </p:blipFill>
        <p:spPr bwMode="auto">
          <a:xfrm>
            <a:off x="244954" y="4231981"/>
            <a:ext cx="1924334" cy="1071350"/>
          </a:xfrm>
          <a:prstGeom prst="rect">
            <a:avLst/>
          </a:prstGeom>
          <a:noFill/>
          <a:ln w="9525">
            <a:noFill/>
            <a:miter lim="800000"/>
            <a:headEnd/>
            <a:tailEnd/>
          </a:ln>
          <a:effectLst/>
        </p:spPr>
      </p:pic>
      <p:pic>
        <p:nvPicPr>
          <p:cNvPr id="17410" name="Picture 2"/>
          <p:cNvPicPr>
            <a:picLocks noChangeAspect="1" noChangeArrowheads="1"/>
          </p:cNvPicPr>
          <p:nvPr/>
        </p:nvPicPr>
        <p:blipFill>
          <a:blip r:embed="rId4" cstate="email"/>
          <a:srcRect/>
          <a:stretch>
            <a:fillRect/>
          </a:stretch>
        </p:blipFill>
        <p:spPr bwMode="auto">
          <a:xfrm>
            <a:off x="236484" y="362607"/>
            <a:ext cx="2047918" cy="2525767"/>
          </a:xfrm>
          <a:prstGeom prst="rect">
            <a:avLst/>
          </a:prstGeom>
          <a:noFill/>
          <a:ln w="9525">
            <a:noFill/>
            <a:miter lim="800000"/>
            <a:headEnd/>
            <a:tailEnd/>
          </a:ln>
          <a:effectLst/>
        </p:spPr>
      </p:pic>
      <p:pic>
        <p:nvPicPr>
          <p:cNvPr id="8" name="Picture 2"/>
          <p:cNvPicPr>
            <a:picLocks noChangeAspect="1" noChangeArrowheads="1"/>
          </p:cNvPicPr>
          <p:nvPr/>
        </p:nvPicPr>
        <p:blipFill>
          <a:blip r:embed="rId5" cstate="email"/>
          <a:srcRect/>
          <a:stretch>
            <a:fillRect/>
          </a:stretch>
        </p:blipFill>
        <p:spPr bwMode="auto">
          <a:xfrm>
            <a:off x="194442" y="6030310"/>
            <a:ext cx="608782" cy="624624"/>
          </a:xfrm>
          <a:prstGeom prst="rect">
            <a:avLst/>
          </a:prstGeom>
          <a:noFill/>
          <a:ln w="9525">
            <a:noFill/>
            <a:miter lim="800000"/>
            <a:headEnd/>
            <a:tailEnd/>
          </a:ln>
        </p:spPr>
      </p:pic>
      <p:sp>
        <p:nvSpPr>
          <p:cNvPr id="10" name="ZoneTexte 9"/>
          <p:cNvSpPr txBox="1"/>
          <p:nvPr/>
        </p:nvSpPr>
        <p:spPr>
          <a:xfrm>
            <a:off x="0" y="3042744"/>
            <a:ext cx="2380593" cy="923330"/>
          </a:xfrm>
          <a:prstGeom prst="rect">
            <a:avLst/>
          </a:prstGeom>
          <a:noFill/>
        </p:spPr>
        <p:txBody>
          <a:bodyPr wrap="square" rtlCol="0">
            <a:spAutoFit/>
          </a:bodyPr>
          <a:lstStyle/>
          <a:p>
            <a:pPr algn="ctr"/>
            <a:r>
              <a:rPr lang="fr-FR" b="1" dirty="0" smtClean="0">
                <a:solidFill>
                  <a:srgbClr val="002060"/>
                </a:solidFill>
                <a:effectLst>
                  <a:outerShdw blurRad="38100" dist="38100" dir="2700000" algn="tl">
                    <a:srgbClr val="000000">
                      <a:alpha val="43137"/>
                    </a:srgbClr>
                  </a:outerShdw>
                </a:effectLst>
                <a:latin typeface="Ubuntu"/>
              </a:rPr>
              <a:t>PLATEAU APERITIF CHAMPAGNE ET PETITS FOURS </a:t>
            </a:r>
            <a:endParaRPr lang="fr-FR" b="1" dirty="0">
              <a:solidFill>
                <a:srgbClr val="002060"/>
              </a:solidFill>
              <a:effectLst>
                <a:outerShdw blurRad="38100" dist="38100" dir="2700000" algn="tl">
                  <a:srgbClr val="000000">
                    <a:alpha val="43137"/>
                  </a:srgbClr>
                </a:outerShdw>
              </a:effectLst>
              <a:latin typeface="Ubuntu"/>
            </a:endParaRPr>
          </a:p>
        </p:txBody>
      </p:sp>
    </p:spTree>
    <p:extLst>
      <p:ext uri="{BB962C8B-B14F-4D97-AF65-F5344CB8AC3E}">
        <p14:creationId xmlns:p14="http://schemas.microsoft.com/office/powerpoint/2010/main" xmlns="" val="3581670305"/>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graphicFrame>
        <p:nvGraphicFramePr>
          <p:cNvPr id="9" name="Tableau 8"/>
          <p:cNvGraphicFramePr>
            <a:graphicFrameLocks noGrp="1"/>
          </p:cNvGraphicFramePr>
          <p:nvPr/>
        </p:nvGraphicFramePr>
        <p:xfrm>
          <a:off x="2506717" y="414362"/>
          <a:ext cx="6364328" cy="5674360"/>
        </p:xfrm>
        <a:graphic>
          <a:graphicData uri="http://schemas.openxmlformats.org/drawingml/2006/table">
            <a:tbl>
              <a:tblPr firstRow="1" bandRow="1">
                <a:tableStyleId>{5C22544A-7EE6-4342-B048-85BDC9FD1C3A}</a:tableStyleId>
              </a:tblPr>
              <a:tblGrid>
                <a:gridCol w="2112580"/>
                <a:gridCol w="4251748"/>
              </a:tblGrid>
              <a:tr h="370840">
                <a:tc>
                  <a:txBody>
                    <a:bodyPr/>
                    <a:lstStyle/>
                    <a:p>
                      <a:r>
                        <a:rPr lang="fr-FR" b="1" dirty="0" smtClean="0">
                          <a:solidFill>
                            <a:schemeClr val="bg2">
                              <a:lumMod val="50000"/>
                            </a:schemeClr>
                          </a:solidFill>
                          <a:latin typeface="Ubuntu Light"/>
                        </a:rPr>
                        <a:t>Tarif</a:t>
                      </a:r>
                      <a:endParaRPr lang="fr-FR" b="1" dirty="0">
                        <a:solidFill>
                          <a:schemeClr val="bg2">
                            <a:lumMod val="50000"/>
                          </a:schemeClr>
                        </a:solidFill>
                        <a:latin typeface="Ubuntu Light"/>
                      </a:endParaRPr>
                    </a:p>
                  </a:txBody>
                  <a:tcPr>
                    <a:solidFill>
                      <a:schemeClr val="accent1">
                        <a:lumMod val="20000"/>
                        <a:lumOff val="80000"/>
                      </a:schemeClr>
                    </a:solidFill>
                  </a:tcPr>
                </a:tc>
                <a:tc>
                  <a:txBody>
                    <a:bodyPr/>
                    <a:lstStyle/>
                    <a:p>
                      <a:r>
                        <a:rPr lang="fr-FR" sz="1800" dirty="0" smtClean="0">
                          <a:solidFill>
                            <a:schemeClr val="bg2">
                              <a:lumMod val="50000"/>
                            </a:schemeClr>
                          </a:solidFill>
                          <a:latin typeface="Ubuntu"/>
                        </a:rPr>
                        <a:t>9 € TTC le plateau par</a:t>
                      </a:r>
                      <a:r>
                        <a:rPr lang="fr-FR" sz="1800" baseline="0" dirty="0" smtClean="0">
                          <a:solidFill>
                            <a:schemeClr val="bg2">
                              <a:lumMod val="50000"/>
                            </a:schemeClr>
                          </a:solidFill>
                          <a:latin typeface="Ubuntu"/>
                        </a:rPr>
                        <a:t> pers</a:t>
                      </a:r>
                      <a:r>
                        <a:rPr lang="fr-FR" sz="1800" dirty="0" smtClean="0">
                          <a:solidFill>
                            <a:schemeClr val="bg2">
                              <a:lumMod val="50000"/>
                            </a:schemeClr>
                          </a:solidFill>
                          <a:latin typeface="Ubuntu"/>
                        </a:rPr>
                        <a:t>. par</a:t>
                      </a:r>
                      <a:r>
                        <a:rPr lang="fr-FR" sz="1800" baseline="0" dirty="0" smtClean="0">
                          <a:solidFill>
                            <a:schemeClr val="bg2">
                              <a:lumMod val="50000"/>
                            </a:schemeClr>
                          </a:solidFill>
                          <a:latin typeface="Ubuntu"/>
                        </a:rPr>
                        <a:t> trajet.</a:t>
                      </a:r>
                      <a:endParaRPr lang="fr-FR" sz="1800" dirty="0">
                        <a:solidFill>
                          <a:schemeClr val="bg2">
                            <a:lumMod val="50000"/>
                          </a:schemeClr>
                        </a:solidFill>
                        <a:latin typeface="Ubuntu"/>
                      </a:endParaRPr>
                    </a:p>
                  </a:txBody>
                  <a:tcPr>
                    <a:solidFill>
                      <a:schemeClr val="accent1">
                        <a:lumMod val="20000"/>
                        <a:lumOff val="80000"/>
                      </a:schemeClr>
                    </a:solidFill>
                  </a:tcPr>
                </a:tc>
              </a:tr>
              <a:tr h="370840">
                <a:tc>
                  <a:txBody>
                    <a:bodyPr/>
                    <a:lstStyle/>
                    <a:p>
                      <a:r>
                        <a:rPr lang="fr-FR" b="1" dirty="0" smtClean="0">
                          <a:solidFill>
                            <a:schemeClr val="bg2">
                              <a:lumMod val="50000"/>
                            </a:schemeClr>
                          </a:solidFill>
                          <a:latin typeface="Ubuntu Light"/>
                        </a:rPr>
                        <a:t>Quand l’acheter</a:t>
                      </a:r>
                      <a:endParaRPr lang="fr-FR" b="1" dirty="0">
                        <a:solidFill>
                          <a:schemeClr val="bg2">
                            <a:lumMod val="50000"/>
                          </a:schemeClr>
                        </a:solidFill>
                        <a:latin typeface="Ubuntu Light"/>
                      </a:endParaRPr>
                    </a:p>
                  </a:txBody>
                  <a:tcPr>
                    <a:solidFill>
                      <a:schemeClr val="accent1">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800" dirty="0" smtClean="0">
                          <a:solidFill>
                            <a:schemeClr val="bg2">
                              <a:lumMod val="50000"/>
                            </a:schemeClr>
                          </a:solidFill>
                          <a:latin typeface="Ubuntu"/>
                        </a:rPr>
                        <a:t>Lors de l’achat du billet d’avion et jusqu’à 48h avant le départ.</a:t>
                      </a:r>
                    </a:p>
                  </a:txBody>
                  <a:tcPr>
                    <a:solidFill>
                      <a:schemeClr val="accent1">
                        <a:lumMod val="20000"/>
                        <a:lumOff val="80000"/>
                      </a:schemeClr>
                    </a:solidFill>
                  </a:tcPr>
                </a:tc>
              </a:tr>
              <a:tr h="370840">
                <a:tc>
                  <a:txBody>
                    <a:bodyPr/>
                    <a:lstStyle/>
                    <a:p>
                      <a:r>
                        <a:rPr lang="fr-FR" b="1" dirty="0" smtClean="0">
                          <a:solidFill>
                            <a:schemeClr val="bg2">
                              <a:lumMod val="50000"/>
                            </a:schemeClr>
                          </a:solidFill>
                          <a:latin typeface="Ubuntu Light"/>
                        </a:rPr>
                        <a:t>Où</a:t>
                      </a:r>
                      <a:r>
                        <a:rPr lang="fr-FR" b="1" baseline="0" dirty="0" smtClean="0">
                          <a:solidFill>
                            <a:schemeClr val="bg2">
                              <a:lumMod val="50000"/>
                            </a:schemeClr>
                          </a:solidFill>
                          <a:latin typeface="Ubuntu Light"/>
                        </a:rPr>
                        <a:t> l’acheter</a:t>
                      </a:r>
                      <a:endParaRPr lang="fr-FR" b="1" dirty="0">
                        <a:solidFill>
                          <a:schemeClr val="bg2">
                            <a:lumMod val="50000"/>
                          </a:schemeClr>
                        </a:solidFill>
                        <a:latin typeface="Ubuntu Light"/>
                      </a:endParaRPr>
                    </a:p>
                  </a:txBody>
                  <a:tcPr>
                    <a:solidFill>
                      <a:schemeClr val="accent1">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800" kern="1200" baseline="0" dirty="0" smtClean="0">
                          <a:solidFill>
                            <a:schemeClr val="bg2">
                              <a:lumMod val="50000"/>
                            </a:schemeClr>
                          </a:solidFill>
                          <a:latin typeface="Ubuntu"/>
                          <a:ea typeface="+mn-ea"/>
                          <a:cs typeface="+mn-cs"/>
                        </a:rPr>
                        <a:t>• Site aircaraibes.com.</a:t>
                      </a:r>
                    </a:p>
                    <a:p>
                      <a:r>
                        <a:rPr lang="fr-FR" sz="1800" kern="1200" baseline="0" dirty="0" smtClean="0">
                          <a:solidFill>
                            <a:schemeClr val="bg2">
                              <a:lumMod val="50000"/>
                            </a:schemeClr>
                          </a:solidFill>
                          <a:latin typeface="Ubuntu"/>
                          <a:ea typeface="+mn-ea"/>
                          <a:cs typeface="+mn-cs"/>
                        </a:rPr>
                        <a:t>• Points de vente d’Air Caraïbes.</a:t>
                      </a:r>
                    </a:p>
                    <a:p>
                      <a:r>
                        <a:rPr lang="fr-FR" sz="1800" kern="1200" baseline="0" dirty="0" smtClean="0">
                          <a:solidFill>
                            <a:schemeClr val="bg2">
                              <a:lumMod val="50000"/>
                            </a:schemeClr>
                          </a:solidFill>
                          <a:latin typeface="Ubuntu"/>
                          <a:ea typeface="+mn-ea"/>
                          <a:cs typeface="+mn-cs"/>
                        </a:rPr>
                        <a:t>• Centrale de réservation d’Air Caraïbes.</a:t>
                      </a:r>
                    </a:p>
                    <a:p>
                      <a:r>
                        <a:rPr lang="fr-FR" sz="1800" kern="1200" baseline="0" dirty="0" smtClean="0">
                          <a:solidFill>
                            <a:schemeClr val="bg2">
                              <a:lumMod val="50000"/>
                            </a:schemeClr>
                          </a:solidFill>
                          <a:latin typeface="Ubuntu"/>
                          <a:ea typeface="+mn-ea"/>
                          <a:cs typeface="+mn-cs"/>
                        </a:rPr>
                        <a:t>• Agence de voyages.</a:t>
                      </a:r>
                    </a:p>
                  </a:txBody>
                  <a:tcPr>
                    <a:solidFill>
                      <a:schemeClr val="accent1">
                        <a:lumMod val="20000"/>
                        <a:lumOff val="80000"/>
                      </a:schemeClr>
                    </a:solidFill>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b="1" dirty="0" smtClean="0">
                          <a:solidFill>
                            <a:schemeClr val="bg2">
                              <a:lumMod val="50000"/>
                            </a:schemeClr>
                          </a:solidFill>
                          <a:latin typeface="Ubuntu Light"/>
                        </a:rPr>
                        <a:t>Code EMD</a:t>
                      </a:r>
                    </a:p>
                  </a:txBody>
                  <a:tcPr>
                    <a:solidFill>
                      <a:schemeClr val="accent1">
                        <a:lumMod val="20000"/>
                        <a:lumOff val="80000"/>
                      </a:schemeClr>
                    </a:solidFill>
                  </a:tcPr>
                </a:tc>
                <a:tc>
                  <a:txBody>
                    <a:bodyPr/>
                    <a:lstStyle/>
                    <a:p>
                      <a:r>
                        <a:rPr lang="fr-FR" sz="1800" dirty="0" smtClean="0">
                          <a:solidFill>
                            <a:schemeClr val="bg2">
                              <a:lumMod val="50000"/>
                            </a:schemeClr>
                          </a:solidFill>
                          <a:latin typeface="Ubuntu"/>
                        </a:rPr>
                        <a:t>TEML</a:t>
                      </a:r>
                      <a:endParaRPr lang="fr-FR" sz="1800" dirty="0">
                        <a:solidFill>
                          <a:schemeClr val="bg2">
                            <a:lumMod val="50000"/>
                          </a:schemeClr>
                        </a:solidFill>
                        <a:latin typeface="Ubuntu"/>
                      </a:endParaRPr>
                    </a:p>
                  </a:txBody>
                  <a:tcPr>
                    <a:solidFill>
                      <a:schemeClr val="accent1">
                        <a:lumMod val="20000"/>
                        <a:lumOff val="80000"/>
                      </a:schemeClr>
                    </a:solidFill>
                  </a:tcPr>
                </a:tc>
              </a:tr>
              <a:tr h="370840">
                <a:tc>
                  <a:txBody>
                    <a:bodyPr/>
                    <a:lstStyle/>
                    <a:p>
                      <a:r>
                        <a:rPr lang="fr-FR" b="1" dirty="0" smtClean="0">
                          <a:solidFill>
                            <a:schemeClr val="bg2">
                              <a:lumMod val="50000"/>
                            </a:schemeClr>
                          </a:solidFill>
                          <a:latin typeface="Ubuntu Light"/>
                        </a:rPr>
                        <a:t>Conditions d’application</a:t>
                      </a:r>
                      <a:endParaRPr lang="fr-FR" b="1" dirty="0">
                        <a:solidFill>
                          <a:schemeClr val="bg2">
                            <a:lumMod val="50000"/>
                          </a:schemeClr>
                        </a:solidFill>
                        <a:latin typeface="Ubuntu Light"/>
                      </a:endParaRPr>
                    </a:p>
                  </a:txBody>
                  <a:tcPr>
                    <a:solidFill>
                      <a:schemeClr val="accent1">
                        <a:lumMod val="20000"/>
                        <a:lumOff val="80000"/>
                      </a:schemeClr>
                    </a:solidFill>
                  </a:tcPr>
                </a:tc>
                <a:tc>
                  <a:txBody>
                    <a:bodyPr/>
                    <a:lstStyle/>
                    <a:p>
                      <a:r>
                        <a:rPr lang="fr-FR" sz="1800" kern="1200" baseline="0" dirty="0" smtClean="0">
                          <a:solidFill>
                            <a:schemeClr val="bg2">
                              <a:lumMod val="50000"/>
                            </a:schemeClr>
                          </a:solidFill>
                          <a:latin typeface="Ubuntu"/>
                          <a:ea typeface="+mn-ea"/>
                          <a:cs typeface="+mn-cs"/>
                        </a:rPr>
                        <a:t>• Service valable sur les vols transatlantiques uniquement au départ d’Orly Sud.</a:t>
                      </a:r>
                    </a:p>
                    <a:p>
                      <a:r>
                        <a:rPr lang="fr-FR" sz="1800" kern="1200" baseline="0" dirty="0" smtClean="0">
                          <a:solidFill>
                            <a:schemeClr val="bg2">
                              <a:lumMod val="50000"/>
                            </a:schemeClr>
                          </a:solidFill>
                          <a:latin typeface="Ubuntu"/>
                          <a:ea typeface="+mn-ea"/>
                          <a:cs typeface="+mn-cs"/>
                        </a:rPr>
                        <a:t>• Le plateau comprend un apéritif (une boîte de </a:t>
                      </a:r>
                      <a:r>
                        <a:rPr lang="it-IT" sz="1800" kern="1200" baseline="0" dirty="0" smtClean="0">
                          <a:solidFill>
                            <a:schemeClr val="bg2">
                              <a:lumMod val="50000"/>
                            </a:schemeClr>
                          </a:solidFill>
                          <a:latin typeface="Ubuntu"/>
                          <a:ea typeface="+mn-ea"/>
                          <a:cs typeface="+mn-cs"/>
                        </a:rPr>
                        <a:t>Pringles® et un Coca-Cola® zéro), un bagel </a:t>
                      </a:r>
                      <a:r>
                        <a:rPr lang="fr-FR" sz="1800" kern="1200" baseline="0" dirty="0" smtClean="0">
                          <a:solidFill>
                            <a:schemeClr val="bg2">
                              <a:lumMod val="50000"/>
                            </a:schemeClr>
                          </a:solidFill>
                          <a:latin typeface="Ubuntu"/>
                          <a:ea typeface="+mn-ea"/>
                          <a:cs typeface="+mn-cs"/>
                        </a:rPr>
                        <a:t>chaud poulet cheddar, deux </a:t>
                      </a:r>
                      <a:r>
                        <a:rPr lang="fr-FR" sz="1800" kern="1200" baseline="0" dirty="0" err="1" smtClean="0">
                          <a:solidFill>
                            <a:schemeClr val="bg2">
                              <a:lumMod val="50000"/>
                            </a:schemeClr>
                          </a:solidFill>
                          <a:latin typeface="Ubuntu"/>
                          <a:ea typeface="+mn-ea"/>
                          <a:cs typeface="+mn-cs"/>
                        </a:rPr>
                        <a:t>donuts</a:t>
                      </a:r>
                      <a:r>
                        <a:rPr lang="fr-FR" sz="1800" kern="1200" baseline="0" dirty="0" smtClean="0">
                          <a:solidFill>
                            <a:schemeClr val="bg2">
                              <a:lumMod val="50000"/>
                            </a:schemeClr>
                          </a:solidFill>
                          <a:latin typeface="Ubuntu"/>
                          <a:ea typeface="+mn-ea"/>
                          <a:cs typeface="+mn-cs"/>
                        </a:rPr>
                        <a:t> fourrés, un petit </a:t>
                      </a:r>
                      <a:r>
                        <a:rPr lang="fr-FR" sz="1800" kern="1200" baseline="0" dirty="0" err="1" smtClean="0">
                          <a:solidFill>
                            <a:schemeClr val="bg2">
                              <a:lumMod val="50000"/>
                            </a:schemeClr>
                          </a:solidFill>
                          <a:latin typeface="Ubuntu"/>
                          <a:ea typeface="+mn-ea"/>
                          <a:cs typeface="+mn-cs"/>
                        </a:rPr>
                        <a:t>Yop</a:t>
                      </a:r>
                      <a:r>
                        <a:rPr lang="fr-FR" sz="1800" kern="1200" baseline="0" dirty="0" smtClean="0">
                          <a:solidFill>
                            <a:schemeClr val="bg2">
                              <a:lumMod val="50000"/>
                            </a:schemeClr>
                          </a:solidFill>
                          <a:latin typeface="Ubuntu"/>
                          <a:ea typeface="+mn-ea"/>
                          <a:cs typeface="+mn-cs"/>
                        </a:rPr>
                        <a:t> fraise, une portion de fromage et un sachet de </a:t>
                      </a:r>
                      <a:r>
                        <a:rPr lang="fr-FR" sz="1800" kern="1200" baseline="0" dirty="0" err="1" smtClean="0">
                          <a:solidFill>
                            <a:schemeClr val="bg2">
                              <a:lumMod val="50000"/>
                            </a:schemeClr>
                          </a:solidFill>
                          <a:latin typeface="Ubuntu"/>
                          <a:ea typeface="+mn-ea"/>
                          <a:cs typeface="+mn-cs"/>
                        </a:rPr>
                        <a:t>Tagada</a:t>
                      </a:r>
                      <a:r>
                        <a:rPr lang="fr-FR" sz="1800" kern="1200" baseline="0" dirty="0" smtClean="0">
                          <a:solidFill>
                            <a:schemeClr val="bg2">
                              <a:lumMod val="50000"/>
                            </a:schemeClr>
                          </a:solidFill>
                          <a:latin typeface="Ubuntu"/>
                          <a:ea typeface="+mn-ea"/>
                          <a:cs typeface="+mn-cs"/>
                        </a:rPr>
                        <a:t>®.</a:t>
                      </a:r>
                    </a:p>
                  </a:txBody>
                  <a:tcPr>
                    <a:solidFill>
                      <a:schemeClr val="accent1">
                        <a:lumMod val="20000"/>
                        <a:lumOff val="80000"/>
                      </a:schemeClr>
                    </a:solidFill>
                  </a:tcPr>
                </a:tc>
              </a:tr>
            </a:tbl>
          </a:graphicData>
        </a:graphic>
      </p:graphicFrame>
      <p:pic>
        <p:nvPicPr>
          <p:cNvPr id="13" name="Image 12" descr="Z:\Photos\Photos repas spéciaux\Teen Menu.jpg"/>
          <p:cNvPicPr/>
          <p:nvPr/>
        </p:nvPicPr>
        <p:blipFill>
          <a:blip r:embed="rId3" cstate="email"/>
          <a:srcRect/>
          <a:stretch>
            <a:fillRect/>
          </a:stretch>
        </p:blipFill>
        <p:spPr bwMode="auto">
          <a:xfrm>
            <a:off x="254603" y="4246335"/>
            <a:ext cx="1883392" cy="1089397"/>
          </a:xfrm>
          <a:prstGeom prst="rect">
            <a:avLst/>
          </a:prstGeom>
          <a:noFill/>
          <a:ln w="9525">
            <a:noFill/>
            <a:miter lim="800000"/>
            <a:headEnd/>
            <a:tailEnd/>
          </a:ln>
        </p:spPr>
      </p:pic>
      <p:pic>
        <p:nvPicPr>
          <p:cNvPr id="18434" name="Picture 2"/>
          <p:cNvPicPr>
            <a:picLocks noChangeAspect="1" noChangeArrowheads="1"/>
          </p:cNvPicPr>
          <p:nvPr/>
        </p:nvPicPr>
        <p:blipFill>
          <a:blip r:embed="rId4" cstate="email"/>
          <a:srcRect/>
          <a:stretch>
            <a:fillRect/>
          </a:stretch>
        </p:blipFill>
        <p:spPr bwMode="auto">
          <a:xfrm>
            <a:off x="199696" y="362607"/>
            <a:ext cx="2086267" cy="2573063"/>
          </a:xfrm>
          <a:prstGeom prst="rect">
            <a:avLst/>
          </a:prstGeom>
          <a:noFill/>
          <a:ln w="9525">
            <a:noFill/>
            <a:miter lim="800000"/>
            <a:headEnd/>
            <a:tailEnd/>
          </a:ln>
          <a:effectLst/>
        </p:spPr>
      </p:pic>
      <p:pic>
        <p:nvPicPr>
          <p:cNvPr id="11" name="Picture 2"/>
          <p:cNvPicPr>
            <a:picLocks noChangeAspect="1" noChangeArrowheads="1"/>
          </p:cNvPicPr>
          <p:nvPr/>
        </p:nvPicPr>
        <p:blipFill>
          <a:blip r:embed="rId5" cstate="email"/>
          <a:srcRect/>
          <a:stretch>
            <a:fillRect/>
          </a:stretch>
        </p:blipFill>
        <p:spPr bwMode="auto">
          <a:xfrm>
            <a:off x="966952" y="5967248"/>
            <a:ext cx="608782" cy="624624"/>
          </a:xfrm>
          <a:prstGeom prst="rect">
            <a:avLst/>
          </a:prstGeom>
          <a:noFill/>
          <a:ln w="9525">
            <a:noFill/>
            <a:miter lim="800000"/>
            <a:headEnd/>
            <a:tailEnd/>
          </a:ln>
        </p:spPr>
      </p:pic>
      <p:pic>
        <p:nvPicPr>
          <p:cNvPr id="15" name="Picture 2"/>
          <p:cNvPicPr>
            <a:picLocks noChangeAspect="1" noChangeArrowheads="1"/>
          </p:cNvPicPr>
          <p:nvPr/>
        </p:nvPicPr>
        <p:blipFill>
          <a:blip r:embed="rId6" cstate="email"/>
          <a:srcRect/>
          <a:stretch>
            <a:fillRect/>
          </a:stretch>
        </p:blipFill>
        <p:spPr bwMode="auto">
          <a:xfrm>
            <a:off x="255915" y="5961251"/>
            <a:ext cx="643758" cy="637968"/>
          </a:xfrm>
          <a:prstGeom prst="rect">
            <a:avLst/>
          </a:prstGeom>
          <a:noFill/>
          <a:ln w="9525">
            <a:noFill/>
            <a:miter lim="800000"/>
            <a:headEnd/>
            <a:tailEnd/>
          </a:ln>
        </p:spPr>
      </p:pic>
      <p:sp>
        <p:nvSpPr>
          <p:cNvPr id="8" name="ZoneTexte 7"/>
          <p:cNvSpPr txBox="1"/>
          <p:nvPr/>
        </p:nvSpPr>
        <p:spPr>
          <a:xfrm>
            <a:off x="0" y="3042744"/>
            <a:ext cx="2380593" cy="923330"/>
          </a:xfrm>
          <a:prstGeom prst="rect">
            <a:avLst/>
          </a:prstGeom>
          <a:noFill/>
        </p:spPr>
        <p:txBody>
          <a:bodyPr wrap="square" rtlCol="0">
            <a:spAutoFit/>
          </a:bodyPr>
          <a:lstStyle/>
          <a:p>
            <a:pPr algn="ctr"/>
            <a:r>
              <a:rPr lang="fr-FR" b="1" dirty="0" smtClean="0">
                <a:solidFill>
                  <a:srgbClr val="002060"/>
                </a:solidFill>
                <a:effectLst>
                  <a:outerShdw blurRad="38100" dist="38100" dir="2700000" algn="tl">
                    <a:srgbClr val="000000">
                      <a:alpha val="43137"/>
                    </a:srgbClr>
                  </a:outerShdw>
                </a:effectLst>
                <a:latin typeface="Ubuntu"/>
              </a:rPr>
              <a:t>REPAS POUR LES ADOS OU LEURS PARENTS </a:t>
            </a:r>
            <a:endParaRPr lang="fr-FR" b="1" dirty="0">
              <a:solidFill>
                <a:srgbClr val="002060"/>
              </a:solidFill>
              <a:effectLst>
                <a:outerShdw blurRad="38100" dist="38100" dir="2700000" algn="tl">
                  <a:srgbClr val="000000">
                    <a:alpha val="43137"/>
                  </a:srgbClr>
                </a:outerShdw>
              </a:effectLst>
              <a:latin typeface="Ubuntu"/>
            </a:endParaRPr>
          </a:p>
        </p:txBody>
      </p:sp>
    </p:spTree>
    <p:extLst>
      <p:ext uri="{BB962C8B-B14F-4D97-AF65-F5344CB8AC3E}">
        <p14:creationId xmlns:p14="http://schemas.microsoft.com/office/powerpoint/2010/main" xmlns="" val="3581670305"/>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a:blip r:embed="rId3" cstate="email"/>
          <a:srcRect/>
          <a:stretch>
            <a:fillRect/>
          </a:stretch>
        </p:blipFill>
        <p:spPr bwMode="auto">
          <a:xfrm>
            <a:off x="215462" y="315310"/>
            <a:ext cx="2124617" cy="2620360"/>
          </a:xfrm>
          <a:prstGeom prst="rect">
            <a:avLst/>
          </a:prstGeom>
          <a:noFill/>
          <a:ln w="9525">
            <a:noFill/>
            <a:miter lim="800000"/>
            <a:headEnd/>
            <a:tailEnd/>
          </a:ln>
          <a:effectLst/>
        </p:spPr>
      </p:pic>
      <p:pic>
        <p:nvPicPr>
          <p:cNvPr id="11" name="Picture 2"/>
          <p:cNvPicPr>
            <a:picLocks noChangeAspect="1" noChangeArrowheads="1"/>
          </p:cNvPicPr>
          <p:nvPr/>
        </p:nvPicPr>
        <p:blipFill>
          <a:blip r:embed="rId4" cstate="email"/>
          <a:srcRect/>
          <a:stretch>
            <a:fillRect/>
          </a:stretch>
        </p:blipFill>
        <p:spPr bwMode="auto">
          <a:xfrm>
            <a:off x="942715" y="5983014"/>
            <a:ext cx="608782" cy="624624"/>
          </a:xfrm>
          <a:prstGeom prst="rect">
            <a:avLst/>
          </a:prstGeom>
          <a:noFill/>
          <a:ln w="9525">
            <a:noFill/>
            <a:miter lim="800000"/>
            <a:headEnd/>
            <a:tailEnd/>
          </a:ln>
        </p:spPr>
      </p:pic>
      <p:pic>
        <p:nvPicPr>
          <p:cNvPr id="15" name="Picture 2"/>
          <p:cNvPicPr>
            <a:picLocks noChangeAspect="1" noChangeArrowheads="1"/>
          </p:cNvPicPr>
          <p:nvPr/>
        </p:nvPicPr>
        <p:blipFill>
          <a:blip r:embed="rId5" cstate="email"/>
          <a:srcRect/>
          <a:stretch>
            <a:fillRect/>
          </a:stretch>
        </p:blipFill>
        <p:spPr bwMode="auto">
          <a:xfrm>
            <a:off x="245326" y="5977017"/>
            <a:ext cx="643758" cy="637968"/>
          </a:xfrm>
          <a:prstGeom prst="rect">
            <a:avLst/>
          </a:prstGeom>
          <a:noFill/>
          <a:ln w="9525">
            <a:noFill/>
            <a:miter lim="800000"/>
            <a:headEnd/>
            <a:tailEnd/>
          </a:ln>
        </p:spPr>
      </p:pic>
      <p:graphicFrame>
        <p:nvGraphicFramePr>
          <p:cNvPr id="9" name="Tableau 8"/>
          <p:cNvGraphicFramePr>
            <a:graphicFrameLocks noGrp="1"/>
          </p:cNvGraphicFramePr>
          <p:nvPr/>
        </p:nvGraphicFramePr>
        <p:xfrm>
          <a:off x="2585545" y="332476"/>
          <a:ext cx="6285500" cy="5834108"/>
        </p:xfrm>
        <a:graphic>
          <a:graphicData uri="http://schemas.openxmlformats.org/drawingml/2006/table">
            <a:tbl>
              <a:tblPr firstRow="1" bandRow="1">
                <a:tableStyleId>{5C22544A-7EE6-4342-B048-85BDC9FD1C3A}</a:tableStyleId>
              </a:tblPr>
              <a:tblGrid>
                <a:gridCol w="2049517"/>
                <a:gridCol w="4235983"/>
              </a:tblGrid>
              <a:tr h="653146">
                <a:tc>
                  <a:txBody>
                    <a:bodyPr/>
                    <a:lstStyle/>
                    <a:p>
                      <a:r>
                        <a:rPr lang="fr-FR" b="1" dirty="0" smtClean="0">
                          <a:solidFill>
                            <a:schemeClr val="bg2">
                              <a:lumMod val="50000"/>
                            </a:schemeClr>
                          </a:solidFill>
                          <a:latin typeface="Ubuntu Light"/>
                        </a:rPr>
                        <a:t>Tarif</a:t>
                      </a:r>
                      <a:endParaRPr lang="fr-FR" b="1" dirty="0">
                        <a:solidFill>
                          <a:schemeClr val="bg2">
                            <a:lumMod val="50000"/>
                          </a:schemeClr>
                        </a:solidFill>
                        <a:latin typeface="Ubuntu Light"/>
                      </a:endParaRPr>
                    </a:p>
                  </a:txBody>
                  <a:tcPr>
                    <a:solidFill>
                      <a:schemeClr val="accent1">
                        <a:lumMod val="20000"/>
                        <a:lumOff val="80000"/>
                      </a:schemeClr>
                    </a:solidFill>
                  </a:tcPr>
                </a:tc>
                <a:tc>
                  <a:txBody>
                    <a:bodyPr/>
                    <a:lstStyle/>
                    <a:p>
                      <a:r>
                        <a:rPr lang="fr-FR" sz="1800" dirty="0" smtClean="0">
                          <a:solidFill>
                            <a:schemeClr val="bg2">
                              <a:lumMod val="50000"/>
                            </a:schemeClr>
                          </a:solidFill>
                          <a:latin typeface="Ubuntu"/>
                        </a:rPr>
                        <a:t>24 € TTC le plateau par</a:t>
                      </a:r>
                      <a:r>
                        <a:rPr lang="fr-FR" sz="1800" baseline="0" dirty="0" smtClean="0">
                          <a:solidFill>
                            <a:schemeClr val="bg2">
                              <a:lumMod val="50000"/>
                            </a:schemeClr>
                          </a:solidFill>
                          <a:latin typeface="Ubuntu"/>
                        </a:rPr>
                        <a:t> pers</a:t>
                      </a:r>
                      <a:r>
                        <a:rPr lang="fr-FR" sz="1800" dirty="0" smtClean="0">
                          <a:solidFill>
                            <a:schemeClr val="bg2">
                              <a:lumMod val="50000"/>
                            </a:schemeClr>
                          </a:solidFill>
                          <a:latin typeface="Ubuntu"/>
                        </a:rPr>
                        <a:t>. par</a:t>
                      </a:r>
                      <a:r>
                        <a:rPr lang="fr-FR" sz="1800" baseline="0" dirty="0" smtClean="0">
                          <a:solidFill>
                            <a:schemeClr val="bg2">
                              <a:lumMod val="50000"/>
                            </a:schemeClr>
                          </a:solidFill>
                          <a:latin typeface="Ubuntu"/>
                        </a:rPr>
                        <a:t> trajet.</a:t>
                      </a:r>
                      <a:endParaRPr lang="fr-FR" dirty="0">
                        <a:solidFill>
                          <a:schemeClr val="bg2">
                            <a:lumMod val="50000"/>
                          </a:schemeClr>
                        </a:solidFill>
                        <a:latin typeface="Ubuntu"/>
                      </a:endParaRPr>
                    </a:p>
                  </a:txBody>
                  <a:tcPr>
                    <a:solidFill>
                      <a:schemeClr val="accent1">
                        <a:lumMod val="20000"/>
                        <a:lumOff val="80000"/>
                      </a:schemeClr>
                    </a:solidFill>
                  </a:tcPr>
                </a:tc>
              </a:tr>
              <a:tr h="373226">
                <a:tc>
                  <a:txBody>
                    <a:bodyPr/>
                    <a:lstStyle/>
                    <a:p>
                      <a:r>
                        <a:rPr lang="fr-FR" b="1" dirty="0" smtClean="0">
                          <a:solidFill>
                            <a:schemeClr val="bg2">
                              <a:lumMod val="50000"/>
                            </a:schemeClr>
                          </a:solidFill>
                          <a:latin typeface="Ubuntu Light"/>
                        </a:rPr>
                        <a:t>Achat en miles</a:t>
                      </a:r>
                    </a:p>
                  </a:txBody>
                  <a:tcPr>
                    <a:solidFill>
                      <a:schemeClr val="accent1">
                        <a:lumMod val="20000"/>
                        <a:lumOff val="80000"/>
                      </a:schemeClr>
                    </a:solidFill>
                  </a:tcPr>
                </a:tc>
                <a:tc>
                  <a:txBody>
                    <a:bodyPr/>
                    <a:lstStyle/>
                    <a:p>
                      <a:r>
                        <a:rPr lang="fr-FR" sz="1800" dirty="0" smtClean="0">
                          <a:solidFill>
                            <a:schemeClr val="bg2">
                              <a:lumMod val="50000"/>
                            </a:schemeClr>
                          </a:solidFill>
                          <a:latin typeface="Ubuntu"/>
                        </a:rPr>
                        <a:t>5 000 miles.</a:t>
                      </a:r>
                      <a:endParaRPr lang="fr-FR" dirty="0">
                        <a:solidFill>
                          <a:schemeClr val="bg2">
                            <a:lumMod val="50000"/>
                          </a:schemeClr>
                        </a:solidFill>
                        <a:latin typeface="Ubuntu"/>
                      </a:endParaRPr>
                    </a:p>
                  </a:txBody>
                  <a:tcPr>
                    <a:solidFill>
                      <a:schemeClr val="accent1">
                        <a:lumMod val="20000"/>
                        <a:lumOff val="80000"/>
                      </a:schemeClr>
                    </a:solidFill>
                  </a:tcPr>
                </a:tc>
              </a:tr>
              <a:tr h="653146">
                <a:tc>
                  <a:txBody>
                    <a:bodyPr/>
                    <a:lstStyle/>
                    <a:p>
                      <a:r>
                        <a:rPr lang="fr-FR" b="1" dirty="0" smtClean="0">
                          <a:solidFill>
                            <a:schemeClr val="bg2">
                              <a:lumMod val="50000"/>
                            </a:schemeClr>
                          </a:solidFill>
                          <a:latin typeface="Ubuntu Light"/>
                        </a:rPr>
                        <a:t>Quand l’acheter</a:t>
                      </a:r>
                      <a:endParaRPr lang="fr-FR" b="1" dirty="0">
                        <a:solidFill>
                          <a:schemeClr val="bg2">
                            <a:lumMod val="50000"/>
                          </a:schemeClr>
                        </a:solidFill>
                        <a:latin typeface="Ubuntu Light"/>
                      </a:endParaRPr>
                    </a:p>
                  </a:txBody>
                  <a:tcPr>
                    <a:solidFill>
                      <a:schemeClr val="accent1">
                        <a:lumMod val="20000"/>
                        <a:lumOff val="80000"/>
                      </a:schemeClr>
                    </a:solidFill>
                  </a:tcPr>
                </a:tc>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fr-FR" sz="1800" dirty="0" smtClean="0">
                          <a:solidFill>
                            <a:schemeClr val="bg2">
                              <a:lumMod val="50000"/>
                            </a:schemeClr>
                          </a:solidFill>
                          <a:latin typeface="Ubuntu"/>
                        </a:rPr>
                        <a:t>Lors de l’achat du billet d’avion et jusqu’à 48h avant le départ.</a:t>
                      </a:r>
                    </a:p>
                  </a:txBody>
                  <a:tcPr>
                    <a:solidFill>
                      <a:schemeClr val="accent1">
                        <a:lumMod val="20000"/>
                        <a:lumOff val="80000"/>
                      </a:schemeClr>
                    </a:solidFill>
                  </a:tcPr>
                </a:tc>
              </a:tr>
              <a:tr h="1125344">
                <a:tc>
                  <a:txBody>
                    <a:bodyPr/>
                    <a:lstStyle/>
                    <a:p>
                      <a:r>
                        <a:rPr lang="fr-FR" b="1" dirty="0" smtClean="0">
                          <a:solidFill>
                            <a:schemeClr val="bg2">
                              <a:lumMod val="50000"/>
                            </a:schemeClr>
                          </a:solidFill>
                          <a:latin typeface="Ubuntu Light"/>
                        </a:rPr>
                        <a:t>Où</a:t>
                      </a:r>
                      <a:r>
                        <a:rPr lang="fr-FR" b="1" baseline="0" dirty="0" smtClean="0">
                          <a:solidFill>
                            <a:schemeClr val="bg2">
                              <a:lumMod val="50000"/>
                            </a:schemeClr>
                          </a:solidFill>
                          <a:latin typeface="Ubuntu Light"/>
                        </a:rPr>
                        <a:t> l’acheter</a:t>
                      </a:r>
                      <a:endParaRPr lang="fr-FR" b="1" dirty="0">
                        <a:solidFill>
                          <a:schemeClr val="bg2">
                            <a:lumMod val="50000"/>
                          </a:schemeClr>
                        </a:solidFill>
                        <a:latin typeface="Ubuntu Light"/>
                      </a:endParaRPr>
                    </a:p>
                  </a:txBody>
                  <a:tcPr>
                    <a:solidFill>
                      <a:schemeClr val="accent1">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600" kern="1200" baseline="0" dirty="0" smtClean="0">
                          <a:solidFill>
                            <a:schemeClr val="bg2">
                              <a:lumMod val="50000"/>
                            </a:schemeClr>
                          </a:solidFill>
                          <a:latin typeface="Ubuntu"/>
                          <a:ea typeface="+mn-ea"/>
                          <a:cs typeface="+mn-cs"/>
                        </a:rPr>
                        <a:t>• Site aircaraibes.com.</a:t>
                      </a:r>
                    </a:p>
                    <a:p>
                      <a:r>
                        <a:rPr lang="fr-FR" sz="1600" kern="1200" baseline="0" dirty="0" smtClean="0">
                          <a:solidFill>
                            <a:schemeClr val="bg2">
                              <a:lumMod val="50000"/>
                            </a:schemeClr>
                          </a:solidFill>
                          <a:latin typeface="Ubuntu"/>
                          <a:ea typeface="+mn-ea"/>
                          <a:cs typeface="+mn-cs"/>
                        </a:rPr>
                        <a:t>• Points de vente d’Air Caraïbes.</a:t>
                      </a:r>
                    </a:p>
                    <a:p>
                      <a:r>
                        <a:rPr lang="fr-FR" sz="1600" kern="1200" baseline="0" dirty="0" smtClean="0">
                          <a:solidFill>
                            <a:schemeClr val="bg2">
                              <a:lumMod val="50000"/>
                            </a:schemeClr>
                          </a:solidFill>
                          <a:latin typeface="Ubuntu"/>
                          <a:ea typeface="+mn-ea"/>
                          <a:cs typeface="+mn-cs"/>
                        </a:rPr>
                        <a:t>• Centrale de réservation d’Air Caraïbes.</a:t>
                      </a:r>
                    </a:p>
                    <a:p>
                      <a:r>
                        <a:rPr lang="fr-FR" sz="1600" kern="1200" baseline="0" dirty="0" smtClean="0">
                          <a:solidFill>
                            <a:schemeClr val="bg2">
                              <a:lumMod val="50000"/>
                            </a:schemeClr>
                          </a:solidFill>
                          <a:latin typeface="Ubuntu"/>
                          <a:ea typeface="+mn-ea"/>
                          <a:cs typeface="+mn-cs"/>
                        </a:rPr>
                        <a:t>• Agence de voyages.</a:t>
                      </a:r>
                    </a:p>
                  </a:txBody>
                  <a:tcPr>
                    <a:solidFill>
                      <a:schemeClr val="accent1">
                        <a:lumMod val="20000"/>
                        <a:lumOff val="80000"/>
                      </a:schemeClr>
                    </a:solidFill>
                  </a:tcPr>
                </a:tc>
              </a:tr>
              <a:tr h="1212985">
                <a:tc>
                  <a:txBody>
                    <a:bodyPr/>
                    <a:lstStyle/>
                    <a:p>
                      <a:r>
                        <a:rPr lang="fr-FR" b="1" dirty="0" smtClean="0">
                          <a:solidFill>
                            <a:schemeClr val="bg2">
                              <a:lumMod val="50000"/>
                            </a:schemeClr>
                          </a:solidFill>
                          <a:latin typeface="Ubuntu Light"/>
                        </a:rPr>
                        <a:t>Code EMD</a:t>
                      </a:r>
                      <a:endParaRPr lang="fr-FR" b="1" dirty="0">
                        <a:solidFill>
                          <a:schemeClr val="bg2">
                            <a:lumMod val="50000"/>
                          </a:schemeClr>
                        </a:solidFill>
                        <a:latin typeface="Ubuntu Light"/>
                      </a:endParaRPr>
                    </a:p>
                  </a:txBody>
                  <a:tcPr>
                    <a:solidFill>
                      <a:schemeClr val="accent1">
                        <a:lumMod val="20000"/>
                        <a:lumOff val="80000"/>
                      </a:schemeClr>
                    </a:solidFill>
                  </a:tcPr>
                </a:tc>
                <a:tc>
                  <a:txBody>
                    <a:bodyPr/>
                    <a:lstStyle/>
                    <a:p>
                      <a:pPr marL="0" lvl="1" indent="0">
                        <a:defRPr/>
                      </a:pPr>
                      <a:r>
                        <a:rPr lang="fr-FR" sz="1600" dirty="0" smtClean="0">
                          <a:solidFill>
                            <a:schemeClr val="bg2">
                              <a:lumMod val="50000"/>
                            </a:schemeClr>
                          </a:solidFill>
                          <a:latin typeface="Ubuntu"/>
                        </a:rPr>
                        <a:t>Au départ de</a:t>
                      </a:r>
                      <a:r>
                        <a:rPr lang="fr-FR" sz="1600" baseline="0" dirty="0" smtClean="0">
                          <a:solidFill>
                            <a:schemeClr val="bg2">
                              <a:lumMod val="50000"/>
                            </a:schemeClr>
                          </a:solidFill>
                          <a:latin typeface="Ubuntu"/>
                        </a:rPr>
                        <a:t> Paris Orly :</a:t>
                      </a:r>
                    </a:p>
                    <a:p>
                      <a:pPr marL="0" lvl="1" indent="0">
                        <a:defRPr/>
                      </a:pPr>
                      <a:r>
                        <a:rPr lang="fr-FR" sz="1600" kern="1200" baseline="0" dirty="0" smtClean="0">
                          <a:solidFill>
                            <a:schemeClr val="bg2">
                              <a:lumMod val="50000"/>
                            </a:schemeClr>
                          </a:solidFill>
                          <a:latin typeface="Ubuntu"/>
                          <a:ea typeface="+mn-ea"/>
                          <a:cs typeface="+mn-cs"/>
                        </a:rPr>
                        <a:t>• GPML (poisson)</a:t>
                      </a:r>
                    </a:p>
                    <a:p>
                      <a:pPr marL="0" lvl="1" indent="0">
                        <a:defRPr/>
                      </a:pPr>
                      <a:r>
                        <a:rPr lang="fr-FR" sz="1600" kern="1200" baseline="0" dirty="0" smtClean="0">
                          <a:solidFill>
                            <a:schemeClr val="bg2">
                              <a:lumMod val="50000"/>
                            </a:schemeClr>
                          </a:solidFill>
                          <a:latin typeface="Ubuntu"/>
                          <a:ea typeface="+mn-ea"/>
                          <a:cs typeface="+mn-cs"/>
                        </a:rPr>
                        <a:t>• GMML (viande)</a:t>
                      </a:r>
                    </a:p>
                    <a:p>
                      <a:pPr marL="0" lvl="1" indent="0">
                        <a:defRPr/>
                      </a:pPr>
                      <a:endParaRPr lang="fr-FR" sz="800" kern="1200" baseline="0" dirty="0" smtClean="0">
                        <a:solidFill>
                          <a:schemeClr val="bg2">
                            <a:lumMod val="50000"/>
                          </a:schemeClr>
                        </a:solidFill>
                        <a:latin typeface="Ubuntu"/>
                        <a:ea typeface="+mn-ea"/>
                        <a:cs typeface="+mn-cs"/>
                      </a:endParaRPr>
                    </a:p>
                    <a:p>
                      <a:pPr marL="0" lvl="1" indent="0">
                        <a:defRPr/>
                      </a:pPr>
                      <a:r>
                        <a:rPr lang="fr-FR" sz="1600" kern="1200" baseline="0" dirty="0" smtClean="0">
                          <a:solidFill>
                            <a:schemeClr val="bg2">
                              <a:lumMod val="50000"/>
                            </a:schemeClr>
                          </a:solidFill>
                          <a:latin typeface="Ubuntu"/>
                          <a:ea typeface="+mn-ea"/>
                          <a:cs typeface="+mn-cs"/>
                        </a:rPr>
                        <a:t>Au départ des Caraïbes : </a:t>
                      </a:r>
                      <a:r>
                        <a:rPr lang="fr-FR" sz="1600" dirty="0" smtClean="0">
                          <a:solidFill>
                            <a:schemeClr val="bg2">
                              <a:lumMod val="50000"/>
                            </a:schemeClr>
                          </a:solidFill>
                          <a:latin typeface="Ubuntu"/>
                        </a:rPr>
                        <a:t>GOML</a:t>
                      </a:r>
                    </a:p>
                  </a:txBody>
                  <a:tcPr>
                    <a:solidFill>
                      <a:schemeClr val="accent1">
                        <a:lumMod val="20000"/>
                        <a:lumOff val="80000"/>
                      </a:schemeClr>
                    </a:solidFill>
                  </a:tcPr>
                </a:tc>
              </a:tr>
              <a:tr h="1816261">
                <a:tc>
                  <a:txBody>
                    <a:bodyPr/>
                    <a:lstStyle/>
                    <a:p>
                      <a:r>
                        <a:rPr lang="fr-FR" b="1" dirty="0" smtClean="0">
                          <a:solidFill>
                            <a:schemeClr val="bg2">
                              <a:lumMod val="50000"/>
                            </a:schemeClr>
                          </a:solidFill>
                          <a:latin typeface="Ubuntu Light"/>
                        </a:rPr>
                        <a:t>Conditions d’application</a:t>
                      </a:r>
                    </a:p>
                    <a:p>
                      <a:endParaRPr lang="fr-FR" b="1" dirty="0" smtClean="0">
                        <a:solidFill>
                          <a:schemeClr val="bg2">
                            <a:lumMod val="50000"/>
                          </a:schemeClr>
                        </a:solidFill>
                        <a:latin typeface="Ubuntu Light"/>
                      </a:endParaRPr>
                    </a:p>
                    <a:p>
                      <a:endParaRPr lang="fr-FR" b="1" dirty="0" smtClean="0">
                        <a:solidFill>
                          <a:schemeClr val="bg2">
                            <a:lumMod val="50000"/>
                          </a:schemeClr>
                        </a:solidFill>
                        <a:latin typeface="Ubuntu Light"/>
                      </a:endParaRPr>
                    </a:p>
                    <a:p>
                      <a:endParaRPr lang="fr-FR" b="1" dirty="0" smtClean="0">
                        <a:solidFill>
                          <a:schemeClr val="bg2">
                            <a:lumMod val="50000"/>
                          </a:schemeClr>
                        </a:solidFill>
                        <a:latin typeface="Ubuntu Light"/>
                      </a:endParaRPr>
                    </a:p>
                    <a:p>
                      <a:endParaRPr lang="fr-FR" b="1" dirty="0" smtClean="0">
                        <a:solidFill>
                          <a:schemeClr val="bg2">
                            <a:lumMod val="50000"/>
                          </a:schemeClr>
                        </a:solidFill>
                        <a:latin typeface="Ubuntu Light"/>
                      </a:endParaRPr>
                    </a:p>
                  </a:txBody>
                  <a:tcPr>
                    <a:solidFill>
                      <a:schemeClr val="accent1">
                        <a:lumMod val="20000"/>
                        <a:lumOff val="80000"/>
                      </a:schemeClr>
                    </a:solidFill>
                  </a:tcPr>
                </a:tc>
                <a:tc>
                  <a:txBody>
                    <a:bodyPr/>
                    <a:lstStyle/>
                    <a:p>
                      <a:r>
                        <a:rPr lang="fr-FR" sz="1400" kern="1200" baseline="0" dirty="0" smtClean="0">
                          <a:solidFill>
                            <a:schemeClr val="bg2">
                              <a:lumMod val="50000"/>
                            </a:schemeClr>
                          </a:solidFill>
                          <a:latin typeface="Ubuntu"/>
                          <a:ea typeface="+mn-ea"/>
                          <a:cs typeface="+mn-cs"/>
                        </a:rPr>
                        <a:t>• Service valable sur les vols transatlantiques, excepté au départ de </a:t>
                      </a:r>
                      <a:r>
                        <a:rPr lang="fr-FR" sz="1400" kern="1200" baseline="0" dirty="0" err="1" smtClean="0">
                          <a:solidFill>
                            <a:schemeClr val="bg2">
                              <a:lumMod val="50000"/>
                            </a:schemeClr>
                          </a:solidFill>
                          <a:latin typeface="Ubuntu"/>
                          <a:ea typeface="+mn-ea"/>
                          <a:cs typeface="+mn-cs"/>
                        </a:rPr>
                        <a:t>Punta</a:t>
                      </a:r>
                      <a:r>
                        <a:rPr lang="fr-FR" sz="1400" kern="1200" baseline="0" dirty="0" smtClean="0">
                          <a:solidFill>
                            <a:schemeClr val="bg2">
                              <a:lumMod val="50000"/>
                            </a:schemeClr>
                          </a:solidFill>
                          <a:latin typeface="Ubuntu"/>
                          <a:ea typeface="+mn-ea"/>
                          <a:cs typeface="+mn-cs"/>
                        </a:rPr>
                        <a:t> Cana, La Havane, Santiago de Cuba et San Salvador des Bahamas. </a:t>
                      </a:r>
                    </a:p>
                    <a:p>
                      <a:r>
                        <a:rPr lang="fr-FR" sz="1400" kern="1200" baseline="0" dirty="0" smtClean="0">
                          <a:solidFill>
                            <a:schemeClr val="bg2">
                              <a:lumMod val="50000"/>
                            </a:schemeClr>
                          </a:solidFill>
                          <a:latin typeface="Ubuntu"/>
                          <a:ea typeface="+mn-ea"/>
                          <a:cs typeface="+mn-cs"/>
                        </a:rPr>
                        <a:t>• Les clients « Fin Gourmet » vont déjeuner  ou dîner en classe Affaires et déguster les plats phares proposés à nos clients de la classe Madras, le tout servi dans le service en porcelaine aux couleurs de la compagnie.</a:t>
                      </a:r>
                    </a:p>
                  </a:txBody>
                  <a:tcPr>
                    <a:solidFill>
                      <a:schemeClr val="accent1">
                        <a:lumMod val="20000"/>
                        <a:lumOff val="80000"/>
                      </a:schemeClr>
                    </a:solidFill>
                  </a:tcPr>
                </a:tc>
              </a:tr>
            </a:tbl>
          </a:graphicData>
        </a:graphic>
      </p:graphicFrame>
      <p:sp>
        <p:nvSpPr>
          <p:cNvPr id="12" name="ZoneTexte 11"/>
          <p:cNvSpPr txBox="1"/>
          <p:nvPr/>
        </p:nvSpPr>
        <p:spPr>
          <a:xfrm>
            <a:off x="0" y="3042744"/>
            <a:ext cx="2380593" cy="923330"/>
          </a:xfrm>
          <a:prstGeom prst="rect">
            <a:avLst/>
          </a:prstGeom>
          <a:noFill/>
        </p:spPr>
        <p:txBody>
          <a:bodyPr wrap="square" rtlCol="0">
            <a:spAutoFit/>
          </a:bodyPr>
          <a:lstStyle/>
          <a:p>
            <a:pPr algn="ctr"/>
            <a:r>
              <a:rPr lang="fr-FR" b="1" dirty="0" smtClean="0">
                <a:solidFill>
                  <a:srgbClr val="002060"/>
                </a:solidFill>
                <a:effectLst>
                  <a:outerShdw blurRad="38100" dist="38100" dir="2700000" algn="tl">
                    <a:srgbClr val="000000">
                      <a:alpha val="43137"/>
                    </a:srgbClr>
                  </a:outerShdw>
                </a:effectLst>
                <a:latin typeface="Ubuntu"/>
              </a:rPr>
              <a:t>SUGGESTION GOURMANDE DU CHEF</a:t>
            </a:r>
            <a:endParaRPr lang="fr-FR" b="1" dirty="0">
              <a:solidFill>
                <a:srgbClr val="002060"/>
              </a:solidFill>
              <a:effectLst>
                <a:outerShdw blurRad="38100" dist="38100" dir="2700000" algn="tl">
                  <a:srgbClr val="000000">
                    <a:alpha val="43137"/>
                  </a:srgbClr>
                </a:outerShdw>
              </a:effectLst>
              <a:latin typeface="Ubuntu"/>
            </a:endParaRPr>
          </a:p>
        </p:txBody>
      </p:sp>
      <p:pic>
        <p:nvPicPr>
          <p:cNvPr id="14" name="Image 13" descr="Z:\Photos\Photos repas spéciaux\Menu fin gourmet.jpg"/>
          <p:cNvPicPr/>
          <p:nvPr/>
        </p:nvPicPr>
        <p:blipFill>
          <a:blip r:embed="rId6" cstate="email"/>
          <a:srcRect/>
          <a:stretch>
            <a:fillRect/>
          </a:stretch>
        </p:blipFill>
        <p:spPr bwMode="auto">
          <a:xfrm>
            <a:off x="412022" y="4224687"/>
            <a:ext cx="1610435" cy="1081964"/>
          </a:xfrm>
          <a:prstGeom prst="rect">
            <a:avLst/>
          </a:prstGeom>
          <a:noFill/>
          <a:ln w="9525">
            <a:noFill/>
            <a:miter lim="800000"/>
            <a:headEnd/>
            <a:tailEnd/>
          </a:ln>
        </p:spPr>
      </p:pic>
    </p:spTree>
    <p:extLst>
      <p:ext uri="{BB962C8B-B14F-4D97-AF65-F5344CB8AC3E}">
        <p14:creationId xmlns:p14="http://schemas.microsoft.com/office/powerpoint/2010/main" xmlns="" val="358167030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Shape 122"/>
          <p:cNvPicPr preferRelativeResize="0"/>
          <p:nvPr/>
        </p:nvPicPr>
        <p:blipFill rotWithShape="1">
          <a:blip r:embed="rId2" cstate="email">
            <a:alphaModFix/>
          </a:blip>
          <a:srcRect/>
          <a:stretch/>
        </p:blipFill>
        <p:spPr>
          <a:xfrm>
            <a:off x="-17172" y="-12878"/>
            <a:ext cx="9161172" cy="6870878"/>
          </a:xfrm>
          <a:prstGeom prst="rect">
            <a:avLst/>
          </a:prstGeom>
          <a:noFill/>
          <a:ln>
            <a:noFill/>
          </a:ln>
        </p:spPr>
      </p:pic>
      <p:graphicFrame>
        <p:nvGraphicFramePr>
          <p:cNvPr id="6" name="Graphique 5"/>
          <p:cNvGraphicFramePr/>
          <p:nvPr/>
        </p:nvGraphicFramePr>
        <p:xfrm>
          <a:off x="209770" y="986002"/>
          <a:ext cx="8618920" cy="5020660"/>
        </p:xfrm>
        <a:graphic>
          <a:graphicData uri="http://schemas.openxmlformats.org/drawingml/2006/chart">
            <c:chart xmlns:c="http://schemas.openxmlformats.org/drawingml/2006/chart" xmlns:r="http://schemas.openxmlformats.org/officeDocument/2006/relationships" r:id="rId3"/>
          </a:graphicData>
        </a:graphic>
      </p:graphicFrame>
      <p:sp>
        <p:nvSpPr>
          <p:cNvPr id="8" name="ZoneTexte 7"/>
          <p:cNvSpPr txBox="1"/>
          <p:nvPr/>
        </p:nvSpPr>
        <p:spPr>
          <a:xfrm>
            <a:off x="0" y="268014"/>
            <a:ext cx="8355724" cy="584775"/>
          </a:xfrm>
          <a:prstGeom prst="rect">
            <a:avLst/>
          </a:prstGeom>
          <a:noFill/>
        </p:spPr>
        <p:txBody>
          <a:bodyPr wrap="square" rtlCol="0">
            <a:spAutoFit/>
          </a:bodyPr>
          <a:lstStyle/>
          <a:p>
            <a:r>
              <a:rPr lang="fr-FR" sz="3200" b="1" dirty="0" smtClean="0">
                <a:solidFill>
                  <a:srgbClr val="002060"/>
                </a:solidFill>
                <a:effectLst>
                  <a:outerShdw blurRad="38100" dist="38100" dir="2700000" algn="tl">
                    <a:srgbClr val="000000">
                      <a:alpha val="43137"/>
                    </a:srgbClr>
                  </a:outerShdw>
                </a:effectLst>
                <a:latin typeface="Ubuntu"/>
              </a:rPr>
              <a:t>PART DE MARCHE PARIS – ANTILLES</a:t>
            </a:r>
            <a:endParaRPr lang="fr-FR" sz="3200" b="1" dirty="0">
              <a:solidFill>
                <a:srgbClr val="002060"/>
              </a:solidFill>
              <a:effectLst>
                <a:outerShdw blurRad="38100" dist="38100" dir="2700000" algn="tl">
                  <a:srgbClr val="000000">
                    <a:alpha val="43137"/>
                  </a:srgbClr>
                </a:outerShdw>
              </a:effectLst>
              <a:latin typeface="Ubuntu"/>
            </a:endParaRPr>
          </a:p>
        </p:txBody>
      </p:sp>
    </p:spTree>
    <p:extLst>
      <p:ext uri="{BB962C8B-B14F-4D97-AF65-F5344CB8AC3E}">
        <p14:creationId xmlns="" xmlns:p14="http://schemas.microsoft.com/office/powerpoint/2010/main" val="3581670305"/>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graphicFrame>
        <p:nvGraphicFramePr>
          <p:cNvPr id="10" name="Tableau 9"/>
          <p:cNvGraphicFramePr>
            <a:graphicFrameLocks noGrp="1"/>
          </p:cNvGraphicFramePr>
          <p:nvPr/>
        </p:nvGraphicFramePr>
        <p:xfrm>
          <a:off x="2585545" y="332476"/>
          <a:ext cx="6285500" cy="6056140"/>
        </p:xfrm>
        <a:graphic>
          <a:graphicData uri="http://schemas.openxmlformats.org/drawingml/2006/table">
            <a:tbl>
              <a:tblPr firstRow="1" bandRow="1">
                <a:tableStyleId>{5C22544A-7EE6-4342-B048-85BDC9FD1C3A}</a:tableStyleId>
              </a:tblPr>
              <a:tblGrid>
                <a:gridCol w="1939158"/>
                <a:gridCol w="4346342"/>
              </a:tblGrid>
              <a:tr h="359631">
                <a:tc>
                  <a:txBody>
                    <a:bodyPr/>
                    <a:lstStyle/>
                    <a:p>
                      <a:r>
                        <a:rPr lang="fr-FR" b="1" dirty="0" smtClean="0">
                          <a:solidFill>
                            <a:schemeClr val="bg2">
                              <a:lumMod val="50000"/>
                            </a:schemeClr>
                          </a:solidFill>
                          <a:latin typeface="Ubuntu Light"/>
                        </a:rPr>
                        <a:t>Tarif</a:t>
                      </a:r>
                      <a:endParaRPr lang="fr-FR" b="1" dirty="0">
                        <a:solidFill>
                          <a:schemeClr val="bg2">
                            <a:lumMod val="50000"/>
                          </a:schemeClr>
                        </a:solidFill>
                        <a:latin typeface="Ubuntu Light"/>
                      </a:endParaRPr>
                    </a:p>
                  </a:txBody>
                  <a:tcPr>
                    <a:solidFill>
                      <a:schemeClr val="accent1">
                        <a:lumMod val="20000"/>
                        <a:lumOff val="80000"/>
                      </a:schemeClr>
                    </a:solidFill>
                  </a:tcPr>
                </a:tc>
                <a:tc>
                  <a:txBody>
                    <a:bodyPr/>
                    <a:lstStyle/>
                    <a:p>
                      <a:r>
                        <a:rPr lang="fr-FR" sz="1800" b="0" kern="1200" baseline="0" dirty="0" smtClean="0">
                          <a:solidFill>
                            <a:schemeClr val="bg2">
                              <a:lumMod val="50000"/>
                            </a:schemeClr>
                          </a:solidFill>
                          <a:latin typeface="Ubuntu"/>
                          <a:ea typeface="+mn-ea"/>
                          <a:cs typeface="+mn-cs"/>
                        </a:rPr>
                        <a:t>• Transatlantique : 15 € par pers.</a:t>
                      </a:r>
                    </a:p>
                    <a:p>
                      <a:r>
                        <a:rPr lang="fr-FR" sz="1800" b="0" kern="1200" baseline="0" dirty="0" smtClean="0">
                          <a:solidFill>
                            <a:schemeClr val="bg2">
                              <a:lumMod val="50000"/>
                            </a:schemeClr>
                          </a:solidFill>
                          <a:latin typeface="Ubuntu"/>
                          <a:ea typeface="+mn-ea"/>
                          <a:cs typeface="+mn-cs"/>
                        </a:rPr>
                        <a:t>• Régional : 5 € par pers. </a:t>
                      </a:r>
                      <a:endParaRPr lang="fr-FR" sz="1800" b="0" dirty="0">
                        <a:solidFill>
                          <a:schemeClr val="bg2">
                            <a:lumMod val="50000"/>
                          </a:schemeClr>
                        </a:solidFill>
                        <a:latin typeface="Ubuntu Light"/>
                      </a:endParaRPr>
                    </a:p>
                  </a:txBody>
                  <a:tcPr>
                    <a:solidFill>
                      <a:schemeClr val="accent1">
                        <a:lumMod val="20000"/>
                        <a:lumOff val="80000"/>
                      </a:schemeClr>
                    </a:solidFill>
                  </a:tcPr>
                </a:tc>
              </a:tr>
              <a:tr h="620733">
                <a:tc>
                  <a:txBody>
                    <a:bodyPr/>
                    <a:lstStyle/>
                    <a:p>
                      <a:r>
                        <a:rPr lang="fr-FR" b="1" dirty="0" smtClean="0">
                          <a:solidFill>
                            <a:schemeClr val="bg2">
                              <a:lumMod val="50000"/>
                            </a:schemeClr>
                          </a:solidFill>
                          <a:latin typeface="Ubuntu Light"/>
                        </a:rPr>
                        <a:t>Quand l’acheter</a:t>
                      </a:r>
                      <a:endParaRPr lang="fr-FR" b="1" dirty="0">
                        <a:solidFill>
                          <a:schemeClr val="bg2">
                            <a:lumMod val="50000"/>
                          </a:schemeClr>
                        </a:solidFill>
                        <a:latin typeface="Ubuntu Light"/>
                      </a:endParaRPr>
                    </a:p>
                  </a:txBody>
                  <a:tcPr>
                    <a:solidFill>
                      <a:schemeClr val="accent1">
                        <a:lumMod val="20000"/>
                        <a:lumOff val="80000"/>
                      </a:schemeClr>
                    </a:solidFill>
                  </a:tcPr>
                </a:tc>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fr-FR" sz="1800" b="0" kern="1200" baseline="0" dirty="0" smtClean="0">
                          <a:solidFill>
                            <a:schemeClr val="bg2">
                              <a:lumMod val="50000"/>
                            </a:schemeClr>
                          </a:solidFill>
                          <a:latin typeface="Ubuntu"/>
                          <a:ea typeface="+mn-ea"/>
                          <a:cs typeface="+mn-cs"/>
                        </a:rPr>
                        <a:t>Lors de la réservation. </a:t>
                      </a:r>
                    </a:p>
                    <a:p>
                      <a:pPr marL="0" marR="0" lvl="1" indent="0" algn="l" defTabSz="914400" rtl="0" eaLnBrk="1" fontAlgn="auto" latinLnBrk="0" hangingPunct="1">
                        <a:lnSpc>
                          <a:spcPct val="100000"/>
                        </a:lnSpc>
                        <a:spcBef>
                          <a:spcPts val="0"/>
                        </a:spcBef>
                        <a:spcAft>
                          <a:spcPts val="0"/>
                        </a:spcAft>
                        <a:buClrTx/>
                        <a:buSzTx/>
                        <a:buFontTx/>
                        <a:buNone/>
                        <a:tabLst/>
                        <a:defRPr/>
                      </a:pPr>
                      <a:r>
                        <a:rPr lang="fr-FR" sz="1800" b="0" kern="1200" baseline="0" dirty="0" smtClean="0">
                          <a:solidFill>
                            <a:schemeClr val="bg2">
                              <a:lumMod val="50000"/>
                            </a:schemeClr>
                          </a:solidFill>
                          <a:latin typeface="Ubuntu"/>
                          <a:ea typeface="+mn-ea"/>
                          <a:cs typeface="+mn-cs"/>
                        </a:rPr>
                        <a:t>Délais de réflexion :</a:t>
                      </a:r>
                    </a:p>
                    <a:p>
                      <a:pPr marL="0" marR="0" lvl="1" indent="0" algn="l" defTabSz="914400" rtl="0" eaLnBrk="1" fontAlgn="auto" latinLnBrk="0" hangingPunct="1">
                        <a:lnSpc>
                          <a:spcPct val="100000"/>
                        </a:lnSpc>
                        <a:spcBef>
                          <a:spcPts val="0"/>
                        </a:spcBef>
                        <a:spcAft>
                          <a:spcPts val="0"/>
                        </a:spcAft>
                        <a:buClrTx/>
                        <a:buSzTx/>
                        <a:buFontTx/>
                        <a:buNone/>
                        <a:tabLst/>
                        <a:defRPr/>
                      </a:pPr>
                      <a:r>
                        <a:rPr lang="fr-FR" sz="1800" kern="1200" baseline="0" dirty="0" smtClean="0">
                          <a:solidFill>
                            <a:schemeClr val="bg2">
                              <a:lumMod val="50000"/>
                            </a:schemeClr>
                          </a:solidFill>
                          <a:latin typeface="Ubuntu"/>
                          <a:ea typeface="+mn-ea"/>
                          <a:cs typeface="+mn-cs"/>
                        </a:rPr>
                        <a:t>• Transatlantique : 7 jours.</a:t>
                      </a:r>
                    </a:p>
                    <a:p>
                      <a:pPr marL="0" marR="0" lvl="1" indent="0" algn="l" defTabSz="914400" rtl="0" eaLnBrk="1" fontAlgn="auto" latinLnBrk="0" hangingPunct="1">
                        <a:lnSpc>
                          <a:spcPct val="100000"/>
                        </a:lnSpc>
                        <a:spcBef>
                          <a:spcPts val="0"/>
                        </a:spcBef>
                        <a:spcAft>
                          <a:spcPts val="0"/>
                        </a:spcAft>
                        <a:buClrTx/>
                        <a:buSzTx/>
                        <a:buFontTx/>
                        <a:buNone/>
                        <a:tabLst/>
                        <a:defRPr/>
                      </a:pPr>
                      <a:r>
                        <a:rPr lang="fr-FR" sz="1800" kern="1200" baseline="0" dirty="0" smtClean="0">
                          <a:solidFill>
                            <a:schemeClr val="bg2">
                              <a:lumMod val="50000"/>
                            </a:schemeClr>
                          </a:solidFill>
                          <a:latin typeface="Ubuntu"/>
                          <a:ea typeface="+mn-ea"/>
                          <a:cs typeface="+mn-cs"/>
                        </a:rPr>
                        <a:t>• Régional : 4 jours.</a:t>
                      </a:r>
                      <a:endParaRPr lang="fr-FR" sz="1800" dirty="0" smtClean="0">
                        <a:solidFill>
                          <a:schemeClr val="bg2">
                            <a:lumMod val="50000"/>
                          </a:schemeClr>
                        </a:solidFill>
                        <a:latin typeface="Ubuntu Light"/>
                      </a:endParaRPr>
                    </a:p>
                  </a:txBody>
                  <a:tcPr>
                    <a:solidFill>
                      <a:schemeClr val="accent1">
                        <a:lumMod val="20000"/>
                        <a:lumOff val="80000"/>
                      </a:schemeClr>
                    </a:solidFill>
                  </a:tcPr>
                </a:tc>
              </a:tr>
              <a:tr h="478300">
                <a:tc>
                  <a:txBody>
                    <a:bodyPr/>
                    <a:lstStyle/>
                    <a:p>
                      <a:r>
                        <a:rPr lang="fr-FR" b="1" dirty="0" smtClean="0">
                          <a:solidFill>
                            <a:schemeClr val="bg2">
                              <a:lumMod val="50000"/>
                            </a:schemeClr>
                          </a:solidFill>
                          <a:latin typeface="Ubuntu Light"/>
                        </a:rPr>
                        <a:t>Où</a:t>
                      </a:r>
                      <a:r>
                        <a:rPr lang="fr-FR" b="1" baseline="0" dirty="0" smtClean="0">
                          <a:solidFill>
                            <a:schemeClr val="bg2">
                              <a:lumMod val="50000"/>
                            </a:schemeClr>
                          </a:solidFill>
                          <a:latin typeface="Ubuntu Light"/>
                        </a:rPr>
                        <a:t> l’acheter</a:t>
                      </a:r>
                      <a:endParaRPr lang="fr-FR" b="1" dirty="0">
                        <a:solidFill>
                          <a:schemeClr val="bg2">
                            <a:lumMod val="50000"/>
                          </a:schemeClr>
                        </a:solidFill>
                        <a:latin typeface="Ubuntu Light"/>
                      </a:endParaRPr>
                    </a:p>
                  </a:txBody>
                  <a:tcPr>
                    <a:solidFill>
                      <a:schemeClr val="accent1">
                        <a:lumMod val="20000"/>
                        <a:lumOff val="80000"/>
                      </a:schemeClr>
                    </a:solidFill>
                  </a:tcPr>
                </a:tc>
                <a:tc>
                  <a:txBody>
                    <a:bodyPr/>
                    <a:lstStyle/>
                    <a:p>
                      <a:r>
                        <a:rPr lang="fr-FR" sz="1800" kern="1200" baseline="0" dirty="0" smtClean="0">
                          <a:solidFill>
                            <a:schemeClr val="bg2">
                              <a:lumMod val="50000"/>
                            </a:schemeClr>
                          </a:solidFill>
                          <a:latin typeface="Ubuntu"/>
                          <a:ea typeface="+mn-ea"/>
                          <a:cs typeface="+mn-cs"/>
                        </a:rPr>
                        <a:t>• Sur le site aircaraibes.com uniquement.</a:t>
                      </a:r>
                    </a:p>
                  </a:txBody>
                  <a:tcPr>
                    <a:solidFill>
                      <a:schemeClr val="accent1">
                        <a:lumMod val="20000"/>
                        <a:lumOff val="80000"/>
                      </a:schemeClr>
                    </a:solidFill>
                  </a:tcPr>
                </a:tc>
              </a:tr>
              <a:tr h="1950875">
                <a:tc>
                  <a:txBody>
                    <a:bodyPr/>
                    <a:lstStyle/>
                    <a:p>
                      <a:r>
                        <a:rPr lang="fr-FR" b="1" dirty="0" smtClean="0">
                          <a:solidFill>
                            <a:schemeClr val="bg2">
                              <a:lumMod val="50000"/>
                            </a:schemeClr>
                          </a:solidFill>
                          <a:latin typeface="Ubuntu Light"/>
                        </a:rPr>
                        <a:t>Conditions d’application</a:t>
                      </a:r>
                    </a:p>
                    <a:p>
                      <a:endParaRPr lang="fr-FR" b="1" dirty="0" smtClean="0">
                        <a:solidFill>
                          <a:schemeClr val="bg2">
                            <a:lumMod val="50000"/>
                          </a:schemeClr>
                        </a:solidFill>
                        <a:latin typeface="Ubuntu Light"/>
                      </a:endParaRPr>
                    </a:p>
                    <a:p>
                      <a:endParaRPr lang="fr-FR" b="1" dirty="0" smtClean="0">
                        <a:solidFill>
                          <a:schemeClr val="bg2">
                            <a:lumMod val="50000"/>
                          </a:schemeClr>
                        </a:solidFill>
                        <a:latin typeface="Ubuntu Light"/>
                      </a:endParaRPr>
                    </a:p>
                    <a:p>
                      <a:endParaRPr lang="fr-FR" b="1" dirty="0" smtClean="0">
                        <a:solidFill>
                          <a:schemeClr val="bg2">
                            <a:lumMod val="50000"/>
                          </a:schemeClr>
                        </a:solidFill>
                        <a:latin typeface="Ubuntu Light"/>
                      </a:endParaRPr>
                    </a:p>
                    <a:p>
                      <a:endParaRPr lang="fr-FR" b="1" dirty="0" smtClean="0">
                        <a:solidFill>
                          <a:schemeClr val="bg2">
                            <a:lumMod val="50000"/>
                          </a:schemeClr>
                        </a:solidFill>
                        <a:latin typeface="Ubuntu Light"/>
                      </a:endParaRPr>
                    </a:p>
                  </a:txBody>
                  <a:tcPr>
                    <a:solidFill>
                      <a:schemeClr val="accent1">
                        <a:lumMod val="20000"/>
                        <a:lumOff val="80000"/>
                      </a:schemeClr>
                    </a:solidFill>
                  </a:tcPr>
                </a:tc>
                <a:tc>
                  <a:txBody>
                    <a:bodyPr/>
                    <a:lstStyle/>
                    <a:p>
                      <a:r>
                        <a:rPr lang="fr-FR" sz="1600" kern="1200" baseline="0" dirty="0" smtClean="0">
                          <a:solidFill>
                            <a:schemeClr val="accent3">
                              <a:lumMod val="75000"/>
                            </a:schemeClr>
                          </a:solidFill>
                          <a:latin typeface="Ubuntu"/>
                          <a:ea typeface="+mn-ea"/>
                          <a:cs typeface="+mn-cs"/>
                        </a:rPr>
                        <a:t>• </a:t>
                      </a:r>
                      <a:r>
                        <a:rPr lang="fr-FR" sz="1600" dirty="0" smtClean="0">
                          <a:solidFill>
                            <a:schemeClr val="accent3">
                              <a:lumMod val="75000"/>
                            </a:schemeClr>
                          </a:solidFill>
                          <a:latin typeface="Ubuntu"/>
                        </a:rPr>
                        <a:t>Les réservations peuvent être finalisées en ligne sur aircaraibes.com par CB ou </a:t>
                      </a:r>
                      <a:r>
                        <a:rPr lang="fr-FR" sz="1600" dirty="0" err="1" smtClean="0">
                          <a:solidFill>
                            <a:schemeClr val="accent3">
                              <a:lumMod val="75000"/>
                            </a:schemeClr>
                          </a:solidFill>
                          <a:latin typeface="Ubuntu"/>
                        </a:rPr>
                        <a:t>Paypal</a:t>
                      </a:r>
                      <a:r>
                        <a:rPr lang="fr-FR" sz="1600" dirty="0" smtClean="0">
                          <a:solidFill>
                            <a:schemeClr val="accent3">
                              <a:lumMod val="75000"/>
                            </a:schemeClr>
                          </a:solidFill>
                          <a:latin typeface="Ubuntu"/>
                        </a:rPr>
                        <a:t>,</a:t>
                      </a:r>
                      <a:r>
                        <a:rPr lang="fr-FR" sz="1600" baseline="0" dirty="0" smtClean="0">
                          <a:solidFill>
                            <a:schemeClr val="accent3">
                              <a:lumMod val="75000"/>
                            </a:schemeClr>
                          </a:solidFill>
                          <a:latin typeface="Ubuntu"/>
                        </a:rPr>
                        <a:t> mais également </a:t>
                      </a:r>
                      <a:r>
                        <a:rPr lang="fr-FR" sz="1600" dirty="0" smtClean="0">
                          <a:solidFill>
                            <a:schemeClr val="accent3">
                              <a:lumMod val="75000"/>
                            </a:schemeClr>
                          </a:solidFill>
                          <a:latin typeface="Ubuntu"/>
                        </a:rPr>
                        <a:t>dans tous les points de vente Air Caraïbes, via </a:t>
                      </a:r>
                      <a:r>
                        <a:rPr lang="fr-FR" sz="1600" baseline="0" dirty="0" smtClean="0">
                          <a:solidFill>
                            <a:schemeClr val="accent3">
                              <a:lumMod val="75000"/>
                            </a:schemeClr>
                          </a:solidFill>
                          <a:latin typeface="Ubuntu"/>
                        </a:rPr>
                        <a:t> s</a:t>
                      </a:r>
                      <a:r>
                        <a:rPr lang="fr-FR" sz="1600" dirty="0" smtClean="0">
                          <a:solidFill>
                            <a:schemeClr val="accent3">
                              <a:lumMod val="75000"/>
                            </a:schemeClr>
                          </a:solidFill>
                          <a:latin typeface="Ubuntu"/>
                        </a:rPr>
                        <a:t>a centrale de réservation ou en agences de voyages. </a:t>
                      </a:r>
                    </a:p>
                    <a:p>
                      <a:pPr marL="0" marR="0" indent="0" algn="l" defTabSz="914400" rtl="0" eaLnBrk="1" fontAlgn="auto" latinLnBrk="0" hangingPunct="1">
                        <a:lnSpc>
                          <a:spcPct val="100000"/>
                        </a:lnSpc>
                        <a:spcBef>
                          <a:spcPts val="0"/>
                        </a:spcBef>
                        <a:spcAft>
                          <a:spcPts val="0"/>
                        </a:spcAft>
                        <a:buClrTx/>
                        <a:buSzTx/>
                        <a:buFontTx/>
                        <a:buNone/>
                        <a:tabLst/>
                        <a:defRPr/>
                      </a:pPr>
                      <a:r>
                        <a:rPr lang="fr-FR" sz="1600" kern="1200" baseline="0" dirty="0" smtClean="0">
                          <a:solidFill>
                            <a:schemeClr val="accent3">
                              <a:lumMod val="75000"/>
                            </a:schemeClr>
                          </a:solidFill>
                          <a:latin typeface="Ubuntu"/>
                          <a:ea typeface="+mn-ea"/>
                          <a:cs typeface="+mn-cs"/>
                        </a:rPr>
                        <a:t>•</a:t>
                      </a:r>
                      <a:r>
                        <a:rPr lang="fr-FR" sz="1600" kern="1200" dirty="0" smtClean="0">
                          <a:solidFill>
                            <a:schemeClr val="accent3">
                              <a:lumMod val="75000"/>
                            </a:schemeClr>
                          </a:solidFill>
                          <a:latin typeface="Ubuntu"/>
                          <a:ea typeface="+mn-ea"/>
                          <a:cs typeface="+mn-cs"/>
                        </a:rPr>
                        <a:t>Service valable sur les réseaux </a:t>
                      </a:r>
                      <a:r>
                        <a:rPr lang="fr-FR" sz="1600" kern="1200" baseline="0" dirty="0" smtClean="0">
                          <a:solidFill>
                            <a:schemeClr val="accent3">
                              <a:lumMod val="75000"/>
                            </a:schemeClr>
                          </a:solidFill>
                          <a:latin typeface="Ubuntu"/>
                          <a:ea typeface="+mn-ea"/>
                          <a:cs typeface="+mn-cs"/>
                        </a:rPr>
                        <a:t>t</a:t>
                      </a:r>
                      <a:r>
                        <a:rPr lang="fr-FR" sz="1600" kern="1200" dirty="0" smtClean="0">
                          <a:solidFill>
                            <a:schemeClr val="accent3">
                              <a:lumMod val="75000"/>
                            </a:schemeClr>
                          </a:solidFill>
                          <a:latin typeface="Ubuntu"/>
                          <a:ea typeface="+mn-ea"/>
                          <a:cs typeface="+mn-cs"/>
                        </a:rPr>
                        <a:t>ransatlantique (excepté</a:t>
                      </a:r>
                      <a:r>
                        <a:rPr lang="fr-FR" sz="1600" kern="1200" baseline="0" dirty="0" smtClean="0">
                          <a:solidFill>
                            <a:schemeClr val="accent3">
                              <a:lumMod val="75000"/>
                            </a:schemeClr>
                          </a:solidFill>
                          <a:latin typeface="Ubuntu"/>
                          <a:ea typeface="+mn-ea"/>
                          <a:cs typeface="+mn-cs"/>
                        </a:rPr>
                        <a:t> de / vers Cuba) et </a:t>
                      </a:r>
                      <a:r>
                        <a:rPr lang="fr-FR" sz="1600" kern="1200" dirty="0" smtClean="0">
                          <a:solidFill>
                            <a:schemeClr val="accent3">
                              <a:lumMod val="75000"/>
                            </a:schemeClr>
                          </a:solidFill>
                          <a:latin typeface="Ubuntu"/>
                          <a:ea typeface="+mn-ea"/>
                          <a:cs typeface="+mn-cs"/>
                        </a:rPr>
                        <a:t>régional,</a:t>
                      </a:r>
                      <a:r>
                        <a:rPr lang="fr-FR" sz="1600" kern="1200" baseline="0" dirty="0" smtClean="0">
                          <a:solidFill>
                            <a:schemeClr val="accent3">
                              <a:lumMod val="75000"/>
                            </a:schemeClr>
                          </a:solidFill>
                          <a:latin typeface="Ubuntu"/>
                          <a:ea typeface="+mn-ea"/>
                          <a:cs typeface="+mn-cs"/>
                        </a:rPr>
                        <a:t> mais aussi sur les vols opérés en </a:t>
                      </a:r>
                      <a:r>
                        <a:rPr lang="fr-FR" sz="1600" kern="1200" dirty="0" smtClean="0">
                          <a:solidFill>
                            <a:schemeClr val="accent3">
                              <a:lumMod val="75000"/>
                            </a:schemeClr>
                          </a:solidFill>
                          <a:latin typeface="Ubuntu"/>
                          <a:ea typeface="+mn-ea"/>
                          <a:cs typeface="+mn-cs"/>
                        </a:rPr>
                        <a:t>code </a:t>
                      </a:r>
                      <a:r>
                        <a:rPr lang="fr-FR" sz="1600" kern="1200" dirty="0" err="1" smtClean="0">
                          <a:solidFill>
                            <a:schemeClr val="accent3">
                              <a:lumMod val="75000"/>
                            </a:schemeClr>
                          </a:solidFill>
                          <a:latin typeface="Ubuntu"/>
                          <a:ea typeface="+mn-ea"/>
                          <a:cs typeface="+mn-cs"/>
                        </a:rPr>
                        <a:t>share</a:t>
                      </a:r>
                      <a:r>
                        <a:rPr lang="fr-FR" sz="1600" kern="1200" dirty="0" smtClean="0">
                          <a:solidFill>
                            <a:schemeClr val="accent3">
                              <a:lumMod val="75000"/>
                            </a:schemeClr>
                          </a:solidFill>
                          <a:latin typeface="Ubuntu"/>
                          <a:ea typeface="+mn-ea"/>
                          <a:cs typeface="+mn-cs"/>
                        </a:rPr>
                        <a:t> avec French </a:t>
                      </a:r>
                      <a:r>
                        <a:rPr lang="fr-FR" sz="1600" kern="1200" dirty="0" err="1" smtClean="0">
                          <a:solidFill>
                            <a:schemeClr val="accent3">
                              <a:lumMod val="75000"/>
                            </a:schemeClr>
                          </a:solidFill>
                          <a:latin typeface="Ubuntu"/>
                          <a:ea typeface="+mn-ea"/>
                          <a:cs typeface="+mn-cs"/>
                        </a:rPr>
                        <a:t>bee</a:t>
                      </a:r>
                      <a:r>
                        <a:rPr lang="fr-FR" sz="1600" kern="1200" dirty="0" smtClean="0">
                          <a:solidFill>
                            <a:schemeClr val="accent3">
                              <a:lumMod val="75000"/>
                            </a:schemeClr>
                          </a:solidFill>
                          <a:latin typeface="Ubuntu"/>
                          <a:ea typeface="+mn-ea"/>
                          <a:cs typeface="+mn-cs"/>
                        </a:rPr>
                        <a:t>.</a:t>
                      </a:r>
                    </a:p>
                    <a:p>
                      <a:pPr marL="0" marR="0" indent="0" algn="l" defTabSz="914400" rtl="0" eaLnBrk="1" fontAlgn="auto" latinLnBrk="0" hangingPunct="1">
                        <a:lnSpc>
                          <a:spcPct val="100000"/>
                        </a:lnSpc>
                        <a:spcBef>
                          <a:spcPts val="0"/>
                        </a:spcBef>
                        <a:spcAft>
                          <a:spcPts val="0"/>
                        </a:spcAft>
                        <a:buClrTx/>
                        <a:buSzTx/>
                        <a:buFontTx/>
                        <a:buNone/>
                        <a:tabLst/>
                        <a:defRPr/>
                      </a:pPr>
                      <a:r>
                        <a:rPr lang="fr-FR" sz="1600" kern="1200" baseline="0" dirty="0" smtClean="0">
                          <a:solidFill>
                            <a:schemeClr val="accent3">
                              <a:lumMod val="75000"/>
                            </a:schemeClr>
                          </a:solidFill>
                          <a:latin typeface="Ubuntu"/>
                          <a:ea typeface="+mn-ea"/>
                          <a:cs typeface="+mn-cs"/>
                        </a:rPr>
                        <a:t>•Service </a:t>
                      </a:r>
                      <a:r>
                        <a:rPr lang="fr-FR" sz="1600" kern="1200" dirty="0" smtClean="0">
                          <a:solidFill>
                            <a:schemeClr val="accent3">
                              <a:lumMod val="75000"/>
                            </a:schemeClr>
                          </a:solidFill>
                          <a:latin typeface="Ubuntu"/>
                          <a:ea typeface="+mn-ea"/>
                          <a:cs typeface="+mn-cs"/>
                        </a:rPr>
                        <a:t>non disponible sur les vols opérés en code </a:t>
                      </a:r>
                      <a:r>
                        <a:rPr lang="fr-FR" sz="1600" kern="1200" dirty="0" err="1" smtClean="0">
                          <a:solidFill>
                            <a:schemeClr val="accent3">
                              <a:lumMod val="75000"/>
                            </a:schemeClr>
                          </a:solidFill>
                          <a:latin typeface="Ubuntu"/>
                          <a:ea typeface="+mn-ea"/>
                          <a:cs typeface="+mn-cs"/>
                        </a:rPr>
                        <a:t>share</a:t>
                      </a:r>
                      <a:r>
                        <a:rPr lang="fr-FR" sz="1600" kern="1200" dirty="0" smtClean="0">
                          <a:solidFill>
                            <a:schemeClr val="accent3">
                              <a:lumMod val="75000"/>
                            </a:schemeClr>
                          </a:solidFill>
                          <a:latin typeface="Ubuntu"/>
                          <a:ea typeface="+mn-ea"/>
                          <a:cs typeface="+mn-cs"/>
                        </a:rPr>
                        <a:t> avec Corsair. </a:t>
                      </a:r>
                      <a:endParaRPr lang="fr-FR" sz="1600" kern="1200" baseline="0" dirty="0" smtClean="0">
                        <a:solidFill>
                          <a:schemeClr val="accent3">
                            <a:lumMod val="75000"/>
                          </a:schemeClr>
                        </a:solidFill>
                        <a:latin typeface="Ubuntu"/>
                        <a:ea typeface="+mn-ea"/>
                        <a:cs typeface="+mn-cs"/>
                      </a:endParaRPr>
                    </a:p>
                    <a:p>
                      <a:r>
                        <a:rPr lang="fr-FR" sz="1600" kern="1200" baseline="0" dirty="0" smtClean="0">
                          <a:solidFill>
                            <a:schemeClr val="accent3">
                              <a:lumMod val="75000"/>
                            </a:schemeClr>
                          </a:solidFill>
                          <a:latin typeface="Ubuntu"/>
                          <a:ea typeface="+mn-ea"/>
                          <a:cs typeface="+mn-cs"/>
                        </a:rPr>
                        <a:t>•L</a:t>
                      </a:r>
                      <a:r>
                        <a:rPr lang="fr-FR" sz="1600" dirty="0" smtClean="0">
                          <a:solidFill>
                            <a:schemeClr val="accent3">
                              <a:lumMod val="75000"/>
                            </a:schemeClr>
                          </a:solidFill>
                          <a:latin typeface="Ubuntu"/>
                        </a:rPr>
                        <a:t>’option est disponible uniquement pour les vols à plus de 30 jours de la date d’achat.</a:t>
                      </a:r>
                    </a:p>
                    <a:p>
                      <a:r>
                        <a:rPr lang="fr-FR" sz="1600" kern="1200" baseline="0" dirty="0" smtClean="0">
                          <a:solidFill>
                            <a:schemeClr val="accent3">
                              <a:lumMod val="75000"/>
                            </a:schemeClr>
                          </a:solidFill>
                          <a:latin typeface="Ubuntu"/>
                          <a:ea typeface="+mn-ea"/>
                          <a:cs typeface="+mn-cs"/>
                        </a:rPr>
                        <a:t>•</a:t>
                      </a:r>
                      <a:r>
                        <a:rPr lang="fr-FR" sz="1600" dirty="0" smtClean="0">
                          <a:solidFill>
                            <a:schemeClr val="accent3">
                              <a:lumMod val="75000"/>
                            </a:schemeClr>
                          </a:solidFill>
                          <a:latin typeface="Ubuntu"/>
                        </a:rPr>
                        <a:t>L’option n’est pas remboursable et ne permet pas de modifier la réservation initiale. </a:t>
                      </a:r>
                    </a:p>
                  </a:txBody>
                  <a:tcPr>
                    <a:solidFill>
                      <a:schemeClr val="accent1">
                        <a:lumMod val="20000"/>
                        <a:lumOff val="80000"/>
                      </a:schemeClr>
                    </a:solidFill>
                  </a:tcPr>
                </a:tc>
              </a:tr>
            </a:tbl>
          </a:graphicData>
        </a:graphic>
      </p:graphicFrame>
      <p:pic>
        <p:nvPicPr>
          <p:cNvPr id="4" name="Picture 2"/>
          <p:cNvPicPr>
            <a:picLocks noChangeAspect="1" noChangeArrowheads="1"/>
          </p:cNvPicPr>
          <p:nvPr/>
        </p:nvPicPr>
        <p:blipFill>
          <a:blip r:embed="rId3" cstate="email"/>
          <a:srcRect/>
          <a:stretch>
            <a:fillRect/>
          </a:stretch>
        </p:blipFill>
        <p:spPr bwMode="auto">
          <a:xfrm>
            <a:off x="1473037" y="6101997"/>
            <a:ext cx="608782" cy="624624"/>
          </a:xfrm>
          <a:prstGeom prst="rect">
            <a:avLst/>
          </a:prstGeom>
          <a:noFill/>
          <a:ln w="9525">
            <a:noFill/>
            <a:miter lim="800000"/>
            <a:headEnd/>
            <a:tailEnd/>
          </a:ln>
        </p:spPr>
      </p:pic>
      <p:pic>
        <p:nvPicPr>
          <p:cNvPr id="5" name="Picture 2"/>
          <p:cNvPicPr>
            <a:picLocks noChangeAspect="1" noChangeArrowheads="1"/>
          </p:cNvPicPr>
          <p:nvPr/>
        </p:nvPicPr>
        <p:blipFill>
          <a:blip r:embed="rId4" cstate="email"/>
          <a:srcRect/>
          <a:stretch>
            <a:fillRect/>
          </a:stretch>
        </p:blipFill>
        <p:spPr bwMode="auto">
          <a:xfrm>
            <a:off x="762000" y="6096000"/>
            <a:ext cx="643758" cy="637968"/>
          </a:xfrm>
          <a:prstGeom prst="rect">
            <a:avLst/>
          </a:prstGeom>
          <a:noFill/>
          <a:ln w="9525">
            <a:noFill/>
            <a:miter lim="800000"/>
            <a:headEnd/>
            <a:tailEnd/>
          </a:ln>
        </p:spPr>
      </p:pic>
      <p:pic>
        <p:nvPicPr>
          <p:cNvPr id="6" name="Picture 4"/>
          <p:cNvPicPr>
            <a:picLocks noChangeAspect="1" noChangeArrowheads="1"/>
          </p:cNvPicPr>
          <p:nvPr/>
        </p:nvPicPr>
        <p:blipFill>
          <a:blip r:embed="rId5" cstate="email"/>
          <a:srcRect/>
          <a:stretch>
            <a:fillRect/>
          </a:stretch>
        </p:blipFill>
        <p:spPr bwMode="auto">
          <a:xfrm>
            <a:off x="56042" y="6102934"/>
            <a:ext cx="640269" cy="640269"/>
          </a:xfrm>
          <a:prstGeom prst="rect">
            <a:avLst/>
          </a:prstGeom>
          <a:noFill/>
          <a:ln w="9525">
            <a:noFill/>
            <a:miter lim="800000"/>
            <a:headEnd/>
            <a:tailEnd/>
          </a:ln>
        </p:spPr>
      </p:pic>
      <p:sp>
        <p:nvSpPr>
          <p:cNvPr id="8" name="ZoneTexte 7"/>
          <p:cNvSpPr txBox="1"/>
          <p:nvPr/>
        </p:nvSpPr>
        <p:spPr>
          <a:xfrm>
            <a:off x="204952" y="3279228"/>
            <a:ext cx="2380593" cy="646331"/>
          </a:xfrm>
          <a:prstGeom prst="rect">
            <a:avLst/>
          </a:prstGeom>
          <a:noFill/>
        </p:spPr>
        <p:txBody>
          <a:bodyPr wrap="square" rtlCol="0">
            <a:spAutoFit/>
          </a:bodyPr>
          <a:lstStyle/>
          <a:p>
            <a:pPr algn="ctr"/>
            <a:r>
              <a:rPr lang="fr-FR" b="1" dirty="0" smtClean="0">
                <a:solidFill>
                  <a:srgbClr val="002060"/>
                </a:solidFill>
                <a:effectLst>
                  <a:outerShdw blurRad="38100" dist="38100" dir="2700000" algn="tl">
                    <a:srgbClr val="000000">
                      <a:alpha val="43137"/>
                    </a:srgbClr>
                  </a:outerShdw>
                </a:effectLst>
                <a:latin typeface="Ubuntu"/>
              </a:rPr>
              <a:t>OPTION SUR LA RESERVATION  </a:t>
            </a:r>
            <a:endParaRPr lang="fr-FR" b="1" dirty="0">
              <a:solidFill>
                <a:srgbClr val="002060"/>
              </a:solidFill>
              <a:effectLst>
                <a:outerShdw blurRad="38100" dist="38100" dir="2700000" algn="tl">
                  <a:srgbClr val="000000">
                    <a:alpha val="43137"/>
                  </a:srgbClr>
                </a:outerShdw>
              </a:effectLst>
              <a:latin typeface="Ubuntu"/>
            </a:endParaRPr>
          </a:p>
        </p:txBody>
      </p:sp>
      <p:pic>
        <p:nvPicPr>
          <p:cNvPr id="2" name="Picture 2"/>
          <p:cNvPicPr>
            <a:picLocks noChangeAspect="1" noChangeArrowheads="1"/>
          </p:cNvPicPr>
          <p:nvPr/>
        </p:nvPicPr>
        <p:blipFill>
          <a:blip r:embed="rId6" cstate="print"/>
          <a:srcRect/>
          <a:stretch>
            <a:fillRect/>
          </a:stretch>
        </p:blipFill>
        <p:spPr bwMode="auto">
          <a:xfrm>
            <a:off x="231228" y="331076"/>
            <a:ext cx="2290794" cy="2825312"/>
          </a:xfrm>
          <a:prstGeom prst="rect">
            <a:avLst/>
          </a:prstGeom>
          <a:noFill/>
          <a:ln w="9525">
            <a:noFill/>
            <a:miter lim="800000"/>
            <a:headEnd/>
            <a:tailEnd/>
          </a:ln>
          <a:effectLst/>
        </p:spPr>
      </p:pic>
      <p:sp>
        <p:nvSpPr>
          <p:cNvPr id="11" name="ZoneTexte 10"/>
          <p:cNvSpPr txBox="1"/>
          <p:nvPr/>
        </p:nvSpPr>
        <p:spPr>
          <a:xfrm>
            <a:off x="0" y="5470634"/>
            <a:ext cx="2301766" cy="646331"/>
          </a:xfrm>
          <a:prstGeom prst="rect">
            <a:avLst/>
          </a:prstGeom>
          <a:noFill/>
        </p:spPr>
        <p:txBody>
          <a:bodyPr wrap="square" rtlCol="0">
            <a:spAutoFit/>
          </a:bodyPr>
          <a:lstStyle/>
          <a:p>
            <a:r>
              <a:rPr lang="fr-FR" dirty="0" smtClean="0">
                <a:solidFill>
                  <a:srgbClr val="002060"/>
                </a:solidFill>
                <a:latin typeface="Ubuntu"/>
              </a:rPr>
              <a:t>Réseaux régional et transatlantique</a:t>
            </a:r>
            <a:endParaRPr lang="fr-FR" dirty="0">
              <a:solidFill>
                <a:srgbClr val="002060"/>
              </a:solidFill>
              <a:latin typeface="Ubuntu"/>
            </a:endParaRPr>
          </a:p>
        </p:txBody>
      </p:sp>
    </p:spTree>
    <p:extLst>
      <p:ext uri="{BB962C8B-B14F-4D97-AF65-F5344CB8AC3E}">
        <p14:creationId xmlns:p14="http://schemas.microsoft.com/office/powerpoint/2010/main" xmlns="" val="3581670305"/>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3" cstate="email"/>
          <a:srcRect/>
          <a:stretch>
            <a:fillRect/>
          </a:stretch>
        </p:blipFill>
        <p:spPr bwMode="auto">
          <a:xfrm>
            <a:off x="4264907" y="369416"/>
            <a:ext cx="2861105" cy="712284"/>
          </a:xfrm>
          <a:prstGeom prst="rect">
            <a:avLst/>
          </a:prstGeom>
          <a:noFill/>
          <a:ln w="9525">
            <a:noFill/>
            <a:miter lim="800000"/>
            <a:headEnd/>
            <a:tailEnd/>
          </a:ln>
          <a:effectLst/>
        </p:spPr>
      </p:pic>
      <p:sp>
        <p:nvSpPr>
          <p:cNvPr id="4" name="Rectangle 3"/>
          <p:cNvSpPr/>
          <p:nvPr/>
        </p:nvSpPr>
        <p:spPr>
          <a:xfrm>
            <a:off x="3704896" y="1588322"/>
            <a:ext cx="5155323" cy="5078313"/>
          </a:xfrm>
          <a:prstGeom prst="rect">
            <a:avLst/>
          </a:prstGeom>
        </p:spPr>
        <p:txBody>
          <a:bodyPr wrap="square">
            <a:spAutoFit/>
          </a:bodyPr>
          <a:lstStyle/>
          <a:p>
            <a:pPr>
              <a:buBlip>
                <a:blip r:embed="rId4"/>
              </a:buBlip>
            </a:pPr>
            <a:r>
              <a:rPr lang="fr-FR" sz="2400" dirty="0" smtClean="0">
                <a:solidFill>
                  <a:srgbClr val="00B0F0"/>
                </a:solidFill>
                <a:latin typeface="Ubuntu Light"/>
              </a:rPr>
              <a:t>Téléchargement avant de monter à bord :</a:t>
            </a:r>
          </a:p>
          <a:p>
            <a:pPr>
              <a:buBlip>
                <a:blip r:embed="rId5"/>
              </a:buBlip>
            </a:pPr>
            <a:r>
              <a:rPr lang="fr-FR" dirty="0" smtClean="0">
                <a:solidFill>
                  <a:schemeClr val="tx2"/>
                </a:solidFill>
                <a:latin typeface="Ubuntu Light"/>
              </a:rPr>
              <a:t>Sur  PC, Mac, </a:t>
            </a:r>
            <a:r>
              <a:rPr lang="fr-FR" dirty="0" err="1" smtClean="0">
                <a:solidFill>
                  <a:schemeClr val="tx2"/>
                </a:solidFill>
                <a:latin typeface="Ubuntu Light"/>
              </a:rPr>
              <a:t>iPad</a:t>
            </a:r>
            <a:r>
              <a:rPr lang="fr-FR" dirty="0" smtClean="0">
                <a:solidFill>
                  <a:schemeClr val="tx2"/>
                </a:solidFill>
                <a:latin typeface="Ubuntu Light"/>
              </a:rPr>
              <a:t> et </a:t>
            </a:r>
            <a:r>
              <a:rPr lang="fr-FR" dirty="0" err="1" smtClean="0">
                <a:solidFill>
                  <a:schemeClr val="tx2"/>
                </a:solidFill>
                <a:latin typeface="Ubuntu Light"/>
              </a:rPr>
              <a:t>Androïd</a:t>
            </a:r>
            <a:r>
              <a:rPr lang="fr-FR" dirty="0" smtClean="0">
                <a:solidFill>
                  <a:schemeClr val="tx2"/>
                </a:solidFill>
                <a:latin typeface="Ubuntu Light"/>
              </a:rPr>
              <a:t>, 48h avant le vol prévu et jusqu’à l’heure du départ sur les vols transatlantiques et régionaux.</a:t>
            </a:r>
          </a:p>
          <a:p>
            <a:pPr>
              <a:buBlip>
                <a:blip r:embed="rId5"/>
              </a:buBlip>
            </a:pPr>
            <a:r>
              <a:rPr lang="fr-FR" dirty="0" smtClean="0">
                <a:solidFill>
                  <a:schemeClr val="tx2"/>
                </a:solidFill>
                <a:latin typeface="Ubuntu Light"/>
              </a:rPr>
              <a:t>Le nombre de titres varie en fonction du statut du passager.</a:t>
            </a:r>
          </a:p>
          <a:p>
            <a:pPr>
              <a:buBlip>
                <a:blip r:embed="rId5"/>
              </a:buBlip>
            </a:pPr>
            <a:endParaRPr lang="fr-FR" dirty="0" smtClean="0">
              <a:solidFill>
                <a:schemeClr val="tx2"/>
              </a:solidFill>
              <a:latin typeface="Ubuntu Light"/>
            </a:endParaRPr>
          </a:p>
          <a:p>
            <a:pPr>
              <a:buBlip>
                <a:blip r:embed="rId5"/>
              </a:buBlip>
            </a:pPr>
            <a:endParaRPr lang="fr-FR" dirty="0" smtClean="0">
              <a:solidFill>
                <a:schemeClr val="tx2"/>
              </a:solidFill>
              <a:latin typeface="Ubuntu Light"/>
            </a:endParaRPr>
          </a:p>
          <a:p>
            <a:endParaRPr lang="fr-FR" dirty="0" smtClean="0">
              <a:solidFill>
                <a:srgbClr val="00B0F0"/>
              </a:solidFill>
              <a:latin typeface="Ubuntu Light"/>
            </a:endParaRPr>
          </a:p>
          <a:p>
            <a:pPr>
              <a:buBlip>
                <a:blip r:embed="rId4"/>
              </a:buBlip>
            </a:pPr>
            <a:r>
              <a:rPr lang="fr-FR" sz="2400" dirty="0" smtClean="0">
                <a:solidFill>
                  <a:srgbClr val="00B0F0"/>
                </a:solidFill>
                <a:latin typeface="Ubuntu Light"/>
              </a:rPr>
              <a:t>Consultation sur </a:t>
            </a:r>
            <a:r>
              <a:rPr lang="fr-FR" sz="2400" dirty="0" err="1" smtClean="0">
                <a:solidFill>
                  <a:srgbClr val="00B0F0"/>
                </a:solidFill>
                <a:latin typeface="Ubuntu Light"/>
              </a:rPr>
              <a:t>iPad</a:t>
            </a:r>
            <a:r>
              <a:rPr lang="fr-FR" sz="2400" dirty="0" smtClean="0">
                <a:solidFill>
                  <a:srgbClr val="00B0F0"/>
                </a:solidFill>
                <a:latin typeface="Ubuntu Light"/>
              </a:rPr>
              <a:t> mini pendant le vol :</a:t>
            </a:r>
          </a:p>
          <a:p>
            <a:r>
              <a:rPr lang="fr-FR" dirty="0" err="1" smtClean="0">
                <a:solidFill>
                  <a:schemeClr val="tx2"/>
                </a:solidFill>
                <a:latin typeface="Ubuntu Light"/>
              </a:rPr>
              <a:t>IPad</a:t>
            </a:r>
            <a:r>
              <a:rPr lang="fr-FR" dirty="0" smtClean="0">
                <a:solidFill>
                  <a:schemeClr val="tx2"/>
                </a:solidFill>
                <a:latin typeface="Ubuntu Light"/>
              </a:rPr>
              <a:t> mini prêté gracieusement aux passagers des classes Madras et Caraïbes.</a:t>
            </a:r>
          </a:p>
          <a:p>
            <a:pPr>
              <a:buBlip>
                <a:blip r:embed="rId4"/>
              </a:buBlip>
            </a:pPr>
            <a:endParaRPr lang="fr-FR" sz="2400" dirty="0" smtClean="0">
              <a:solidFill>
                <a:srgbClr val="00B0F0"/>
              </a:solidFill>
              <a:latin typeface="Ubuntu Light"/>
            </a:endParaRPr>
          </a:p>
          <a:p>
            <a:pPr>
              <a:buBlip>
                <a:blip r:embed="rId4"/>
              </a:buBlip>
            </a:pPr>
            <a:endParaRPr lang="fr-FR" sz="2400" dirty="0">
              <a:solidFill>
                <a:srgbClr val="00B0F0"/>
              </a:solidFill>
              <a:latin typeface="Ubuntu Light"/>
            </a:endParaRPr>
          </a:p>
        </p:txBody>
      </p:sp>
      <p:pic>
        <p:nvPicPr>
          <p:cNvPr id="1026" name="97CA5183-EC48-4D01-8AB3-9BA9B34CCBDE" descr="35286C4C-A634-4328-BB7D-E7E974CCF85A"/>
          <p:cNvPicPr>
            <a:picLocks noChangeAspect="1" noChangeArrowheads="1"/>
          </p:cNvPicPr>
          <p:nvPr/>
        </p:nvPicPr>
        <p:blipFill>
          <a:blip r:embed="rId6" cstate="email"/>
          <a:srcRect/>
          <a:stretch>
            <a:fillRect/>
          </a:stretch>
        </p:blipFill>
        <p:spPr bwMode="auto">
          <a:xfrm>
            <a:off x="236482" y="4051736"/>
            <a:ext cx="2686310" cy="2065101"/>
          </a:xfrm>
          <a:prstGeom prst="rect">
            <a:avLst/>
          </a:prstGeom>
          <a:noFill/>
          <a:ln w="9525">
            <a:noFill/>
            <a:miter lim="800000"/>
            <a:headEnd/>
            <a:tailEnd/>
          </a:ln>
        </p:spPr>
      </p:pic>
      <p:sp>
        <p:nvSpPr>
          <p:cNvPr id="10" name="ZoneTexte 9"/>
          <p:cNvSpPr txBox="1"/>
          <p:nvPr/>
        </p:nvSpPr>
        <p:spPr>
          <a:xfrm>
            <a:off x="236483" y="1923393"/>
            <a:ext cx="2648607" cy="1477328"/>
          </a:xfrm>
          <a:prstGeom prst="rect">
            <a:avLst/>
          </a:prstGeom>
          <a:solidFill>
            <a:srgbClr val="FFC000"/>
          </a:solidFill>
        </p:spPr>
        <p:txBody>
          <a:bodyPr wrap="square">
            <a:spAutoFit/>
          </a:bodyPr>
          <a:lstStyle/>
          <a:p>
            <a:pPr>
              <a:defRPr/>
            </a:pPr>
            <a:r>
              <a:rPr lang="fr-FR" b="1" dirty="0" smtClean="0">
                <a:solidFill>
                  <a:srgbClr val="002060"/>
                </a:solidFill>
                <a:latin typeface="Ubuntu Light"/>
              </a:rPr>
              <a:t>       </a:t>
            </a:r>
            <a:r>
              <a:rPr lang="fr-FR" b="1" u="sng" dirty="0" smtClean="0">
                <a:solidFill>
                  <a:srgbClr val="002060"/>
                </a:solidFill>
                <a:latin typeface="Ubuntu Light"/>
              </a:rPr>
              <a:t>Titres de presse :</a:t>
            </a:r>
          </a:p>
          <a:p>
            <a:pPr>
              <a:defRPr/>
            </a:pPr>
            <a:endParaRPr lang="fr-FR" sz="800" dirty="0" smtClean="0">
              <a:solidFill>
                <a:schemeClr val="tx2"/>
              </a:solidFill>
              <a:latin typeface="Ubuntu Light"/>
            </a:endParaRPr>
          </a:p>
          <a:p>
            <a:pPr>
              <a:defRPr/>
            </a:pPr>
            <a:r>
              <a:rPr lang="fr-FR" sz="1600" dirty="0" smtClean="0">
                <a:solidFill>
                  <a:srgbClr val="002060"/>
                </a:solidFill>
                <a:latin typeface="Ubuntu Light"/>
              </a:rPr>
              <a:t>• </a:t>
            </a:r>
            <a:r>
              <a:rPr lang="fr-FR" sz="1600" b="1" dirty="0" smtClean="0">
                <a:solidFill>
                  <a:srgbClr val="002060"/>
                </a:solidFill>
                <a:latin typeface="Ubuntu Light"/>
              </a:rPr>
              <a:t>Quotidiens</a:t>
            </a:r>
            <a:endParaRPr lang="fr-FR" sz="800" dirty="0">
              <a:solidFill>
                <a:srgbClr val="002060"/>
              </a:solidFill>
              <a:latin typeface="Ubuntu Light"/>
            </a:endParaRPr>
          </a:p>
          <a:p>
            <a:pPr>
              <a:defRPr/>
            </a:pPr>
            <a:r>
              <a:rPr lang="fr-FR" sz="1600" dirty="0">
                <a:solidFill>
                  <a:srgbClr val="002060"/>
                </a:solidFill>
                <a:latin typeface="Ubuntu Light"/>
              </a:rPr>
              <a:t>• </a:t>
            </a:r>
            <a:r>
              <a:rPr lang="fr-FR" sz="1600" b="1" dirty="0" smtClean="0">
                <a:solidFill>
                  <a:srgbClr val="002060"/>
                </a:solidFill>
                <a:latin typeface="Ubuntu Light"/>
              </a:rPr>
              <a:t>Magazines</a:t>
            </a:r>
          </a:p>
          <a:p>
            <a:pPr>
              <a:defRPr/>
            </a:pPr>
            <a:r>
              <a:rPr lang="fr-FR" sz="1600" dirty="0" smtClean="0">
                <a:solidFill>
                  <a:srgbClr val="002060"/>
                </a:solidFill>
                <a:latin typeface="Ubuntu Light"/>
              </a:rPr>
              <a:t>• </a:t>
            </a:r>
            <a:r>
              <a:rPr lang="fr-FR" sz="1600" b="1" dirty="0" smtClean="0">
                <a:solidFill>
                  <a:srgbClr val="002060"/>
                </a:solidFill>
                <a:latin typeface="Ubuntu Light"/>
              </a:rPr>
              <a:t>Le livre du mois.</a:t>
            </a:r>
          </a:p>
          <a:p>
            <a:pPr>
              <a:defRPr/>
            </a:pPr>
            <a:r>
              <a:rPr lang="fr-FR" sz="1600" dirty="0" smtClean="0">
                <a:solidFill>
                  <a:srgbClr val="002060"/>
                </a:solidFill>
                <a:latin typeface="Ubuntu Light"/>
              </a:rPr>
              <a:t>• </a:t>
            </a:r>
            <a:r>
              <a:rPr lang="fr-FR" sz="1600" b="1" dirty="0" smtClean="0">
                <a:solidFill>
                  <a:srgbClr val="002060"/>
                </a:solidFill>
                <a:latin typeface="Ubuntu Light"/>
              </a:rPr>
              <a:t>La </a:t>
            </a:r>
            <a:r>
              <a:rPr lang="fr-FR" sz="1600" b="1" dirty="0" err="1" smtClean="0">
                <a:solidFill>
                  <a:srgbClr val="002060"/>
                </a:solidFill>
                <a:latin typeface="Ubuntu Light"/>
              </a:rPr>
              <a:t>Boutik</a:t>
            </a:r>
            <a:r>
              <a:rPr lang="fr-FR" sz="1600" b="1" dirty="0" smtClean="0">
                <a:solidFill>
                  <a:srgbClr val="002060"/>
                </a:solidFill>
                <a:latin typeface="Ubuntu Light"/>
              </a:rPr>
              <a:t> Caraïbes.</a:t>
            </a:r>
            <a:endParaRPr lang="fr-FR" sz="1600" dirty="0">
              <a:solidFill>
                <a:srgbClr val="002060"/>
              </a:solidFill>
              <a:latin typeface="Ubuntu Light"/>
            </a:endParaRPr>
          </a:p>
        </p:txBody>
      </p:sp>
      <p:sp>
        <p:nvSpPr>
          <p:cNvPr id="11" name="ZoneTexte 10"/>
          <p:cNvSpPr txBox="1"/>
          <p:nvPr/>
        </p:nvSpPr>
        <p:spPr>
          <a:xfrm>
            <a:off x="0" y="236483"/>
            <a:ext cx="5738649" cy="1231106"/>
          </a:xfrm>
          <a:prstGeom prst="rect">
            <a:avLst/>
          </a:prstGeom>
          <a:noFill/>
        </p:spPr>
        <p:txBody>
          <a:bodyPr wrap="square" rtlCol="0">
            <a:spAutoFit/>
          </a:bodyPr>
          <a:lstStyle/>
          <a:p>
            <a:r>
              <a:rPr lang="fr-FR" sz="2800" b="1" dirty="0" smtClean="0">
                <a:solidFill>
                  <a:srgbClr val="002060"/>
                </a:solidFill>
                <a:effectLst>
                  <a:outerShdw blurRad="38100" dist="38100" dir="2700000" algn="tl">
                    <a:srgbClr val="000000">
                      <a:alpha val="43137"/>
                    </a:srgbClr>
                  </a:outerShdw>
                </a:effectLst>
                <a:latin typeface="Ubuntu"/>
              </a:rPr>
              <a:t>SERVICE DE LECTURE </a:t>
            </a:r>
          </a:p>
          <a:p>
            <a:r>
              <a:rPr lang="fr-FR" sz="2800" b="1" dirty="0" smtClean="0">
                <a:solidFill>
                  <a:srgbClr val="002060"/>
                </a:solidFill>
                <a:effectLst>
                  <a:outerShdw blurRad="38100" dist="38100" dir="2700000" algn="tl">
                    <a:srgbClr val="000000">
                      <a:alpha val="43137"/>
                    </a:srgbClr>
                  </a:outerShdw>
                </a:effectLst>
                <a:latin typeface="Ubuntu"/>
              </a:rPr>
              <a:t>DE TITRES DE PRESSE</a:t>
            </a:r>
          </a:p>
          <a:p>
            <a:endParaRPr lang="fr-FR" dirty="0"/>
          </a:p>
        </p:txBody>
      </p:sp>
      <p:pic>
        <p:nvPicPr>
          <p:cNvPr id="25" name="Picture 4"/>
          <p:cNvPicPr>
            <a:picLocks noChangeAspect="1" noChangeArrowheads="1"/>
          </p:cNvPicPr>
          <p:nvPr/>
        </p:nvPicPr>
        <p:blipFill>
          <a:blip r:embed="rId7" cstate="email"/>
          <a:srcRect/>
          <a:stretch>
            <a:fillRect/>
          </a:stretch>
        </p:blipFill>
        <p:spPr bwMode="auto">
          <a:xfrm>
            <a:off x="3032235" y="4554245"/>
            <a:ext cx="636167" cy="637042"/>
          </a:xfrm>
          <a:prstGeom prst="rect">
            <a:avLst/>
          </a:prstGeom>
          <a:noFill/>
          <a:ln w="9525">
            <a:noFill/>
            <a:miter lim="800000"/>
            <a:headEnd/>
            <a:tailEnd/>
          </a:ln>
        </p:spPr>
      </p:pic>
      <p:pic>
        <p:nvPicPr>
          <p:cNvPr id="26" name="Picture 2"/>
          <p:cNvPicPr>
            <a:picLocks noChangeAspect="1" noChangeArrowheads="1"/>
          </p:cNvPicPr>
          <p:nvPr/>
        </p:nvPicPr>
        <p:blipFill>
          <a:blip r:embed="rId8" cstate="email"/>
          <a:srcRect/>
          <a:stretch>
            <a:fillRect/>
          </a:stretch>
        </p:blipFill>
        <p:spPr bwMode="auto">
          <a:xfrm>
            <a:off x="3048000" y="5257800"/>
            <a:ext cx="612737" cy="606804"/>
          </a:xfrm>
          <a:prstGeom prst="rect">
            <a:avLst/>
          </a:prstGeom>
          <a:noFill/>
          <a:ln w="9525">
            <a:noFill/>
            <a:miter lim="800000"/>
            <a:headEnd/>
            <a:tailEnd/>
          </a:ln>
        </p:spPr>
      </p:pic>
      <p:pic>
        <p:nvPicPr>
          <p:cNvPr id="27" name="Picture 4"/>
          <p:cNvPicPr>
            <a:picLocks noChangeAspect="1" noChangeArrowheads="1"/>
          </p:cNvPicPr>
          <p:nvPr/>
        </p:nvPicPr>
        <p:blipFill>
          <a:blip r:embed="rId9" cstate="email"/>
          <a:srcRect/>
          <a:stretch>
            <a:fillRect/>
          </a:stretch>
        </p:blipFill>
        <p:spPr bwMode="auto">
          <a:xfrm>
            <a:off x="3058894" y="1709152"/>
            <a:ext cx="602578" cy="602578"/>
          </a:xfrm>
          <a:prstGeom prst="rect">
            <a:avLst/>
          </a:prstGeom>
          <a:noFill/>
          <a:ln w="9525">
            <a:noFill/>
            <a:miter lim="800000"/>
            <a:headEnd/>
            <a:tailEnd/>
          </a:ln>
        </p:spPr>
      </p:pic>
      <p:pic>
        <p:nvPicPr>
          <p:cNvPr id="28" name="Picture 2"/>
          <p:cNvPicPr>
            <a:picLocks noChangeAspect="1" noChangeArrowheads="1"/>
          </p:cNvPicPr>
          <p:nvPr/>
        </p:nvPicPr>
        <p:blipFill>
          <a:blip r:embed="rId10" cstate="email"/>
          <a:srcRect/>
          <a:stretch>
            <a:fillRect/>
          </a:stretch>
        </p:blipFill>
        <p:spPr bwMode="auto">
          <a:xfrm>
            <a:off x="3048000" y="2362200"/>
            <a:ext cx="613471" cy="607885"/>
          </a:xfrm>
          <a:prstGeom prst="rect">
            <a:avLst/>
          </a:prstGeom>
          <a:noFill/>
          <a:ln w="9525">
            <a:noFill/>
            <a:miter lim="800000"/>
            <a:headEnd/>
            <a:tailEnd/>
          </a:ln>
        </p:spPr>
      </p:pic>
      <p:pic>
        <p:nvPicPr>
          <p:cNvPr id="29" name="Picture 2"/>
          <p:cNvPicPr>
            <a:picLocks noChangeAspect="1" noChangeArrowheads="1"/>
          </p:cNvPicPr>
          <p:nvPr/>
        </p:nvPicPr>
        <p:blipFill>
          <a:blip r:embed="rId11" cstate="email"/>
          <a:srcRect/>
          <a:stretch>
            <a:fillRect/>
          </a:stretch>
        </p:blipFill>
        <p:spPr bwMode="auto">
          <a:xfrm>
            <a:off x="3041870" y="3044653"/>
            <a:ext cx="619601" cy="636136"/>
          </a:xfrm>
          <a:prstGeom prst="rect">
            <a:avLst/>
          </a:prstGeom>
          <a:noFill/>
          <a:ln w="9525">
            <a:noFill/>
            <a:miter lim="800000"/>
            <a:headEnd/>
            <a:tailEnd/>
          </a:ln>
        </p:spPr>
      </p:pic>
      <p:pic>
        <p:nvPicPr>
          <p:cNvPr id="22530" name="Picture 2"/>
          <p:cNvPicPr>
            <a:picLocks noChangeAspect="1" noChangeArrowheads="1"/>
          </p:cNvPicPr>
          <p:nvPr/>
        </p:nvPicPr>
        <p:blipFill>
          <a:blip r:embed="rId12" cstate="print"/>
          <a:srcRect r="2274" b="45487"/>
          <a:stretch>
            <a:fillRect/>
          </a:stretch>
        </p:blipFill>
        <p:spPr bwMode="auto">
          <a:xfrm>
            <a:off x="0" y="1634359"/>
            <a:ext cx="583324" cy="651641"/>
          </a:xfrm>
          <a:prstGeom prst="rect">
            <a:avLst/>
          </a:prstGeom>
          <a:noFill/>
          <a:ln w="9525">
            <a:noFill/>
            <a:miter lim="800000"/>
            <a:headEnd/>
            <a:tailEnd/>
          </a:ln>
          <a:effectLst/>
        </p:spPr>
      </p:pic>
    </p:spTree>
    <p:extLst>
      <p:ext uri="{BB962C8B-B14F-4D97-AF65-F5344CB8AC3E}">
        <p14:creationId xmlns:p14="http://schemas.microsoft.com/office/powerpoint/2010/main" xmlns="" val="3581670305"/>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cstate="print"/>
          <a:srcRect/>
          <a:stretch>
            <a:fillRect/>
          </a:stretch>
        </p:blipFill>
        <p:spPr bwMode="auto">
          <a:xfrm>
            <a:off x="0" y="0"/>
            <a:ext cx="9144000" cy="6877050"/>
          </a:xfrm>
          <a:prstGeom prst="rect">
            <a:avLst/>
          </a:prstGeom>
          <a:noFill/>
          <a:ln w="9525">
            <a:noFill/>
            <a:miter lim="800000"/>
            <a:headEnd/>
            <a:tailEnd/>
          </a:ln>
          <a:effectLst/>
        </p:spPr>
      </p:pic>
      <p:sp>
        <p:nvSpPr>
          <p:cNvPr id="3" name="Rectangle 2"/>
          <p:cNvSpPr/>
          <p:nvPr/>
        </p:nvSpPr>
        <p:spPr>
          <a:xfrm>
            <a:off x="3846786" y="3711914"/>
            <a:ext cx="5297214" cy="1323439"/>
          </a:xfrm>
          <a:prstGeom prst="rect">
            <a:avLst/>
          </a:prstGeom>
        </p:spPr>
        <p:txBody>
          <a:bodyPr wrap="square">
            <a:spAutoFit/>
          </a:bodyPr>
          <a:lstStyle/>
          <a:p>
            <a:pPr>
              <a:defRPr/>
            </a:pPr>
            <a:r>
              <a:rPr lang="fr-FR" sz="1600" b="1" dirty="0">
                <a:solidFill>
                  <a:srgbClr val="0070C0"/>
                </a:solidFill>
                <a:latin typeface="Ubuntu Light"/>
              </a:rPr>
              <a:t>Air Caraïbes a un accord de </a:t>
            </a:r>
            <a:r>
              <a:rPr lang="fr-FR" sz="1600" b="1" dirty="0" smtClean="0">
                <a:solidFill>
                  <a:srgbClr val="0070C0"/>
                </a:solidFill>
                <a:latin typeface="Ubuntu Light"/>
              </a:rPr>
              <a:t>partenariat </a:t>
            </a:r>
            <a:r>
              <a:rPr lang="fr-FR" sz="1600" b="1" dirty="0">
                <a:solidFill>
                  <a:srgbClr val="0070C0"/>
                </a:solidFill>
                <a:latin typeface="Ubuntu Light"/>
              </a:rPr>
              <a:t>avec French </a:t>
            </a:r>
            <a:r>
              <a:rPr lang="fr-FR" sz="1600" b="1" dirty="0" err="1" smtClean="0">
                <a:solidFill>
                  <a:srgbClr val="0070C0"/>
                </a:solidFill>
                <a:latin typeface="Ubuntu Light"/>
              </a:rPr>
              <a:t>bee</a:t>
            </a:r>
            <a:r>
              <a:rPr lang="fr-FR" sz="1600" b="1" dirty="0" smtClean="0">
                <a:solidFill>
                  <a:srgbClr val="0070C0"/>
                </a:solidFill>
                <a:latin typeface="Ubuntu Light"/>
              </a:rPr>
              <a:t> et Corsair. </a:t>
            </a:r>
          </a:p>
          <a:p>
            <a:pPr>
              <a:defRPr/>
            </a:pPr>
            <a:r>
              <a:rPr lang="fr-FR" sz="1600" b="1" dirty="0" smtClean="0">
                <a:solidFill>
                  <a:srgbClr val="0070C0"/>
                </a:solidFill>
                <a:latin typeface="Ubuntu Light"/>
              </a:rPr>
              <a:t>Le client peut acheter un billet d’avion Air Caraïbes et voyager à bord d’un avion la compagnie partenaire et inversement selon l’accord.</a:t>
            </a:r>
            <a:endParaRPr lang="fr-FR" sz="1600" dirty="0">
              <a:solidFill>
                <a:srgbClr val="0070C0"/>
              </a:solidFill>
              <a:latin typeface="Ubuntu Light"/>
            </a:endParaRPr>
          </a:p>
        </p:txBody>
      </p:sp>
    </p:spTree>
    <p:extLst>
      <p:ext uri="{BB962C8B-B14F-4D97-AF65-F5344CB8AC3E}">
        <p14:creationId xmlns:p14="http://schemas.microsoft.com/office/powerpoint/2010/main" xmlns="" val="3581670305"/>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graphicFrame>
        <p:nvGraphicFramePr>
          <p:cNvPr id="3" name="Tableau 2"/>
          <p:cNvGraphicFramePr>
            <a:graphicFrameLocks noGrp="1"/>
          </p:cNvGraphicFramePr>
          <p:nvPr/>
        </p:nvGraphicFramePr>
        <p:xfrm>
          <a:off x="189187" y="892503"/>
          <a:ext cx="8749864" cy="5313680"/>
        </p:xfrm>
        <a:graphic>
          <a:graphicData uri="http://schemas.openxmlformats.org/drawingml/2006/table">
            <a:tbl>
              <a:tblPr firstRow="1" bandRow="1">
                <a:tableStyleId>{5C22544A-7EE6-4342-B048-85BDC9FD1C3A}</a:tableStyleId>
              </a:tblPr>
              <a:tblGrid>
                <a:gridCol w="3622863"/>
                <a:gridCol w="2862709"/>
                <a:gridCol w="2264292"/>
              </a:tblGrid>
              <a:tr h="370840">
                <a:tc>
                  <a:txBody>
                    <a:bodyPr/>
                    <a:lstStyle/>
                    <a:p>
                      <a:endParaRPr lang="fr-FR" sz="1400" dirty="0" smtClean="0">
                        <a:solidFill>
                          <a:schemeClr val="tx2"/>
                        </a:solidFill>
                        <a:latin typeface="Ubuntu Light"/>
                      </a:endParaRPr>
                    </a:p>
                    <a:p>
                      <a:endParaRPr lang="fr-FR" sz="1400" dirty="0">
                        <a:solidFill>
                          <a:schemeClr val="tx2"/>
                        </a:solidFill>
                        <a:latin typeface="Ubuntu Light"/>
                      </a:endParaRPr>
                    </a:p>
                  </a:txBody>
                  <a:tcPr>
                    <a:noFill/>
                  </a:tcPr>
                </a:tc>
                <a:tc>
                  <a:txBody>
                    <a:bodyPr/>
                    <a:lstStyle/>
                    <a:p>
                      <a:endParaRPr lang="fr-FR" b="1" dirty="0" smtClean="0"/>
                    </a:p>
                    <a:p>
                      <a:endParaRPr lang="fr-FR" b="1" dirty="0"/>
                    </a:p>
                  </a:txBody>
                  <a:tcPr>
                    <a:solidFill>
                      <a:schemeClr val="accent5">
                        <a:lumMod val="40000"/>
                        <a:lumOff val="60000"/>
                      </a:schemeClr>
                    </a:solidFill>
                  </a:tcPr>
                </a:tc>
                <a:tc>
                  <a:txBody>
                    <a:bodyPr/>
                    <a:lstStyle/>
                    <a:p>
                      <a:endParaRPr lang="fr-FR" b="1" dirty="0" smtClean="0"/>
                    </a:p>
                    <a:p>
                      <a:endParaRPr lang="fr-FR" b="1" dirty="0"/>
                    </a:p>
                  </a:txBody>
                  <a:tcPr>
                    <a:solidFill>
                      <a:schemeClr val="accent5">
                        <a:lumMod val="40000"/>
                        <a:lumOff val="60000"/>
                      </a:schemeClr>
                    </a:solidFill>
                  </a:tcPr>
                </a:tc>
              </a:tr>
              <a:tr h="370840">
                <a:tc>
                  <a:txBody>
                    <a:bodyPr/>
                    <a:lstStyle/>
                    <a:p>
                      <a:r>
                        <a:rPr lang="fr-FR" sz="1600" b="1" dirty="0" smtClean="0">
                          <a:solidFill>
                            <a:srgbClr val="002060"/>
                          </a:solidFill>
                          <a:latin typeface="Ubuntu Light"/>
                        </a:rPr>
                        <a:t>Code IATA compagnie</a:t>
                      </a:r>
                      <a:endParaRPr lang="fr-FR" sz="1600" b="1" dirty="0">
                        <a:solidFill>
                          <a:srgbClr val="002060"/>
                        </a:solidFill>
                        <a:latin typeface="Ubuntu Light"/>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smtClean="0">
                          <a:solidFill>
                            <a:srgbClr val="002060"/>
                          </a:solidFill>
                          <a:latin typeface="Ubuntu Light"/>
                        </a:rPr>
                        <a:t>BF</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smtClean="0">
                          <a:solidFill>
                            <a:srgbClr val="002060"/>
                          </a:solidFill>
                          <a:latin typeface="Ubuntu Light"/>
                        </a:rPr>
                        <a:t>SS</a:t>
                      </a:r>
                    </a:p>
                  </a:txBody>
                  <a:tcPr/>
                </a:tc>
              </a:tr>
              <a:tr h="370840">
                <a:tc>
                  <a:txBody>
                    <a:bodyPr/>
                    <a:lstStyle/>
                    <a:p>
                      <a:r>
                        <a:rPr lang="fr-FR" sz="1600" b="1" dirty="0" smtClean="0">
                          <a:solidFill>
                            <a:srgbClr val="002060"/>
                          </a:solidFill>
                          <a:latin typeface="Ubuntu Light"/>
                        </a:rPr>
                        <a:t>Destinations proposées en code </a:t>
                      </a:r>
                      <a:r>
                        <a:rPr lang="fr-FR" sz="1600" b="1" dirty="0" err="1" smtClean="0">
                          <a:solidFill>
                            <a:srgbClr val="002060"/>
                          </a:solidFill>
                          <a:latin typeface="Ubuntu Light"/>
                        </a:rPr>
                        <a:t>share</a:t>
                      </a:r>
                      <a:endParaRPr lang="fr-FR" sz="1600" b="1" dirty="0">
                        <a:solidFill>
                          <a:srgbClr val="002060"/>
                        </a:solidFill>
                        <a:latin typeface="Ubuntu Light"/>
                      </a:endParaRPr>
                    </a:p>
                  </a:txBody>
                  <a:tcPr/>
                </a:tc>
                <a:tc>
                  <a:txBody>
                    <a:bodyPr/>
                    <a:lstStyle/>
                    <a:p>
                      <a:r>
                        <a:rPr lang="fr-FR" sz="1200" kern="1200" baseline="0" dirty="0" smtClean="0">
                          <a:solidFill>
                            <a:srgbClr val="002060"/>
                          </a:solidFill>
                          <a:latin typeface="Ubuntu Light"/>
                          <a:ea typeface="+mn-ea"/>
                          <a:cs typeface="+mn-cs"/>
                        </a:rPr>
                        <a:t>• </a:t>
                      </a:r>
                      <a:r>
                        <a:rPr lang="fr-FR" sz="1200" kern="1200" baseline="0" dirty="0" err="1" smtClean="0">
                          <a:solidFill>
                            <a:srgbClr val="002060"/>
                          </a:solidFill>
                          <a:latin typeface="Ubuntu Light"/>
                          <a:ea typeface="+mn-ea"/>
                          <a:cs typeface="+mn-cs"/>
                        </a:rPr>
                        <a:t>Punta</a:t>
                      </a:r>
                      <a:r>
                        <a:rPr lang="fr-FR" sz="1200" kern="1200" baseline="0" dirty="0" smtClean="0">
                          <a:solidFill>
                            <a:srgbClr val="002060"/>
                          </a:solidFill>
                          <a:latin typeface="Ubuntu Light"/>
                          <a:ea typeface="+mn-ea"/>
                          <a:cs typeface="+mn-cs"/>
                        </a:rPr>
                        <a:t> Cana (République dominicaine) </a:t>
                      </a:r>
                    </a:p>
                    <a:p>
                      <a:r>
                        <a:rPr lang="fr-FR" sz="1200" kern="1200" baseline="0" dirty="0" smtClean="0">
                          <a:solidFill>
                            <a:srgbClr val="002060"/>
                          </a:solidFill>
                          <a:latin typeface="Ubuntu Light"/>
                          <a:ea typeface="+mn-ea"/>
                          <a:cs typeface="+mn-cs"/>
                        </a:rPr>
                        <a:t>• Saint-Denis (La Réunion)</a:t>
                      </a:r>
                    </a:p>
                    <a:p>
                      <a:r>
                        <a:rPr lang="fr-FR" sz="1200" kern="1200" baseline="0" dirty="0" smtClean="0">
                          <a:solidFill>
                            <a:srgbClr val="002060"/>
                          </a:solidFill>
                          <a:latin typeface="Ubuntu Light"/>
                          <a:ea typeface="+mn-ea"/>
                          <a:cs typeface="+mn-cs"/>
                        </a:rPr>
                        <a:t>• Papeete (Polynésie française)</a:t>
                      </a:r>
                    </a:p>
                    <a:p>
                      <a:r>
                        <a:rPr lang="fr-FR" sz="1200" kern="1200" baseline="0" dirty="0" smtClean="0">
                          <a:solidFill>
                            <a:srgbClr val="002060"/>
                          </a:solidFill>
                          <a:latin typeface="Ubuntu Light"/>
                          <a:ea typeface="+mn-ea"/>
                          <a:cs typeface="+mn-cs"/>
                        </a:rPr>
                        <a:t>• San Francisco (Californie)</a:t>
                      </a:r>
                    </a:p>
                  </a:txBody>
                  <a:tcPr/>
                </a:tc>
                <a:tc>
                  <a:txBody>
                    <a:bodyPr/>
                    <a:lstStyle/>
                    <a:p>
                      <a:r>
                        <a:rPr lang="fr-FR" sz="1200" kern="1200" baseline="0" dirty="0" smtClean="0">
                          <a:solidFill>
                            <a:srgbClr val="002060"/>
                          </a:solidFill>
                          <a:latin typeface="Ubuntu Light"/>
                          <a:ea typeface="+mn-ea"/>
                          <a:cs typeface="+mn-cs"/>
                        </a:rPr>
                        <a:t>• Pointe-à-Pitre (Guadeloupe)</a:t>
                      </a:r>
                    </a:p>
                    <a:p>
                      <a:r>
                        <a:rPr lang="fr-FR" sz="1200" kern="1200" baseline="0" dirty="0" smtClean="0">
                          <a:solidFill>
                            <a:srgbClr val="002060"/>
                          </a:solidFill>
                          <a:latin typeface="Ubuntu Light"/>
                          <a:ea typeface="+mn-ea"/>
                          <a:cs typeface="+mn-cs"/>
                        </a:rPr>
                        <a:t>• Fort-de-France (Martinique)</a:t>
                      </a:r>
                    </a:p>
                    <a:p>
                      <a:pPr marL="0" marR="0" indent="0" algn="ctr" defTabSz="914400" rtl="0" eaLnBrk="1" fontAlgn="auto" latinLnBrk="0" hangingPunct="1">
                        <a:lnSpc>
                          <a:spcPct val="100000"/>
                        </a:lnSpc>
                        <a:spcBef>
                          <a:spcPts val="0"/>
                        </a:spcBef>
                        <a:spcAft>
                          <a:spcPts val="0"/>
                        </a:spcAft>
                        <a:buClrTx/>
                        <a:buSzTx/>
                        <a:buFontTx/>
                        <a:buNone/>
                        <a:tabLst/>
                        <a:defRPr/>
                      </a:pPr>
                      <a:endParaRPr lang="fr-FR" sz="1200" b="1" dirty="0" smtClean="0">
                        <a:solidFill>
                          <a:srgbClr val="002060"/>
                        </a:solidFill>
                        <a:latin typeface="Ubuntu Light"/>
                      </a:endParaRPr>
                    </a:p>
                  </a:txBody>
                  <a:tcPr/>
                </a:tc>
              </a:tr>
              <a:tr h="370840">
                <a:tc>
                  <a:txBody>
                    <a:bodyPr/>
                    <a:lstStyle/>
                    <a:p>
                      <a:r>
                        <a:rPr lang="fr-FR" sz="1600" b="1" kern="1200" baseline="0" dirty="0" smtClean="0">
                          <a:solidFill>
                            <a:srgbClr val="002060"/>
                          </a:solidFill>
                          <a:latin typeface="Ubuntu Light"/>
                          <a:ea typeface="+mn-ea"/>
                          <a:cs typeface="+mn-cs"/>
                        </a:rPr>
                        <a:t>Code </a:t>
                      </a:r>
                      <a:r>
                        <a:rPr lang="fr-FR" sz="1600" b="1" kern="1200" baseline="0" dirty="0" err="1" smtClean="0">
                          <a:solidFill>
                            <a:srgbClr val="002060"/>
                          </a:solidFill>
                          <a:latin typeface="Ubuntu Light"/>
                          <a:ea typeface="+mn-ea"/>
                          <a:cs typeface="+mn-cs"/>
                        </a:rPr>
                        <a:t>share</a:t>
                      </a:r>
                      <a:r>
                        <a:rPr lang="fr-FR" sz="1600" b="1" kern="1200" baseline="0" dirty="0" smtClean="0">
                          <a:solidFill>
                            <a:srgbClr val="002060"/>
                          </a:solidFill>
                          <a:latin typeface="Ubuntu Light"/>
                          <a:ea typeface="+mn-ea"/>
                          <a:cs typeface="+mn-cs"/>
                        </a:rPr>
                        <a:t> en tant que compagnie</a:t>
                      </a:r>
                    </a:p>
                    <a:p>
                      <a:r>
                        <a:rPr lang="fr-FR" sz="1600" b="1" kern="1200" baseline="0" dirty="0" smtClean="0">
                          <a:solidFill>
                            <a:srgbClr val="002060"/>
                          </a:solidFill>
                          <a:latin typeface="Ubuntu Light"/>
                          <a:ea typeface="+mn-ea"/>
                          <a:cs typeface="+mn-cs"/>
                        </a:rPr>
                        <a:t>Marketing </a:t>
                      </a:r>
                    </a:p>
                    <a:p>
                      <a:r>
                        <a:rPr lang="fr-FR" sz="1200" kern="1200" baseline="0" dirty="0" smtClean="0">
                          <a:solidFill>
                            <a:srgbClr val="002060"/>
                          </a:solidFill>
                          <a:latin typeface="Ubuntu Light"/>
                          <a:ea typeface="+mn-ea"/>
                          <a:cs typeface="+mn-cs"/>
                        </a:rPr>
                        <a:t>(la compagnie partenaire vend le billet sous son propre n° de vol et Air Caraïbes opère le vol)</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r-FR" sz="1800" dirty="0" smtClean="0">
                        <a:solidFill>
                          <a:srgbClr val="FF0000"/>
                        </a:solidFill>
                        <a:latin typeface="Ubuntu"/>
                        <a:sym typeface="Wingdings"/>
                      </a:endParaRPr>
                    </a:p>
                    <a:p>
                      <a:pPr marL="0" marR="0" indent="0" algn="ctr" defTabSz="914400" rtl="0" eaLnBrk="1" fontAlgn="auto" latinLnBrk="0" hangingPunct="1">
                        <a:lnSpc>
                          <a:spcPct val="100000"/>
                        </a:lnSpc>
                        <a:spcBef>
                          <a:spcPts val="0"/>
                        </a:spcBef>
                        <a:spcAft>
                          <a:spcPts val="0"/>
                        </a:spcAft>
                        <a:buClrTx/>
                        <a:buSzTx/>
                        <a:buFontTx/>
                        <a:buNone/>
                        <a:tabLst/>
                        <a:defRPr/>
                      </a:pPr>
                      <a:r>
                        <a:rPr lang="fr-FR" sz="1800" dirty="0" smtClean="0">
                          <a:solidFill>
                            <a:srgbClr val="FF0000"/>
                          </a:solidFill>
                          <a:latin typeface="Ubuntu"/>
                          <a:sym typeface="Wingdings"/>
                        </a:rPr>
                        <a:t></a:t>
                      </a:r>
                    </a:p>
                    <a:p>
                      <a:pPr marL="0" marR="0" indent="0" algn="ctr" defTabSz="914400" rtl="0" eaLnBrk="1" fontAlgn="auto" latinLnBrk="0" hangingPunct="1">
                        <a:lnSpc>
                          <a:spcPct val="100000"/>
                        </a:lnSpc>
                        <a:spcBef>
                          <a:spcPts val="0"/>
                        </a:spcBef>
                        <a:spcAft>
                          <a:spcPts val="0"/>
                        </a:spcAft>
                        <a:buClrTx/>
                        <a:buSzTx/>
                        <a:buFontTx/>
                        <a:buNone/>
                        <a:tabLst/>
                        <a:defRPr/>
                      </a:pPr>
                      <a:r>
                        <a:rPr lang="fr-FR" sz="1800" b="1" dirty="0" smtClean="0">
                          <a:solidFill>
                            <a:srgbClr val="00B050"/>
                          </a:solidFill>
                          <a:latin typeface="Ubuntu Light"/>
                          <a:sym typeface="Wingdings"/>
                        </a:rPr>
                        <a:t> </a:t>
                      </a:r>
                      <a:r>
                        <a:rPr lang="fr-FR" sz="1200" b="0" dirty="0" smtClean="0">
                          <a:solidFill>
                            <a:srgbClr val="002060"/>
                          </a:solidFill>
                          <a:latin typeface="Ubuntu Light"/>
                          <a:sym typeface="Wingdings"/>
                        </a:rPr>
                        <a:t>Pour </a:t>
                      </a:r>
                      <a:r>
                        <a:rPr lang="fr-FR" sz="1200" b="0" dirty="0" err="1" smtClean="0">
                          <a:solidFill>
                            <a:srgbClr val="002060"/>
                          </a:solidFill>
                          <a:latin typeface="Ubuntu Light"/>
                          <a:sym typeface="Wingdings"/>
                        </a:rPr>
                        <a:t>Punta</a:t>
                      </a:r>
                      <a:r>
                        <a:rPr lang="fr-FR" sz="1200" b="0" dirty="0" smtClean="0">
                          <a:solidFill>
                            <a:srgbClr val="002060"/>
                          </a:solidFill>
                          <a:latin typeface="Ubuntu Light"/>
                          <a:sym typeface="Wingdings"/>
                        </a:rPr>
                        <a:t> Cana</a:t>
                      </a:r>
                      <a:endParaRPr lang="fr-FR" sz="1200" b="0" dirty="0" smtClean="0">
                        <a:solidFill>
                          <a:srgbClr val="002060"/>
                        </a:solidFill>
                        <a:latin typeface="Ubuntu Light"/>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r-FR" sz="1800" b="1" dirty="0" smtClean="0">
                        <a:solidFill>
                          <a:srgbClr val="00B050"/>
                        </a:solidFill>
                        <a:latin typeface="Ubuntu Light"/>
                        <a:sym typeface="Wingdings"/>
                      </a:endParaRPr>
                    </a:p>
                    <a:p>
                      <a:pPr marL="0" marR="0" indent="0" algn="ctr" defTabSz="914400" rtl="0" eaLnBrk="1" fontAlgn="auto" latinLnBrk="0" hangingPunct="1">
                        <a:lnSpc>
                          <a:spcPct val="100000"/>
                        </a:lnSpc>
                        <a:spcBef>
                          <a:spcPts val="0"/>
                        </a:spcBef>
                        <a:spcAft>
                          <a:spcPts val="0"/>
                        </a:spcAft>
                        <a:buClrTx/>
                        <a:buSzTx/>
                        <a:buFontTx/>
                        <a:buNone/>
                        <a:tabLst/>
                        <a:defRPr/>
                      </a:pPr>
                      <a:r>
                        <a:rPr lang="fr-FR" sz="1800" b="1" dirty="0" smtClean="0">
                          <a:solidFill>
                            <a:srgbClr val="00B050"/>
                          </a:solidFill>
                          <a:latin typeface="Ubuntu Light"/>
                          <a:sym typeface="Wingdings"/>
                        </a:rPr>
                        <a:t></a:t>
                      </a:r>
                      <a:endParaRPr lang="fr-FR" sz="1800" b="1" dirty="0" smtClean="0">
                        <a:solidFill>
                          <a:srgbClr val="00B050"/>
                        </a:solidFill>
                        <a:latin typeface="Ubuntu Light"/>
                      </a:endParaRPr>
                    </a:p>
                  </a:txBody>
                  <a:tcPr/>
                </a:tc>
              </a:tr>
              <a:tr h="370840">
                <a:tc>
                  <a:txBody>
                    <a:bodyPr/>
                    <a:lstStyle/>
                    <a:p>
                      <a:r>
                        <a:rPr lang="fr-FR" sz="1600" b="1" kern="1200" baseline="0" dirty="0" smtClean="0">
                          <a:solidFill>
                            <a:srgbClr val="002060"/>
                          </a:solidFill>
                          <a:latin typeface="Ubuntu Light"/>
                          <a:ea typeface="+mn-ea"/>
                          <a:cs typeface="+mn-cs"/>
                        </a:rPr>
                        <a:t>Code </a:t>
                      </a:r>
                      <a:r>
                        <a:rPr lang="fr-FR" sz="1600" b="1" kern="1200" baseline="0" dirty="0" err="1" smtClean="0">
                          <a:solidFill>
                            <a:srgbClr val="002060"/>
                          </a:solidFill>
                          <a:latin typeface="Ubuntu Light"/>
                          <a:ea typeface="+mn-ea"/>
                          <a:cs typeface="+mn-cs"/>
                        </a:rPr>
                        <a:t>share</a:t>
                      </a:r>
                      <a:r>
                        <a:rPr lang="fr-FR" sz="1600" b="1" kern="1200" baseline="0" dirty="0" smtClean="0">
                          <a:solidFill>
                            <a:srgbClr val="002060"/>
                          </a:solidFill>
                          <a:latin typeface="Ubuntu Light"/>
                          <a:ea typeface="+mn-ea"/>
                          <a:cs typeface="+mn-cs"/>
                        </a:rPr>
                        <a:t> en tant que compagnie</a:t>
                      </a:r>
                    </a:p>
                    <a:p>
                      <a:r>
                        <a:rPr lang="fr-FR" sz="1600" b="1" kern="1200" baseline="0" dirty="0" smtClean="0">
                          <a:solidFill>
                            <a:srgbClr val="002060"/>
                          </a:solidFill>
                          <a:latin typeface="Ubuntu Light"/>
                          <a:ea typeface="+mn-ea"/>
                          <a:cs typeface="+mn-cs"/>
                        </a:rPr>
                        <a:t>Operating</a:t>
                      </a:r>
                      <a:endParaRPr lang="fr-FR" sz="1600" b="0" kern="1200" baseline="0" dirty="0" smtClean="0">
                        <a:solidFill>
                          <a:srgbClr val="002060"/>
                        </a:solidFill>
                        <a:latin typeface="Ubuntu Light"/>
                        <a:ea typeface="+mn-ea"/>
                        <a:cs typeface="+mn-cs"/>
                      </a:endParaRPr>
                    </a:p>
                    <a:p>
                      <a:r>
                        <a:rPr lang="fr-FR" sz="1400" b="0" kern="1200" baseline="0" dirty="0" smtClean="0">
                          <a:solidFill>
                            <a:srgbClr val="002060"/>
                          </a:solidFill>
                          <a:latin typeface="Ubuntu Light"/>
                          <a:ea typeface="+mn-ea"/>
                          <a:cs typeface="+mn-cs"/>
                        </a:rPr>
                        <a:t>(</a:t>
                      </a:r>
                      <a:r>
                        <a:rPr lang="fr-FR" sz="1200" kern="1200" baseline="0" dirty="0" smtClean="0">
                          <a:solidFill>
                            <a:srgbClr val="002060"/>
                          </a:solidFill>
                          <a:latin typeface="Ubuntu Light"/>
                          <a:ea typeface="+mn-ea"/>
                          <a:cs typeface="+mn-cs"/>
                        </a:rPr>
                        <a:t>la compagnie partenaire opère le vol et Air Caraïbes vend le billet sous son propre n° de vol)</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r-FR" sz="1800" b="1" dirty="0" smtClean="0">
                        <a:solidFill>
                          <a:srgbClr val="00B050"/>
                        </a:solidFill>
                        <a:latin typeface="Ubuntu Light"/>
                        <a:sym typeface="Wingdings"/>
                      </a:endParaRPr>
                    </a:p>
                    <a:p>
                      <a:pPr marL="0" marR="0" indent="0" algn="ctr" defTabSz="914400" rtl="0" eaLnBrk="1" fontAlgn="auto" latinLnBrk="0" hangingPunct="1">
                        <a:lnSpc>
                          <a:spcPct val="100000"/>
                        </a:lnSpc>
                        <a:spcBef>
                          <a:spcPts val="0"/>
                        </a:spcBef>
                        <a:spcAft>
                          <a:spcPts val="0"/>
                        </a:spcAft>
                        <a:buClrTx/>
                        <a:buSzTx/>
                        <a:buFontTx/>
                        <a:buNone/>
                        <a:tabLst/>
                        <a:defRPr/>
                      </a:pPr>
                      <a:r>
                        <a:rPr lang="fr-FR" sz="1800" b="1" dirty="0" smtClean="0">
                          <a:solidFill>
                            <a:srgbClr val="00B050"/>
                          </a:solidFill>
                          <a:latin typeface="Ubuntu Light"/>
                          <a:sym typeface="Wingdings"/>
                        </a:rPr>
                        <a:t></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r-FR" sz="1800" b="1" dirty="0" smtClean="0">
                        <a:solidFill>
                          <a:srgbClr val="00B050"/>
                        </a:solidFill>
                        <a:latin typeface="Ubuntu Light"/>
                        <a:sym typeface="Wingdings"/>
                      </a:endParaRPr>
                    </a:p>
                    <a:p>
                      <a:pPr marL="0" marR="0" indent="0" algn="ctr" defTabSz="914400" rtl="0" eaLnBrk="1" fontAlgn="auto" latinLnBrk="0" hangingPunct="1">
                        <a:lnSpc>
                          <a:spcPct val="100000"/>
                        </a:lnSpc>
                        <a:spcBef>
                          <a:spcPts val="0"/>
                        </a:spcBef>
                        <a:spcAft>
                          <a:spcPts val="0"/>
                        </a:spcAft>
                        <a:buClrTx/>
                        <a:buSzTx/>
                        <a:buFontTx/>
                        <a:buNone/>
                        <a:tabLst/>
                        <a:defRPr/>
                      </a:pPr>
                      <a:r>
                        <a:rPr lang="fr-FR" sz="1800" b="1" dirty="0" smtClean="0">
                          <a:solidFill>
                            <a:srgbClr val="00B050"/>
                          </a:solidFill>
                          <a:latin typeface="Ubuntu Light"/>
                          <a:sym typeface="Wingdings"/>
                        </a:rPr>
                        <a:t></a:t>
                      </a:r>
                      <a:endParaRPr lang="fr-FR" sz="1800" b="1" dirty="0" smtClean="0">
                        <a:solidFill>
                          <a:srgbClr val="00B050"/>
                        </a:solidFill>
                        <a:latin typeface="Ubuntu Light"/>
                      </a:endParaRP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600" b="1" kern="1200" baseline="0" dirty="0" smtClean="0">
                          <a:solidFill>
                            <a:srgbClr val="002060"/>
                          </a:solidFill>
                          <a:latin typeface="Ubuntu Light"/>
                          <a:ea typeface="+mn-ea"/>
                          <a:cs typeface="+mn-cs"/>
                        </a:rPr>
                        <a:t>Remontée programme</a:t>
                      </a:r>
                    </a:p>
                    <a:p>
                      <a:endParaRPr lang="fr-FR" sz="1400" dirty="0">
                        <a:solidFill>
                          <a:srgbClr val="002060"/>
                        </a:solidFill>
                        <a:latin typeface="Ubuntu Light"/>
                      </a:endParaRPr>
                    </a:p>
                  </a:txBody>
                  <a:tcPr/>
                </a:tc>
                <a:tc>
                  <a:txBody>
                    <a:bodyPr/>
                    <a:lstStyle/>
                    <a:p>
                      <a:pPr algn="ctr"/>
                      <a:r>
                        <a:rPr lang="fr-FR" sz="1200" kern="1200" baseline="0" dirty="0" smtClean="0">
                          <a:solidFill>
                            <a:schemeClr val="tx2"/>
                          </a:solidFill>
                          <a:latin typeface="Ubuntu Light"/>
                          <a:ea typeface="+mn-ea"/>
                          <a:cs typeface="+mn-cs"/>
                        </a:rPr>
                        <a:t>TX+4 chiffres</a:t>
                      </a:r>
                    </a:p>
                    <a:p>
                      <a:pPr algn="ctr"/>
                      <a:r>
                        <a:rPr lang="fr-FR" sz="1200" kern="1200" baseline="0" dirty="0" smtClean="0">
                          <a:solidFill>
                            <a:schemeClr val="tx2"/>
                          </a:solidFill>
                          <a:latin typeface="Ubuntu Light"/>
                          <a:ea typeface="+mn-ea"/>
                          <a:cs typeface="+mn-cs"/>
                        </a:rPr>
                        <a:t>Ex. TX6700</a:t>
                      </a:r>
                    </a:p>
                  </a:txBody>
                  <a:tcPr/>
                </a:tc>
                <a:tc>
                  <a:txBody>
                    <a:bodyPr/>
                    <a:lstStyle/>
                    <a:p>
                      <a:pPr algn="ctr"/>
                      <a:r>
                        <a:rPr lang="fr-FR" sz="1200" kern="1200" baseline="0" dirty="0" smtClean="0">
                          <a:solidFill>
                            <a:schemeClr val="tx2"/>
                          </a:solidFill>
                          <a:latin typeface="Ubuntu Light"/>
                          <a:ea typeface="+mn-ea"/>
                          <a:cs typeface="+mn-cs"/>
                        </a:rPr>
                        <a:t>TX+4 chiffres</a:t>
                      </a:r>
                    </a:p>
                    <a:p>
                      <a:pPr algn="ctr"/>
                      <a:r>
                        <a:rPr lang="fr-FR" sz="1200" kern="1200" baseline="0" dirty="0" smtClean="0">
                          <a:solidFill>
                            <a:schemeClr val="tx2"/>
                          </a:solidFill>
                          <a:latin typeface="Ubuntu Light"/>
                          <a:ea typeface="+mn-ea"/>
                          <a:cs typeface="+mn-cs"/>
                        </a:rPr>
                        <a:t>Ex. TX5926</a:t>
                      </a:r>
                    </a:p>
                  </a:txBody>
                  <a:tcPr/>
                </a:tc>
              </a:tr>
              <a:tr h="370840">
                <a:tc>
                  <a:txBody>
                    <a:bodyPr/>
                    <a:lstStyle/>
                    <a:p>
                      <a:r>
                        <a:rPr lang="fr-FR" sz="1600" b="1" kern="1200" baseline="0" dirty="0" smtClean="0">
                          <a:solidFill>
                            <a:srgbClr val="002060"/>
                          </a:solidFill>
                          <a:latin typeface="Ubuntu Light"/>
                          <a:ea typeface="+mn-ea"/>
                          <a:cs typeface="+mn-cs"/>
                        </a:rPr>
                        <a:t>Classes de réservation</a:t>
                      </a:r>
                    </a:p>
                  </a:txBody>
                  <a:tcPr/>
                </a:tc>
                <a:tc>
                  <a:txBody>
                    <a:bodyPr/>
                    <a:lstStyle/>
                    <a:p>
                      <a:endParaRPr lang="fr-FR" dirty="0" smtClean="0"/>
                    </a:p>
                    <a:p>
                      <a:endParaRPr lang="fr-FR" dirty="0"/>
                    </a:p>
                  </a:txBody>
                  <a:tcPr/>
                </a:tc>
                <a:tc>
                  <a:txBody>
                    <a:bodyPr/>
                    <a:lstStyle/>
                    <a:p>
                      <a:endParaRPr lang="fr-FR" dirty="0"/>
                    </a:p>
                  </a:txBody>
                  <a:tcPr/>
                </a:tc>
              </a:tr>
              <a:tr h="370840">
                <a:tc>
                  <a:txBody>
                    <a:bodyPr/>
                    <a:lstStyle/>
                    <a:p>
                      <a:r>
                        <a:rPr lang="fr-FR" sz="1600" b="1" kern="1200" baseline="0" dirty="0" smtClean="0">
                          <a:solidFill>
                            <a:srgbClr val="002060"/>
                          </a:solidFill>
                          <a:latin typeface="Ubuntu Light"/>
                          <a:ea typeface="+mn-ea"/>
                          <a:cs typeface="+mn-cs"/>
                        </a:rPr>
                        <a:t>Cas spéciaux</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800" b="1" dirty="0" smtClean="0">
                          <a:solidFill>
                            <a:srgbClr val="00B050"/>
                          </a:solidFill>
                          <a:latin typeface="Ubuntu Light"/>
                          <a:sym typeface="Wingdings"/>
                        </a:rPr>
                        <a:t></a:t>
                      </a:r>
                      <a:endParaRPr lang="fr-FR" sz="1800" b="1" dirty="0" smtClean="0">
                        <a:solidFill>
                          <a:srgbClr val="00B050"/>
                        </a:solidFill>
                        <a:latin typeface="Ubuntu Light"/>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800" b="1" dirty="0" smtClean="0">
                          <a:solidFill>
                            <a:srgbClr val="00B050"/>
                          </a:solidFill>
                          <a:latin typeface="Ubuntu Light"/>
                          <a:sym typeface="Wingdings"/>
                        </a:rPr>
                        <a:t></a:t>
                      </a:r>
                      <a:endParaRPr lang="fr-FR" sz="1800" b="1" dirty="0" smtClean="0">
                        <a:solidFill>
                          <a:srgbClr val="00B050"/>
                        </a:solidFill>
                        <a:latin typeface="Ubuntu Light"/>
                      </a:endParaRPr>
                    </a:p>
                  </a:txBody>
                  <a:tcPr/>
                </a:tc>
              </a:tr>
            </a:tbl>
          </a:graphicData>
        </a:graphic>
      </p:graphicFrame>
      <p:pic>
        <p:nvPicPr>
          <p:cNvPr id="7" name="Picture 2"/>
          <p:cNvPicPr>
            <a:picLocks noChangeAspect="1" noChangeArrowheads="1"/>
          </p:cNvPicPr>
          <p:nvPr/>
        </p:nvPicPr>
        <p:blipFill>
          <a:blip r:embed="rId3" cstate="email"/>
          <a:srcRect/>
          <a:stretch>
            <a:fillRect/>
          </a:stretch>
        </p:blipFill>
        <p:spPr bwMode="auto">
          <a:xfrm>
            <a:off x="5458374" y="5296486"/>
            <a:ext cx="485227" cy="480809"/>
          </a:xfrm>
          <a:prstGeom prst="rect">
            <a:avLst/>
          </a:prstGeom>
          <a:noFill/>
          <a:ln w="9525">
            <a:noFill/>
            <a:miter lim="800000"/>
            <a:headEnd/>
            <a:tailEnd/>
          </a:ln>
        </p:spPr>
      </p:pic>
      <p:pic>
        <p:nvPicPr>
          <p:cNvPr id="9" name="Picture 2"/>
          <p:cNvPicPr>
            <a:picLocks noChangeAspect="1" noChangeArrowheads="1"/>
          </p:cNvPicPr>
          <p:nvPr/>
        </p:nvPicPr>
        <p:blipFill>
          <a:blip r:embed="rId4" cstate="email"/>
          <a:srcRect/>
          <a:stretch>
            <a:fillRect/>
          </a:stretch>
        </p:blipFill>
        <p:spPr bwMode="auto">
          <a:xfrm>
            <a:off x="4784833" y="5280400"/>
            <a:ext cx="465084" cy="477496"/>
          </a:xfrm>
          <a:prstGeom prst="rect">
            <a:avLst/>
          </a:prstGeom>
          <a:noFill/>
          <a:ln w="9525">
            <a:noFill/>
            <a:miter lim="800000"/>
            <a:headEnd/>
            <a:tailEnd/>
          </a:ln>
        </p:spPr>
      </p:pic>
      <p:pic>
        <p:nvPicPr>
          <p:cNvPr id="11" name="Picture 2"/>
          <p:cNvPicPr>
            <a:picLocks noChangeAspect="1" noChangeArrowheads="1"/>
          </p:cNvPicPr>
          <p:nvPr/>
        </p:nvPicPr>
        <p:blipFill>
          <a:blip r:embed="rId4" cstate="email"/>
          <a:srcRect/>
          <a:stretch>
            <a:fillRect/>
          </a:stretch>
        </p:blipFill>
        <p:spPr bwMode="auto">
          <a:xfrm>
            <a:off x="7587887" y="5282312"/>
            <a:ext cx="465084" cy="477496"/>
          </a:xfrm>
          <a:prstGeom prst="rect">
            <a:avLst/>
          </a:prstGeom>
          <a:noFill/>
          <a:ln w="9525">
            <a:noFill/>
            <a:miter lim="800000"/>
            <a:headEnd/>
            <a:tailEnd/>
          </a:ln>
        </p:spPr>
      </p:pic>
      <p:pic>
        <p:nvPicPr>
          <p:cNvPr id="10" name="Picture 2"/>
          <p:cNvPicPr>
            <a:picLocks noChangeAspect="1" noChangeArrowheads="1"/>
          </p:cNvPicPr>
          <p:nvPr/>
        </p:nvPicPr>
        <p:blipFill>
          <a:blip r:embed="rId5" cstate="email"/>
          <a:srcRect/>
          <a:stretch>
            <a:fillRect/>
          </a:stretch>
        </p:blipFill>
        <p:spPr bwMode="auto">
          <a:xfrm>
            <a:off x="7218178" y="999672"/>
            <a:ext cx="1280614" cy="465231"/>
          </a:xfrm>
          <a:prstGeom prst="rect">
            <a:avLst/>
          </a:prstGeom>
          <a:noFill/>
          <a:ln w="9525">
            <a:noFill/>
            <a:miter lim="800000"/>
            <a:headEnd/>
            <a:tailEnd/>
          </a:ln>
          <a:effectLst/>
        </p:spPr>
      </p:pic>
      <p:sp>
        <p:nvSpPr>
          <p:cNvPr id="13" name="ZoneTexte 12"/>
          <p:cNvSpPr txBox="1"/>
          <p:nvPr/>
        </p:nvSpPr>
        <p:spPr>
          <a:xfrm>
            <a:off x="0" y="203754"/>
            <a:ext cx="9144000" cy="1015663"/>
          </a:xfrm>
          <a:prstGeom prst="rect">
            <a:avLst/>
          </a:prstGeom>
          <a:noFill/>
        </p:spPr>
        <p:txBody>
          <a:bodyPr wrap="square">
            <a:spAutoFit/>
          </a:bodyPr>
          <a:lstStyle/>
          <a:p>
            <a:pPr>
              <a:defRPr/>
            </a:pPr>
            <a:r>
              <a:rPr lang="fr-FR" sz="3000" b="1" dirty="0" smtClean="0">
                <a:solidFill>
                  <a:srgbClr val="002060"/>
                </a:solidFill>
                <a:effectLst>
                  <a:outerShdw blurRad="38100" dist="38100" dir="2700000" algn="tl">
                    <a:srgbClr val="000000">
                      <a:alpha val="43137"/>
                    </a:srgbClr>
                  </a:outerShdw>
                </a:effectLst>
                <a:latin typeface="Ubuntu"/>
              </a:rPr>
              <a:t>PARTENARIATS EN CODE SHARE</a:t>
            </a:r>
          </a:p>
          <a:p>
            <a:pPr>
              <a:defRPr/>
            </a:pPr>
            <a:endParaRPr lang="fr-FR" sz="3000" b="1" dirty="0" smtClean="0">
              <a:solidFill>
                <a:srgbClr val="002060"/>
              </a:solidFill>
              <a:effectLst>
                <a:outerShdw blurRad="38100" dist="38100" dir="2700000" algn="tl">
                  <a:srgbClr val="000000">
                    <a:alpha val="43137"/>
                  </a:srgbClr>
                </a:outerShdw>
              </a:effectLst>
              <a:latin typeface="Ubuntu"/>
            </a:endParaRPr>
          </a:p>
        </p:txBody>
      </p:sp>
      <p:pic>
        <p:nvPicPr>
          <p:cNvPr id="12" name="Picture 2"/>
          <p:cNvPicPr>
            <a:picLocks noChangeAspect="1" noChangeArrowheads="1"/>
          </p:cNvPicPr>
          <p:nvPr/>
        </p:nvPicPr>
        <p:blipFill>
          <a:blip r:embed="rId6" cstate="print"/>
          <a:srcRect/>
          <a:stretch>
            <a:fillRect/>
          </a:stretch>
        </p:blipFill>
        <p:spPr bwMode="auto">
          <a:xfrm>
            <a:off x="3873061" y="934457"/>
            <a:ext cx="2764221" cy="602024"/>
          </a:xfrm>
          <a:prstGeom prst="rect">
            <a:avLst/>
          </a:prstGeom>
          <a:noFill/>
          <a:ln w="9525">
            <a:noFill/>
            <a:miter lim="800000"/>
            <a:headEnd/>
            <a:tailEnd/>
          </a:ln>
          <a:effectLst/>
        </p:spPr>
      </p:pic>
    </p:spTree>
    <p:extLst>
      <p:ext uri="{BB962C8B-B14F-4D97-AF65-F5344CB8AC3E}">
        <p14:creationId xmlns:p14="http://schemas.microsoft.com/office/powerpoint/2010/main" xmlns="" val="3581670305"/>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graphicFrame>
        <p:nvGraphicFramePr>
          <p:cNvPr id="3" name="Tableau 2"/>
          <p:cNvGraphicFramePr>
            <a:graphicFrameLocks noGrp="1"/>
          </p:cNvGraphicFramePr>
          <p:nvPr/>
        </p:nvGraphicFramePr>
        <p:xfrm>
          <a:off x="223774" y="846753"/>
          <a:ext cx="8731040" cy="5936623"/>
        </p:xfrm>
        <a:graphic>
          <a:graphicData uri="http://schemas.openxmlformats.org/drawingml/2006/table">
            <a:tbl>
              <a:tblPr firstRow="1" bandRow="1">
                <a:tableStyleId>{5C22544A-7EE6-4342-B048-85BDC9FD1C3A}</a:tableStyleId>
              </a:tblPr>
              <a:tblGrid>
                <a:gridCol w="3603755"/>
                <a:gridCol w="2931586"/>
                <a:gridCol w="2195699"/>
              </a:tblGrid>
              <a:tr h="370840">
                <a:tc>
                  <a:txBody>
                    <a:bodyPr/>
                    <a:lstStyle/>
                    <a:p>
                      <a:endParaRPr lang="fr-FR" sz="1400" dirty="0" smtClean="0">
                        <a:solidFill>
                          <a:schemeClr val="tx2"/>
                        </a:solidFill>
                        <a:latin typeface="Ubuntu Light"/>
                      </a:endParaRPr>
                    </a:p>
                    <a:p>
                      <a:endParaRPr lang="fr-FR" sz="1400" dirty="0">
                        <a:solidFill>
                          <a:schemeClr val="tx2"/>
                        </a:solidFill>
                        <a:latin typeface="Ubuntu Light"/>
                      </a:endParaRPr>
                    </a:p>
                  </a:txBody>
                  <a:tcPr>
                    <a:noFill/>
                  </a:tcPr>
                </a:tc>
                <a:tc>
                  <a:txBody>
                    <a:bodyPr/>
                    <a:lstStyle/>
                    <a:p>
                      <a:endParaRPr lang="fr-FR" b="1" dirty="0" smtClean="0">
                        <a:latin typeface="Ubuntu Light"/>
                      </a:endParaRPr>
                    </a:p>
                    <a:p>
                      <a:endParaRPr lang="fr-FR" b="1" dirty="0">
                        <a:latin typeface="Ubuntu Light"/>
                      </a:endParaRPr>
                    </a:p>
                  </a:txBody>
                  <a:tcPr>
                    <a:solidFill>
                      <a:schemeClr val="accent5">
                        <a:lumMod val="40000"/>
                        <a:lumOff val="60000"/>
                      </a:schemeClr>
                    </a:solidFill>
                  </a:tcPr>
                </a:tc>
                <a:tc>
                  <a:txBody>
                    <a:bodyPr/>
                    <a:lstStyle/>
                    <a:p>
                      <a:endParaRPr lang="fr-FR" b="1" dirty="0" smtClean="0">
                        <a:latin typeface="Ubuntu Light"/>
                      </a:endParaRPr>
                    </a:p>
                    <a:p>
                      <a:endParaRPr lang="fr-FR" b="1" dirty="0">
                        <a:latin typeface="Ubuntu Light"/>
                      </a:endParaRPr>
                    </a:p>
                  </a:txBody>
                  <a:tcPr>
                    <a:solidFill>
                      <a:schemeClr val="accent5">
                        <a:lumMod val="40000"/>
                        <a:lumOff val="60000"/>
                      </a:schemeClr>
                    </a:solidFill>
                  </a:tcPr>
                </a:tc>
              </a:tr>
              <a:tr h="370840">
                <a:tc gridSpan="3">
                  <a:txBody>
                    <a:bodyPr/>
                    <a:lstStyle/>
                    <a:p>
                      <a:pPr algn="ctr"/>
                      <a:r>
                        <a:rPr lang="fr-FR" sz="1600" b="1" dirty="0" smtClean="0">
                          <a:solidFill>
                            <a:srgbClr val="0070C0"/>
                          </a:solidFill>
                          <a:latin typeface="Ubuntu Light"/>
                        </a:rPr>
                        <a:t>PROGRAMME</a:t>
                      </a:r>
                      <a:r>
                        <a:rPr lang="fr-FR" sz="1600" b="1" baseline="0" dirty="0" smtClean="0">
                          <a:solidFill>
                            <a:srgbClr val="0070C0"/>
                          </a:solidFill>
                          <a:latin typeface="Ubuntu Light"/>
                        </a:rPr>
                        <a:t> DE FIDELITE PREFERENCE</a:t>
                      </a:r>
                    </a:p>
                    <a:p>
                      <a:pPr algn="ctr"/>
                      <a:r>
                        <a:rPr lang="fr-FR" sz="1200" b="1" baseline="0" dirty="0" smtClean="0">
                          <a:solidFill>
                            <a:srgbClr val="0070C0"/>
                          </a:solidFill>
                          <a:latin typeface="Ubuntu Light"/>
                        </a:rPr>
                        <a:t>C’est le programme de fidélité de la compagnie qui vend le billet qui s’applique</a:t>
                      </a:r>
                      <a:endParaRPr lang="fr-FR" sz="1200" b="1" dirty="0">
                        <a:solidFill>
                          <a:srgbClr val="0070C0"/>
                        </a:solidFill>
                        <a:latin typeface="Ubuntu Light"/>
                      </a:endParaRPr>
                    </a:p>
                  </a:txBody>
                  <a:tcPr/>
                </a:tc>
                <a:tc hMerge="1">
                  <a:txBody>
                    <a:bodyPr/>
                    <a:lstStyle/>
                    <a:p>
                      <a:endParaRPr lang="fr-FR"/>
                    </a:p>
                  </a:txBody>
                  <a:tcPr/>
                </a:tc>
                <a:tc hMerge="1">
                  <a:txBody>
                    <a:bodyPr/>
                    <a:lstStyle/>
                    <a:p>
                      <a:endParaRPr lang="fr-FR"/>
                    </a:p>
                  </a:txBody>
                  <a:tcPr/>
                </a:tc>
              </a:tr>
              <a:tr h="370840">
                <a:tc>
                  <a:txBody>
                    <a:bodyPr/>
                    <a:lstStyle/>
                    <a:p>
                      <a:r>
                        <a:rPr lang="fr-FR" sz="1600" b="1" kern="1200" baseline="0" dirty="0" smtClean="0">
                          <a:solidFill>
                            <a:srgbClr val="002060"/>
                          </a:solidFill>
                          <a:latin typeface="Ubuntu Light"/>
                          <a:ea typeface="+mn-ea"/>
                          <a:cs typeface="+mn-cs"/>
                        </a:rPr>
                        <a:t>Cumul de miles Préférence</a:t>
                      </a:r>
                    </a:p>
                    <a:p>
                      <a:r>
                        <a:rPr lang="fr-FR" sz="1400" kern="1200" baseline="0" dirty="0" smtClean="0">
                          <a:solidFill>
                            <a:srgbClr val="002060"/>
                          </a:solidFill>
                          <a:latin typeface="Ubuntu Light"/>
                          <a:ea typeface="+mn-ea"/>
                          <a:cs typeface="+mn-cs"/>
                        </a:rPr>
                        <a:t>avec un billet d’avion Air Caraïbes</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800" b="1" dirty="0" smtClean="0">
                          <a:solidFill>
                            <a:srgbClr val="00B050"/>
                          </a:solidFill>
                          <a:latin typeface="Ubuntu Light"/>
                          <a:sym typeface="Wingdings"/>
                        </a:rPr>
                        <a:t></a:t>
                      </a:r>
                      <a:endParaRPr lang="fr-FR" sz="1800" b="1" dirty="0" smtClean="0">
                        <a:solidFill>
                          <a:srgbClr val="00B050"/>
                        </a:solidFill>
                        <a:latin typeface="Ubuntu Light"/>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800" b="1" dirty="0" smtClean="0">
                          <a:solidFill>
                            <a:srgbClr val="00B050"/>
                          </a:solidFill>
                          <a:latin typeface="Ubuntu Light"/>
                          <a:sym typeface="Wingdings"/>
                        </a:rPr>
                        <a:t></a:t>
                      </a:r>
                      <a:endParaRPr lang="fr-FR" sz="1800" b="1" dirty="0" smtClean="0">
                        <a:solidFill>
                          <a:srgbClr val="00B050"/>
                        </a:solidFill>
                        <a:latin typeface="Ubuntu Light"/>
                      </a:endParaRPr>
                    </a:p>
                  </a:txBody>
                  <a:tcPr/>
                </a:tc>
              </a:tr>
              <a:tr h="370840">
                <a:tc>
                  <a:txBody>
                    <a:bodyPr/>
                    <a:lstStyle/>
                    <a:p>
                      <a:r>
                        <a:rPr lang="fr-FR" sz="1600" b="1" kern="1200" baseline="0" dirty="0" smtClean="0">
                          <a:solidFill>
                            <a:srgbClr val="002060"/>
                          </a:solidFill>
                          <a:latin typeface="Ubuntu Light"/>
                          <a:ea typeface="+mn-ea"/>
                          <a:cs typeface="+mn-cs"/>
                        </a:rPr>
                        <a:t>Avantages liés à Préférence</a:t>
                      </a:r>
                    </a:p>
                    <a:p>
                      <a:r>
                        <a:rPr lang="fr-FR" sz="1400" kern="1200" baseline="0" dirty="0" smtClean="0">
                          <a:solidFill>
                            <a:srgbClr val="002060"/>
                          </a:solidFill>
                          <a:latin typeface="Ubuntu Light"/>
                          <a:ea typeface="+mn-ea"/>
                          <a:cs typeface="+mn-cs"/>
                        </a:rPr>
                        <a:t>(achat billets prime, excédents bagages, </a:t>
                      </a:r>
                      <a:r>
                        <a:rPr lang="fr-FR" sz="1400" kern="1200" baseline="0" dirty="0" err="1" smtClean="0">
                          <a:solidFill>
                            <a:srgbClr val="002060"/>
                          </a:solidFill>
                          <a:latin typeface="Ubuntu Light"/>
                          <a:ea typeface="+mn-ea"/>
                          <a:cs typeface="+mn-cs"/>
                        </a:rPr>
                        <a:t>surclassement</a:t>
                      </a:r>
                      <a:r>
                        <a:rPr lang="fr-FR" sz="1400" kern="1200" baseline="0" dirty="0" smtClean="0">
                          <a:solidFill>
                            <a:srgbClr val="002060"/>
                          </a:solidFill>
                          <a:latin typeface="Ubuntu Light"/>
                          <a:ea typeface="+mn-ea"/>
                          <a:cs typeface="+mn-cs"/>
                        </a:rPr>
                        <a:t>, accès salons privés…)</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200" dirty="0" smtClean="0">
                          <a:solidFill>
                            <a:srgbClr val="FF0000"/>
                          </a:solidFill>
                          <a:latin typeface="Ubuntu"/>
                          <a:sym typeface="Wingdings"/>
                        </a:rPr>
                        <a:t></a:t>
                      </a:r>
                      <a:endParaRPr lang="fr-FR" sz="1200" dirty="0" smtClean="0">
                        <a:solidFill>
                          <a:srgbClr val="FF0000"/>
                        </a:solidFill>
                        <a:latin typeface="Ubuntu"/>
                      </a:endParaRPr>
                    </a:p>
                    <a:p>
                      <a:pPr algn="ctr"/>
                      <a:r>
                        <a:rPr lang="fr-FR" sz="1200" kern="1200" baseline="0" smtClean="0">
                          <a:solidFill>
                            <a:srgbClr val="002060"/>
                          </a:solidFill>
                          <a:latin typeface="Ubuntu Light"/>
                          <a:ea typeface="+mn-ea"/>
                          <a:cs typeface="+mn-cs"/>
                        </a:rPr>
                        <a:t>A </a:t>
                      </a:r>
                      <a:r>
                        <a:rPr lang="fr-FR" sz="1200" kern="1200" baseline="0" dirty="0" smtClean="0">
                          <a:solidFill>
                            <a:srgbClr val="002060"/>
                          </a:solidFill>
                          <a:latin typeface="Ubuntu Light"/>
                          <a:ea typeface="+mn-ea"/>
                          <a:cs typeface="+mn-cs"/>
                        </a:rPr>
                        <a:t>venir</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800" dirty="0" smtClean="0">
                          <a:solidFill>
                            <a:srgbClr val="FF0000"/>
                          </a:solidFill>
                          <a:latin typeface="Ubuntu"/>
                          <a:sym typeface="Wingdings"/>
                        </a:rPr>
                        <a:t></a:t>
                      </a:r>
                      <a:endParaRPr lang="fr-FR" sz="1800" dirty="0" smtClean="0">
                        <a:solidFill>
                          <a:srgbClr val="FF0000"/>
                        </a:solidFill>
                        <a:latin typeface="Ubuntu"/>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r-FR" sz="1800" b="1" dirty="0" smtClean="0">
                        <a:solidFill>
                          <a:srgbClr val="002060"/>
                        </a:solidFill>
                        <a:latin typeface="Ubuntu Light"/>
                      </a:endParaRPr>
                    </a:p>
                  </a:txBody>
                  <a:tcPr/>
                </a:tc>
              </a:tr>
              <a:tr h="803897">
                <a:tc>
                  <a:txBody>
                    <a:bodyPr/>
                    <a:lstStyle/>
                    <a:p>
                      <a:r>
                        <a:rPr lang="fr-FR" sz="1600" b="1" kern="1200" baseline="0" dirty="0" smtClean="0">
                          <a:solidFill>
                            <a:srgbClr val="002060"/>
                          </a:solidFill>
                          <a:latin typeface="Ubuntu Light"/>
                          <a:ea typeface="+mn-ea"/>
                          <a:cs typeface="+mn-cs"/>
                        </a:rPr>
                        <a:t>Avantages des passagers</a:t>
                      </a:r>
                    </a:p>
                    <a:p>
                      <a:r>
                        <a:rPr lang="fr-FR" sz="1600" b="1" kern="1200" baseline="0" dirty="0" smtClean="0">
                          <a:solidFill>
                            <a:srgbClr val="002060"/>
                          </a:solidFill>
                          <a:latin typeface="Ubuntu Light"/>
                          <a:ea typeface="+mn-ea"/>
                          <a:cs typeface="+mn-cs"/>
                        </a:rPr>
                        <a:t>Gold et Diamant sur présentation</a:t>
                      </a:r>
                    </a:p>
                    <a:p>
                      <a:r>
                        <a:rPr lang="fr-FR" sz="1600" b="1" kern="1200" baseline="0" dirty="0" smtClean="0">
                          <a:solidFill>
                            <a:srgbClr val="002060"/>
                          </a:solidFill>
                          <a:latin typeface="Ubuntu Light"/>
                          <a:ea typeface="+mn-ea"/>
                          <a:cs typeface="+mn-cs"/>
                        </a:rPr>
                        <a:t>de la carte Préférence</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200" dirty="0" smtClean="0">
                          <a:solidFill>
                            <a:srgbClr val="002060"/>
                          </a:solidFill>
                          <a:latin typeface="Ubuntu Light"/>
                        </a:rPr>
                        <a:t>1</a:t>
                      </a:r>
                      <a:r>
                        <a:rPr lang="fr-FR" sz="1200" baseline="0" dirty="0" smtClean="0">
                          <a:solidFill>
                            <a:srgbClr val="002060"/>
                          </a:solidFill>
                          <a:latin typeface="Ubuntu Light"/>
                        </a:rPr>
                        <a:t> bagage supplémentaire de 23 kg en classe économique</a:t>
                      </a:r>
                      <a:endParaRPr lang="fr-FR" sz="1200" dirty="0" smtClean="0">
                        <a:solidFill>
                          <a:srgbClr val="002060"/>
                        </a:solidFill>
                        <a:latin typeface="Ubuntu Light"/>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200" kern="1200" baseline="0" dirty="0" smtClean="0">
                          <a:solidFill>
                            <a:srgbClr val="002060"/>
                          </a:solidFill>
                          <a:latin typeface="Ubuntu Light"/>
                          <a:ea typeface="+mn-ea"/>
                          <a:cs typeface="+mn-cs"/>
                        </a:rPr>
                        <a:t>• </a:t>
                      </a:r>
                      <a:r>
                        <a:rPr lang="fr-FR" sz="1200" baseline="0" dirty="0" smtClean="0">
                          <a:solidFill>
                            <a:srgbClr val="002060"/>
                          </a:solidFill>
                          <a:latin typeface="Ubuntu Light"/>
                        </a:rPr>
                        <a:t>Diamant : accès salons privés + enregistrement et livraison prioritaire bagages</a:t>
                      </a:r>
                    </a:p>
                    <a:p>
                      <a:pPr marL="0" marR="0" indent="0" algn="ctr" defTabSz="914400" rtl="0" eaLnBrk="1" fontAlgn="auto" latinLnBrk="0" hangingPunct="1">
                        <a:lnSpc>
                          <a:spcPct val="100000"/>
                        </a:lnSpc>
                        <a:spcBef>
                          <a:spcPts val="0"/>
                        </a:spcBef>
                        <a:spcAft>
                          <a:spcPts val="0"/>
                        </a:spcAft>
                        <a:buClrTx/>
                        <a:buSzTx/>
                        <a:buFontTx/>
                        <a:buNone/>
                        <a:tabLst/>
                        <a:defRPr/>
                      </a:pPr>
                      <a:r>
                        <a:rPr lang="fr-FR" sz="1200" kern="1200" baseline="0" dirty="0" smtClean="0">
                          <a:solidFill>
                            <a:srgbClr val="002060"/>
                          </a:solidFill>
                          <a:latin typeface="Ubuntu Light"/>
                          <a:ea typeface="+mn-ea"/>
                          <a:cs typeface="+mn-cs"/>
                        </a:rPr>
                        <a:t>•  </a:t>
                      </a:r>
                      <a:r>
                        <a:rPr lang="fr-FR" sz="1200" baseline="0" dirty="0" smtClean="0">
                          <a:solidFill>
                            <a:srgbClr val="002060"/>
                          </a:solidFill>
                          <a:latin typeface="Ubuntu Light"/>
                        </a:rPr>
                        <a:t>Gold et Diamant : 1 bagage supplémentaire de 23 kg.</a:t>
                      </a:r>
                      <a:endParaRPr lang="fr-FR" sz="1200" dirty="0" smtClean="0">
                        <a:solidFill>
                          <a:srgbClr val="002060"/>
                        </a:solidFill>
                        <a:latin typeface="Ubuntu Light"/>
                      </a:endParaRPr>
                    </a:p>
                  </a:txBody>
                  <a:tcPr/>
                </a:tc>
              </a:tr>
              <a:tr h="370840">
                <a:tc gridSpan="3">
                  <a:txBody>
                    <a:bodyPr/>
                    <a:lstStyle/>
                    <a:p>
                      <a:pPr algn="ctr"/>
                      <a:r>
                        <a:rPr lang="fr-FR" sz="1600" b="1" kern="1200" baseline="0" dirty="0" smtClean="0">
                          <a:solidFill>
                            <a:srgbClr val="0070C0"/>
                          </a:solidFill>
                          <a:latin typeface="Ubuntu Light"/>
                          <a:ea typeface="+mn-ea"/>
                          <a:cs typeface="+mn-cs"/>
                        </a:rPr>
                        <a:t>AUTRES SERVICES</a:t>
                      </a:r>
                    </a:p>
                  </a:txBody>
                  <a:tcPr/>
                </a:tc>
                <a:tc hMerge="1">
                  <a:txBody>
                    <a:bodyPr/>
                    <a:lstStyle/>
                    <a:p>
                      <a:endParaRPr lang="fr-FR"/>
                    </a:p>
                  </a:txBody>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r-FR" sz="1800" b="1" dirty="0" smtClean="0">
                        <a:solidFill>
                          <a:srgbClr val="00B050"/>
                        </a:solidFill>
                        <a:latin typeface="Ubuntu Light"/>
                      </a:endParaRP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600" b="1" kern="1200" baseline="0" dirty="0" smtClean="0">
                          <a:solidFill>
                            <a:srgbClr val="002060"/>
                          </a:solidFill>
                          <a:latin typeface="Ubuntu Light"/>
                          <a:ea typeface="+mn-ea"/>
                          <a:cs typeface="+mn-cs"/>
                        </a:rPr>
                        <a:t>Tarif abonné</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800" dirty="0" smtClean="0">
                          <a:solidFill>
                            <a:srgbClr val="FF0000"/>
                          </a:solidFill>
                          <a:latin typeface="Ubuntu"/>
                          <a:sym typeface="Wingdings"/>
                        </a:rPr>
                        <a:t></a:t>
                      </a:r>
                      <a:endParaRPr lang="fr-FR" sz="1800" dirty="0" smtClean="0">
                        <a:solidFill>
                          <a:srgbClr val="FF0000"/>
                        </a:solidFill>
                        <a:latin typeface="Ubuntu"/>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800" dirty="0" smtClean="0">
                          <a:solidFill>
                            <a:srgbClr val="FF0000"/>
                          </a:solidFill>
                          <a:latin typeface="Ubuntu"/>
                          <a:sym typeface="Wingdings"/>
                        </a:rPr>
                        <a:t></a:t>
                      </a:r>
                      <a:endParaRPr lang="fr-FR" sz="1800" dirty="0" smtClean="0">
                        <a:solidFill>
                          <a:srgbClr val="FF0000"/>
                        </a:solidFill>
                        <a:latin typeface="Ubuntu"/>
                      </a:endParaRP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600" b="1" kern="1200" baseline="0" dirty="0" smtClean="0">
                          <a:solidFill>
                            <a:srgbClr val="002060"/>
                          </a:solidFill>
                          <a:latin typeface="Ubuntu Light"/>
                          <a:ea typeface="+mn-ea"/>
                          <a:cs typeface="+mn-cs"/>
                        </a:rPr>
                        <a:t>VIP Services</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800" b="1" dirty="0" smtClean="0">
                          <a:solidFill>
                            <a:srgbClr val="00B050"/>
                          </a:solidFill>
                          <a:latin typeface="Ubuntu Light"/>
                          <a:sym typeface="Wingdings"/>
                        </a:rPr>
                        <a:t></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800" dirty="0" smtClean="0">
                          <a:solidFill>
                            <a:srgbClr val="FF0000"/>
                          </a:solidFill>
                          <a:latin typeface="Ubuntu"/>
                          <a:sym typeface="Wingdings"/>
                        </a:rPr>
                        <a:t></a:t>
                      </a:r>
                      <a:endParaRPr lang="fr-FR" sz="1800" dirty="0" smtClean="0">
                        <a:solidFill>
                          <a:srgbClr val="FF0000"/>
                        </a:solidFill>
                        <a:latin typeface="Ubuntu"/>
                      </a:endParaRPr>
                    </a:p>
                  </a:txBody>
                  <a:tcPr/>
                </a:tc>
              </a:tr>
              <a:tr h="370840">
                <a:tc gridSpan="3">
                  <a:txBody>
                    <a:bodyPr/>
                    <a:lstStyle/>
                    <a:p>
                      <a:pPr algn="ctr"/>
                      <a:r>
                        <a:rPr lang="fr-FR" sz="1600" b="1" kern="1200" baseline="0" dirty="0" smtClean="0">
                          <a:solidFill>
                            <a:srgbClr val="0070C0"/>
                          </a:solidFill>
                          <a:latin typeface="Ubuntu Light"/>
                          <a:ea typeface="+mn-ea"/>
                          <a:cs typeface="+mn-cs"/>
                        </a:rPr>
                        <a:t>POLITIQUE BAGAGES</a:t>
                      </a:r>
                    </a:p>
                    <a:p>
                      <a:pPr algn="ctr"/>
                      <a:r>
                        <a:rPr lang="fr-FR" sz="1200" b="1" kern="1200" baseline="0" dirty="0" smtClean="0">
                          <a:solidFill>
                            <a:srgbClr val="0070C0"/>
                          </a:solidFill>
                          <a:latin typeface="Ubuntu Light"/>
                          <a:ea typeface="+mn-ea"/>
                          <a:cs typeface="+mn-cs"/>
                        </a:rPr>
                        <a:t>C’est la politique bagage de la compagnie opérant le vol qui s’applique</a:t>
                      </a:r>
                    </a:p>
                  </a:txBody>
                  <a:tcPr/>
                </a:tc>
                <a:tc hMerge="1">
                  <a:txBody>
                    <a:bodyPr/>
                    <a:lstStyle/>
                    <a:p>
                      <a:endParaRPr lang="fr-FR"/>
                    </a:p>
                  </a:txBody>
                  <a:tcPr/>
                </a:tc>
                <a:tc hMerge="1">
                  <a:txBody>
                    <a:bodyPr/>
                    <a:lstStyle/>
                    <a:p>
                      <a:endParaRPr lang="fr-FR"/>
                    </a:p>
                  </a:txBody>
                  <a:tcPr/>
                </a:tc>
              </a:tr>
              <a:tr h="43498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600" b="1" kern="1200" baseline="0" dirty="0" smtClean="0">
                          <a:solidFill>
                            <a:srgbClr val="002060"/>
                          </a:solidFill>
                          <a:latin typeface="Ubuntu Light"/>
                          <a:ea typeface="+mn-ea"/>
                          <a:cs typeface="+mn-cs"/>
                        </a:rPr>
                        <a:t>Bagages en soute</a:t>
                      </a:r>
                    </a:p>
                  </a:txBody>
                  <a:tcPr/>
                </a:tc>
                <a:tc>
                  <a:txBody>
                    <a:bodyPr/>
                    <a:lstStyle/>
                    <a:p>
                      <a:pPr algn="ctr"/>
                      <a:r>
                        <a:rPr lang="fr-FR" sz="1000" kern="1200" baseline="0" dirty="0" smtClean="0">
                          <a:solidFill>
                            <a:srgbClr val="002060"/>
                          </a:solidFill>
                          <a:latin typeface="Ubuntu Light"/>
                          <a:ea typeface="+mn-ea"/>
                          <a:cs typeface="+mn-cs"/>
                        </a:rPr>
                        <a:t>• 1 bagage de 23 kg en  économique</a:t>
                      </a:r>
                    </a:p>
                    <a:p>
                      <a:pPr algn="ctr"/>
                      <a:r>
                        <a:rPr lang="fr-FR" sz="1000" kern="1200" baseline="0" dirty="0" smtClean="0">
                          <a:solidFill>
                            <a:srgbClr val="002060"/>
                          </a:solidFill>
                          <a:latin typeface="Ubuntu Light"/>
                          <a:ea typeface="+mn-ea"/>
                          <a:cs typeface="+mn-cs"/>
                        </a:rPr>
                        <a:t>• 2 bagages de 23 kg en Premium </a:t>
                      </a:r>
                      <a:r>
                        <a:rPr lang="fr-FR" sz="1000" kern="1200" baseline="0" dirty="0" err="1" smtClean="0">
                          <a:solidFill>
                            <a:srgbClr val="002060"/>
                          </a:solidFill>
                          <a:latin typeface="Ubuntu Light"/>
                          <a:ea typeface="+mn-ea"/>
                          <a:cs typeface="+mn-cs"/>
                        </a:rPr>
                        <a:t>Economy</a:t>
                      </a:r>
                      <a:endParaRPr lang="fr-FR" sz="1000" dirty="0">
                        <a:solidFill>
                          <a:srgbClr val="002060"/>
                        </a:solidFill>
                        <a:latin typeface="Ubuntu Light"/>
                      </a:endParaRPr>
                    </a:p>
                  </a:txBody>
                  <a:tcPr/>
                </a:tc>
                <a:tc>
                  <a:txBody>
                    <a:bodyPr/>
                    <a:lstStyle/>
                    <a:p>
                      <a:pPr algn="ctr"/>
                      <a:r>
                        <a:rPr lang="fr-FR" sz="1000" kern="1200" baseline="0" dirty="0" smtClean="0">
                          <a:solidFill>
                            <a:srgbClr val="002060"/>
                          </a:solidFill>
                          <a:latin typeface="Ubuntu Light"/>
                          <a:ea typeface="+mn-ea"/>
                          <a:cs typeface="+mn-cs"/>
                        </a:rPr>
                        <a:t>• 1 bagage de 23 kg </a:t>
                      </a: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600" b="1" kern="1200" baseline="0" dirty="0" smtClean="0">
                          <a:solidFill>
                            <a:srgbClr val="002060"/>
                          </a:solidFill>
                          <a:latin typeface="Ubuntu Light"/>
                          <a:ea typeface="+mn-ea"/>
                          <a:cs typeface="+mn-cs"/>
                        </a:rPr>
                        <a:t>Bagages en cabine</a:t>
                      </a:r>
                    </a:p>
                  </a:txBody>
                  <a:tcPr/>
                </a:tc>
                <a:tc>
                  <a:txBody>
                    <a:bodyPr/>
                    <a:lstStyle/>
                    <a:p>
                      <a:pPr algn="ctr"/>
                      <a:r>
                        <a:rPr lang="fr-FR" sz="1000" dirty="0" smtClean="0">
                          <a:solidFill>
                            <a:srgbClr val="002060"/>
                          </a:solidFill>
                          <a:latin typeface="Ubuntu Light"/>
                        </a:rPr>
                        <a:t>1 bagage de 12 kg en économique</a:t>
                      </a:r>
                      <a:r>
                        <a:rPr lang="fr-FR" sz="1000" baseline="0" dirty="0" smtClean="0">
                          <a:solidFill>
                            <a:srgbClr val="002060"/>
                          </a:solidFill>
                          <a:latin typeface="Ubuntu Light"/>
                        </a:rPr>
                        <a:t> et Premium </a:t>
                      </a:r>
                      <a:r>
                        <a:rPr lang="fr-FR" sz="1000" baseline="0" dirty="0" err="1" smtClean="0">
                          <a:solidFill>
                            <a:srgbClr val="002060"/>
                          </a:solidFill>
                          <a:latin typeface="Ubuntu Light"/>
                        </a:rPr>
                        <a:t>Economy</a:t>
                      </a:r>
                      <a:endParaRPr lang="fr-FR" sz="1000" dirty="0">
                        <a:solidFill>
                          <a:srgbClr val="002060"/>
                        </a:solidFill>
                        <a:latin typeface="Ubuntu Light"/>
                      </a:endParaRPr>
                    </a:p>
                  </a:txBody>
                  <a:tcPr/>
                </a:tc>
                <a:tc>
                  <a:txBody>
                    <a:bodyPr/>
                    <a:lstStyle/>
                    <a:p>
                      <a:pPr algn="ctr"/>
                      <a:r>
                        <a:rPr lang="fr-FR" sz="1000" kern="1200" baseline="0" dirty="0" smtClean="0">
                          <a:solidFill>
                            <a:srgbClr val="002060"/>
                          </a:solidFill>
                          <a:latin typeface="Ubuntu Light"/>
                          <a:ea typeface="+mn-ea"/>
                          <a:cs typeface="+mn-cs"/>
                        </a:rPr>
                        <a:t>• 1 bagage de 12 kg </a:t>
                      </a:r>
                    </a:p>
                  </a:txBody>
                  <a:tcPr/>
                </a:tc>
              </a:tr>
            </a:tbl>
          </a:graphicData>
        </a:graphic>
      </p:graphicFrame>
      <p:pic>
        <p:nvPicPr>
          <p:cNvPr id="17410" name="Picture 2"/>
          <p:cNvPicPr>
            <a:picLocks noChangeAspect="1" noChangeArrowheads="1"/>
          </p:cNvPicPr>
          <p:nvPr/>
        </p:nvPicPr>
        <p:blipFill>
          <a:blip r:embed="rId3" cstate="email"/>
          <a:srcRect/>
          <a:stretch>
            <a:fillRect/>
          </a:stretch>
        </p:blipFill>
        <p:spPr bwMode="auto">
          <a:xfrm>
            <a:off x="7022873" y="994494"/>
            <a:ext cx="1280614" cy="465231"/>
          </a:xfrm>
          <a:prstGeom prst="rect">
            <a:avLst/>
          </a:prstGeom>
          <a:noFill/>
          <a:ln w="9525">
            <a:noFill/>
            <a:miter lim="800000"/>
            <a:headEnd/>
            <a:tailEnd/>
          </a:ln>
          <a:effectLst/>
        </p:spPr>
      </p:pic>
      <p:pic>
        <p:nvPicPr>
          <p:cNvPr id="6" name="Picture 1" descr="C:\Users\cvectol\AppData\Local\Microsoft\Windows\Temporary Internet Files\Content.Outlook\C8HLGJ1C\Carte-pref-generique.jpg"/>
          <p:cNvPicPr>
            <a:picLocks noChangeAspect="1" noChangeArrowheads="1"/>
          </p:cNvPicPr>
          <p:nvPr/>
        </p:nvPicPr>
        <p:blipFill>
          <a:blip r:embed="rId4" cstate="email"/>
          <a:srcRect/>
          <a:stretch>
            <a:fillRect/>
          </a:stretch>
        </p:blipFill>
        <p:spPr bwMode="auto">
          <a:xfrm rot="20249002">
            <a:off x="7599218" y="1587418"/>
            <a:ext cx="450374" cy="282698"/>
          </a:xfrm>
          <a:prstGeom prst="rect">
            <a:avLst/>
          </a:prstGeom>
          <a:noFill/>
          <a:ln w="9525">
            <a:noFill/>
            <a:miter lim="800000"/>
            <a:headEnd/>
            <a:tailEnd/>
          </a:ln>
        </p:spPr>
      </p:pic>
      <p:sp>
        <p:nvSpPr>
          <p:cNvPr id="7" name="ZoneTexte 6"/>
          <p:cNvSpPr txBox="1"/>
          <p:nvPr/>
        </p:nvSpPr>
        <p:spPr>
          <a:xfrm>
            <a:off x="0" y="203754"/>
            <a:ext cx="9144000" cy="1015663"/>
          </a:xfrm>
          <a:prstGeom prst="rect">
            <a:avLst/>
          </a:prstGeom>
          <a:noFill/>
        </p:spPr>
        <p:txBody>
          <a:bodyPr wrap="square">
            <a:spAutoFit/>
          </a:bodyPr>
          <a:lstStyle/>
          <a:p>
            <a:pPr>
              <a:defRPr/>
            </a:pPr>
            <a:r>
              <a:rPr lang="fr-FR" sz="3000" b="1" dirty="0" smtClean="0">
                <a:solidFill>
                  <a:srgbClr val="002060"/>
                </a:solidFill>
                <a:effectLst>
                  <a:outerShdw blurRad="38100" dist="38100" dir="2700000" algn="tl">
                    <a:srgbClr val="000000">
                      <a:alpha val="43137"/>
                    </a:srgbClr>
                  </a:outerShdw>
                </a:effectLst>
                <a:latin typeface="Ubuntu"/>
              </a:rPr>
              <a:t>PARTENARIATS EN CODE SHARE</a:t>
            </a:r>
          </a:p>
          <a:p>
            <a:pPr>
              <a:defRPr/>
            </a:pPr>
            <a:endParaRPr lang="fr-FR" sz="3000" b="1" dirty="0" smtClean="0">
              <a:solidFill>
                <a:srgbClr val="002060"/>
              </a:solidFill>
              <a:effectLst>
                <a:outerShdw blurRad="38100" dist="38100" dir="2700000" algn="tl">
                  <a:srgbClr val="000000">
                    <a:alpha val="43137"/>
                  </a:srgbClr>
                </a:outerShdw>
              </a:effectLst>
              <a:latin typeface="Ubuntu"/>
            </a:endParaRPr>
          </a:p>
        </p:txBody>
      </p:sp>
      <p:pic>
        <p:nvPicPr>
          <p:cNvPr id="9" name="Picture 2"/>
          <p:cNvPicPr>
            <a:picLocks noChangeAspect="1" noChangeArrowheads="1"/>
          </p:cNvPicPr>
          <p:nvPr/>
        </p:nvPicPr>
        <p:blipFill>
          <a:blip r:embed="rId5" cstate="print"/>
          <a:srcRect/>
          <a:stretch>
            <a:fillRect/>
          </a:stretch>
        </p:blipFill>
        <p:spPr bwMode="auto">
          <a:xfrm>
            <a:off x="3999185" y="887161"/>
            <a:ext cx="2764221" cy="602024"/>
          </a:xfrm>
          <a:prstGeom prst="rect">
            <a:avLst/>
          </a:prstGeom>
          <a:noFill/>
          <a:ln w="9525">
            <a:noFill/>
            <a:miter lim="800000"/>
            <a:headEnd/>
            <a:tailEnd/>
          </a:ln>
          <a:effectLst/>
        </p:spPr>
      </p:pic>
    </p:spTree>
    <p:extLst>
      <p:ext uri="{BB962C8B-B14F-4D97-AF65-F5344CB8AC3E}">
        <p14:creationId xmlns:p14="http://schemas.microsoft.com/office/powerpoint/2010/main" xmlns="" val="3581670305"/>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sp>
        <p:nvSpPr>
          <p:cNvPr id="13" name="ZoneTexte 12"/>
          <p:cNvSpPr txBox="1"/>
          <p:nvPr/>
        </p:nvSpPr>
        <p:spPr>
          <a:xfrm>
            <a:off x="229895" y="879808"/>
            <a:ext cx="5303802" cy="5816977"/>
          </a:xfrm>
          <a:prstGeom prst="rect">
            <a:avLst/>
          </a:prstGeom>
          <a:solidFill>
            <a:schemeClr val="accent1">
              <a:lumMod val="75000"/>
            </a:schemeClr>
          </a:solidFill>
        </p:spPr>
        <p:txBody>
          <a:bodyPr wrap="square" rtlCol="0">
            <a:spAutoFit/>
          </a:bodyPr>
          <a:lstStyle/>
          <a:p>
            <a:endParaRPr lang="fr-FR" sz="2400" b="1" dirty="0" smtClean="0">
              <a:solidFill>
                <a:srgbClr val="00B0F0"/>
              </a:solidFill>
              <a:latin typeface="Ubuntu"/>
            </a:endParaRPr>
          </a:p>
          <a:p>
            <a:endParaRPr lang="fr-FR" sz="800" b="1" dirty="0" smtClean="0">
              <a:solidFill>
                <a:srgbClr val="00B0F0"/>
              </a:solidFill>
              <a:latin typeface="Ubuntu"/>
            </a:endParaRPr>
          </a:p>
          <a:p>
            <a:endParaRPr lang="fr-FR" sz="800" b="1" dirty="0" smtClean="0">
              <a:solidFill>
                <a:srgbClr val="002060"/>
              </a:solidFill>
              <a:effectLst>
                <a:outerShdw blurRad="38100" dist="38100" dir="2700000" algn="tl">
                  <a:srgbClr val="000000">
                    <a:alpha val="43137"/>
                  </a:srgbClr>
                </a:outerShdw>
              </a:effectLst>
              <a:latin typeface="Ubuntu"/>
            </a:endParaRPr>
          </a:p>
          <a:p>
            <a:r>
              <a:rPr lang="fr-FR" b="1" dirty="0" smtClean="0">
                <a:solidFill>
                  <a:srgbClr val="002060"/>
                </a:solidFill>
                <a:effectLst>
                  <a:outerShdw blurRad="38100" dist="38100" dir="2700000" algn="tl">
                    <a:srgbClr val="000000">
                      <a:alpha val="43137"/>
                    </a:srgbClr>
                  </a:outerShdw>
                </a:effectLst>
                <a:latin typeface="Ubuntu"/>
              </a:rPr>
              <a:t>DESTINATIONS  DESSERVIES : </a:t>
            </a:r>
          </a:p>
          <a:p>
            <a:pPr>
              <a:buFontTx/>
              <a:buChar char="-"/>
            </a:pPr>
            <a:r>
              <a:rPr lang="fr-FR" sz="1600" b="1" dirty="0" smtClean="0">
                <a:solidFill>
                  <a:schemeClr val="bg1"/>
                </a:solidFill>
                <a:latin typeface="Ubuntu"/>
              </a:rPr>
              <a:t>La Réunion</a:t>
            </a:r>
          </a:p>
          <a:p>
            <a:pPr>
              <a:buFontTx/>
              <a:buChar char="-"/>
            </a:pPr>
            <a:r>
              <a:rPr lang="fr-FR" sz="1600" b="1" dirty="0" smtClean="0">
                <a:solidFill>
                  <a:schemeClr val="bg1"/>
                </a:solidFill>
                <a:latin typeface="Ubuntu"/>
              </a:rPr>
              <a:t>La Polynésie française (dès le 11/05/2018)</a:t>
            </a:r>
          </a:p>
          <a:p>
            <a:pPr>
              <a:buFontTx/>
              <a:buChar char="-"/>
            </a:pPr>
            <a:r>
              <a:rPr lang="fr-FR" sz="1600" b="1" dirty="0" smtClean="0">
                <a:solidFill>
                  <a:schemeClr val="bg1"/>
                </a:solidFill>
                <a:latin typeface="Ubuntu"/>
              </a:rPr>
              <a:t>La Californie (dès le 11/05/2018)</a:t>
            </a:r>
          </a:p>
          <a:p>
            <a:endParaRPr lang="fr-FR" sz="1200" b="1" dirty="0" smtClean="0">
              <a:solidFill>
                <a:srgbClr val="00B0F0"/>
              </a:solidFill>
              <a:latin typeface="Ubuntu"/>
            </a:endParaRPr>
          </a:p>
          <a:p>
            <a:r>
              <a:rPr lang="fr-FR" b="1" dirty="0" smtClean="0">
                <a:solidFill>
                  <a:srgbClr val="002060"/>
                </a:solidFill>
                <a:effectLst>
                  <a:outerShdw blurRad="38100" dist="38100" dir="2700000" algn="tl">
                    <a:srgbClr val="000000">
                      <a:alpha val="43137"/>
                    </a:srgbClr>
                  </a:outerShdw>
                </a:effectLst>
                <a:latin typeface="Ubuntu"/>
              </a:rPr>
              <a:t>FLOTTE :</a:t>
            </a:r>
          </a:p>
          <a:p>
            <a:r>
              <a:rPr lang="fr-FR" sz="1600" dirty="0" smtClean="0">
                <a:solidFill>
                  <a:schemeClr val="bg1"/>
                </a:solidFill>
                <a:latin typeface="Ubuntu"/>
              </a:rPr>
              <a:t>D’ici fin 2018, French </a:t>
            </a:r>
            <a:r>
              <a:rPr lang="fr-FR" sz="1600" dirty="0" err="1" smtClean="0">
                <a:solidFill>
                  <a:schemeClr val="bg1"/>
                </a:solidFill>
                <a:latin typeface="Ubuntu"/>
              </a:rPr>
              <a:t>bee</a:t>
            </a:r>
            <a:r>
              <a:rPr lang="fr-FR" sz="1600" dirty="0" smtClean="0">
                <a:solidFill>
                  <a:schemeClr val="bg1"/>
                </a:solidFill>
                <a:latin typeface="Ubuntu"/>
              </a:rPr>
              <a:t> comptera 3 gros porteurs en flotte – aménagement en bi-classes : </a:t>
            </a:r>
          </a:p>
          <a:p>
            <a:endParaRPr lang="fr-FR" sz="800" dirty="0" smtClean="0">
              <a:solidFill>
                <a:schemeClr val="bg1"/>
              </a:solidFill>
              <a:latin typeface="Ubuntu"/>
            </a:endParaRPr>
          </a:p>
          <a:p>
            <a:pPr marL="177800" lvl="1">
              <a:buBlip>
                <a:blip r:embed="rId3"/>
              </a:buBlip>
            </a:pPr>
            <a:r>
              <a:rPr lang="fr-FR" sz="1600" dirty="0" smtClean="0">
                <a:solidFill>
                  <a:schemeClr val="bg1"/>
                </a:solidFill>
                <a:latin typeface="Ubuntu"/>
              </a:rPr>
              <a:t>1 A330-300 neuf de 378 sièges  (350 Eco Blue / 28 Premium Blue).</a:t>
            </a:r>
          </a:p>
          <a:p>
            <a:pPr marL="177800" lvl="1"/>
            <a:endParaRPr lang="fr-FR" sz="800" dirty="0" smtClean="0">
              <a:solidFill>
                <a:schemeClr val="bg1"/>
              </a:solidFill>
              <a:latin typeface="Ubuntu"/>
            </a:endParaRPr>
          </a:p>
          <a:p>
            <a:pPr marL="177800" lvl="1">
              <a:buBlip>
                <a:blip r:embed="rId3"/>
              </a:buBlip>
            </a:pPr>
            <a:r>
              <a:rPr lang="fr-FR" sz="1600" dirty="0" smtClean="0">
                <a:solidFill>
                  <a:schemeClr val="bg1"/>
                </a:solidFill>
                <a:latin typeface="Ubuntu"/>
              </a:rPr>
              <a:t>2 A350-900 neuf de 411 sièges  - Livraison du 2</a:t>
            </a:r>
            <a:r>
              <a:rPr lang="fr-FR" sz="1600" baseline="30000" dirty="0" smtClean="0">
                <a:solidFill>
                  <a:schemeClr val="bg1"/>
                </a:solidFill>
                <a:latin typeface="Ubuntu"/>
              </a:rPr>
              <a:t>ème</a:t>
            </a:r>
            <a:r>
              <a:rPr lang="fr-FR" sz="1600" dirty="0" smtClean="0">
                <a:solidFill>
                  <a:schemeClr val="bg1"/>
                </a:solidFill>
                <a:latin typeface="Ubuntu"/>
              </a:rPr>
              <a:t> prévue fin 2018 (376 Eco Blue / 35 Premium Blue) .</a:t>
            </a:r>
          </a:p>
          <a:p>
            <a:pPr marL="177800" lvl="1"/>
            <a:endParaRPr lang="fr-FR" sz="1200" dirty="0" smtClean="0">
              <a:solidFill>
                <a:schemeClr val="bg1"/>
              </a:solidFill>
              <a:latin typeface="Ubuntu"/>
            </a:endParaRPr>
          </a:p>
          <a:p>
            <a:r>
              <a:rPr lang="fr-FR" b="1" dirty="0" smtClean="0">
                <a:solidFill>
                  <a:srgbClr val="002060"/>
                </a:solidFill>
                <a:effectLst>
                  <a:outerShdw blurRad="38100" dist="38100" dir="2700000" algn="tl">
                    <a:srgbClr val="000000">
                      <a:alpha val="43137"/>
                    </a:srgbClr>
                  </a:outerShdw>
                </a:effectLst>
                <a:latin typeface="Ubuntu"/>
              </a:rPr>
              <a:t>FORMULES PROPOSEES AVEC LE CODE SHARE :</a:t>
            </a:r>
            <a:endParaRPr lang="fr-FR" sz="800" b="1" dirty="0" smtClean="0">
              <a:solidFill>
                <a:srgbClr val="002060"/>
              </a:solidFill>
              <a:effectLst>
                <a:outerShdw blurRad="38100" dist="38100" dir="2700000" algn="tl">
                  <a:srgbClr val="000000">
                    <a:alpha val="43137"/>
                  </a:srgbClr>
                </a:outerShdw>
              </a:effectLst>
              <a:latin typeface="Ubuntu"/>
            </a:endParaRPr>
          </a:p>
          <a:p>
            <a:pPr lvl="0">
              <a:buBlip>
                <a:blip r:embed="rId3"/>
              </a:buBlip>
            </a:pPr>
            <a:r>
              <a:rPr lang="fr-FR" b="1" dirty="0" smtClean="0">
                <a:solidFill>
                  <a:schemeClr val="bg1"/>
                </a:solidFill>
                <a:latin typeface="Ubuntu"/>
              </a:rPr>
              <a:t>Smart  (Eco Blue) : </a:t>
            </a:r>
            <a:r>
              <a:rPr lang="fr-FR" sz="1600" dirty="0" smtClean="0">
                <a:solidFill>
                  <a:schemeClr val="bg1"/>
                </a:solidFill>
                <a:latin typeface="Ubuntu"/>
              </a:rPr>
              <a:t>1 bagage en soute de 23 kg + </a:t>
            </a:r>
            <a:r>
              <a:rPr lang="fr-FR" sz="1600" smtClean="0">
                <a:solidFill>
                  <a:schemeClr val="bg1"/>
                </a:solidFill>
                <a:latin typeface="Ubuntu"/>
              </a:rPr>
              <a:t>un </a:t>
            </a:r>
            <a:r>
              <a:rPr lang="fr-FR" sz="1600" smtClean="0">
                <a:solidFill>
                  <a:schemeClr val="bg1"/>
                </a:solidFill>
                <a:latin typeface="Ubuntu"/>
              </a:rPr>
              <a:t>repas </a:t>
            </a:r>
            <a:r>
              <a:rPr lang="fr-FR" sz="1600" dirty="0" smtClean="0">
                <a:solidFill>
                  <a:schemeClr val="bg1"/>
                </a:solidFill>
                <a:latin typeface="Ubuntu"/>
              </a:rPr>
              <a:t>+ la sélection du siège.</a:t>
            </a:r>
          </a:p>
          <a:p>
            <a:pPr>
              <a:buBlip>
                <a:blip r:embed="rId3"/>
              </a:buBlip>
            </a:pPr>
            <a:endParaRPr lang="fr-FR" sz="800" b="1" dirty="0" smtClean="0">
              <a:solidFill>
                <a:schemeClr val="bg1"/>
              </a:solidFill>
              <a:latin typeface="Ubuntu"/>
            </a:endParaRPr>
          </a:p>
          <a:p>
            <a:pPr lvl="0">
              <a:buBlip>
                <a:blip r:embed="rId3"/>
              </a:buBlip>
            </a:pPr>
            <a:r>
              <a:rPr lang="fr-FR" b="1" dirty="0" smtClean="0">
                <a:solidFill>
                  <a:schemeClr val="bg1"/>
                </a:solidFill>
                <a:latin typeface="Ubuntu"/>
              </a:rPr>
              <a:t>Premium (Premium Blue)</a:t>
            </a:r>
            <a:r>
              <a:rPr lang="fr-FR" dirty="0" smtClean="0">
                <a:solidFill>
                  <a:schemeClr val="bg1"/>
                </a:solidFill>
                <a:latin typeface="Ubuntu"/>
              </a:rPr>
              <a:t> : </a:t>
            </a:r>
            <a:r>
              <a:rPr lang="fr-FR" sz="1600" dirty="0" smtClean="0">
                <a:solidFill>
                  <a:schemeClr val="bg1"/>
                </a:solidFill>
                <a:latin typeface="Ubuntu"/>
              </a:rPr>
              <a:t>2 bagages et de nombreux privilèges.</a:t>
            </a:r>
            <a:endParaRPr lang="fr-FR" sz="1600" b="1" dirty="0" smtClean="0">
              <a:solidFill>
                <a:srgbClr val="00B0F0"/>
              </a:solidFill>
              <a:latin typeface="Ubuntu"/>
            </a:endParaRPr>
          </a:p>
        </p:txBody>
      </p:sp>
      <p:pic>
        <p:nvPicPr>
          <p:cNvPr id="5" name="Picture 2"/>
          <p:cNvPicPr>
            <a:picLocks noChangeAspect="1" noChangeArrowheads="1"/>
          </p:cNvPicPr>
          <p:nvPr/>
        </p:nvPicPr>
        <p:blipFill>
          <a:blip r:embed="rId4" cstate="email"/>
          <a:srcRect/>
          <a:stretch>
            <a:fillRect/>
          </a:stretch>
        </p:blipFill>
        <p:spPr bwMode="auto">
          <a:xfrm>
            <a:off x="8033862" y="206364"/>
            <a:ext cx="1110138" cy="1110138"/>
          </a:xfrm>
          <a:prstGeom prst="rect">
            <a:avLst/>
          </a:prstGeom>
          <a:noFill/>
          <a:ln w="9525">
            <a:noFill/>
            <a:miter lim="800000"/>
            <a:headEnd/>
            <a:tailEnd/>
          </a:ln>
          <a:effectLst/>
        </p:spPr>
      </p:pic>
      <p:sp>
        <p:nvSpPr>
          <p:cNvPr id="10" name="ZoneTexte 9"/>
          <p:cNvSpPr txBox="1"/>
          <p:nvPr/>
        </p:nvSpPr>
        <p:spPr>
          <a:xfrm>
            <a:off x="6416565" y="4391935"/>
            <a:ext cx="2207028" cy="369332"/>
          </a:xfrm>
          <a:prstGeom prst="rect">
            <a:avLst/>
          </a:prstGeom>
          <a:noFill/>
        </p:spPr>
        <p:txBody>
          <a:bodyPr wrap="square" rtlCol="0">
            <a:spAutoFit/>
          </a:bodyPr>
          <a:lstStyle/>
          <a:p>
            <a:r>
              <a:rPr lang="fr-FR" b="1" dirty="0">
                <a:solidFill>
                  <a:srgbClr val="0070C0"/>
                </a:solidFill>
                <a:latin typeface="Ubuntu"/>
              </a:rPr>
              <a:t>1 Airbus </a:t>
            </a:r>
            <a:r>
              <a:rPr lang="fr-FR" b="1" dirty="0" smtClean="0">
                <a:solidFill>
                  <a:srgbClr val="0070C0"/>
                </a:solidFill>
                <a:latin typeface="Ubuntu"/>
              </a:rPr>
              <a:t>A330-300</a:t>
            </a:r>
            <a:endParaRPr lang="fr-FR" b="1" dirty="0">
              <a:solidFill>
                <a:srgbClr val="0070C0"/>
              </a:solidFill>
              <a:latin typeface="Ubuntu"/>
            </a:endParaRPr>
          </a:p>
        </p:txBody>
      </p:sp>
      <p:sp>
        <p:nvSpPr>
          <p:cNvPr id="11" name="ZoneTexte 10"/>
          <p:cNvSpPr txBox="1"/>
          <p:nvPr/>
        </p:nvSpPr>
        <p:spPr>
          <a:xfrm>
            <a:off x="6385034" y="3952853"/>
            <a:ext cx="2443655" cy="369332"/>
          </a:xfrm>
          <a:prstGeom prst="rect">
            <a:avLst/>
          </a:prstGeom>
          <a:noFill/>
        </p:spPr>
        <p:txBody>
          <a:bodyPr wrap="square" rtlCol="0">
            <a:spAutoFit/>
          </a:bodyPr>
          <a:lstStyle/>
          <a:p>
            <a:r>
              <a:rPr lang="fr-FR" b="1" dirty="0" smtClean="0">
                <a:solidFill>
                  <a:srgbClr val="0070C0"/>
                </a:solidFill>
                <a:latin typeface="Ubuntu"/>
              </a:rPr>
              <a:t>2 </a:t>
            </a:r>
            <a:r>
              <a:rPr lang="fr-FR" b="1" dirty="0">
                <a:solidFill>
                  <a:srgbClr val="0070C0"/>
                </a:solidFill>
                <a:latin typeface="Ubuntu"/>
              </a:rPr>
              <a:t>Airbus </a:t>
            </a:r>
            <a:r>
              <a:rPr lang="fr-FR" b="1" dirty="0" smtClean="0">
                <a:solidFill>
                  <a:srgbClr val="0070C0"/>
                </a:solidFill>
                <a:latin typeface="Ubuntu"/>
              </a:rPr>
              <a:t>A350XWB</a:t>
            </a:r>
            <a:endParaRPr lang="fr-FR" b="1" dirty="0">
              <a:solidFill>
                <a:srgbClr val="0070C0"/>
              </a:solidFill>
              <a:latin typeface="Ubuntu"/>
            </a:endParaRPr>
          </a:p>
        </p:txBody>
      </p:sp>
      <p:pic>
        <p:nvPicPr>
          <p:cNvPr id="14" name="Picture 2"/>
          <p:cNvPicPr>
            <a:picLocks noChangeAspect="1" noChangeArrowheads="1"/>
          </p:cNvPicPr>
          <p:nvPr/>
        </p:nvPicPr>
        <p:blipFill>
          <a:blip r:embed="rId5" cstate="print"/>
          <a:srcRect/>
          <a:stretch>
            <a:fillRect/>
          </a:stretch>
        </p:blipFill>
        <p:spPr bwMode="auto">
          <a:xfrm>
            <a:off x="231227" y="950222"/>
            <a:ext cx="2764221" cy="602024"/>
          </a:xfrm>
          <a:prstGeom prst="rect">
            <a:avLst/>
          </a:prstGeom>
          <a:noFill/>
          <a:ln w="9525">
            <a:noFill/>
            <a:miter lim="800000"/>
            <a:headEnd/>
            <a:tailEnd/>
          </a:ln>
          <a:effectLst/>
        </p:spPr>
      </p:pic>
      <p:pic>
        <p:nvPicPr>
          <p:cNvPr id="2050" name="Picture 2"/>
          <p:cNvPicPr>
            <a:picLocks noChangeAspect="1" noChangeArrowheads="1"/>
          </p:cNvPicPr>
          <p:nvPr/>
        </p:nvPicPr>
        <p:blipFill>
          <a:blip r:embed="rId6" cstate="print"/>
          <a:srcRect/>
          <a:stretch>
            <a:fillRect/>
          </a:stretch>
        </p:blipFill>
        <p:spPr bwMode="auto">
          <a:xfrm rot="21182253">
            <a:off x="5576304" y="2773621"/>
            <a:ext cx="3525564" cy="909596"/>
          </a:xfrm>
          <a:prstGeom prst="rect">
            <a:avLst/>
          </a:prstGeom>
          <a:noFill/>
          <a:ln w="9525">
            <a:noFill/>
            <a:miter lim="800000"/>
            <a:headEnd/>
            <a:tailEnd/>
          </a:ln>
          <a:effectLst/>
        </p:spPr>
      </p:pic>
      <p:pic>
        <p:nvPicPr>
          <p:cNvPr id="4098" name="Picture 2"/>
          <p:cNvPicPr>
            <a:picLocks noChangeAspect="1" noChangeArrowheads="1"/>
          </p:cNvPicPr>
          <p:nvPr/>
        </p:nvPicPr>
        <p:blipFill>
          <a:blip r:embed="rId7" cstate="print"/>
          <a:srcRect/>
          <a:stretch>
            <a:fillRect/>
          </a:stretch>
        </p:blipFill>
        <p:spPr bwMode="auto">
          <a:xfrm>
            <a:off x="152400" y="152400"/>
            <a:ext cx="4151313" cy="701675"/>
          </a:xfrm>
          <a:prstGeom prst="rect">
            <a:avLst/>
          </a:prstGeom>
          <a:noFill/>
          <a:ln w="9525">
            <a:noFill/>
            <a:miter lim="800000"/>
            <a:headEnd/>
            <a:tailEnd/>
          </a:ln>
          <a:effectLst/>
        </p:spPr>
      </p:pic>
    </p:spTree>
    <p:extLst>
      <p:ext uri="{BB962C8B-B14F-4D97-AF65-F5344CB8AC3E}">
        <p14:creationId xmlns:p14="http://schemas.microsoft.com/office/powerpoint/2010/main" xmlns="" val="3581670305"/>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pic>
        <p:nvPicPr>
          <p:cNvPr id="18" name="Image 17"/>
          <p:cNvPicPr>
            <a:picLocks noChangeAspect="1"/>
          </p:cNvPicPr>
          <p:nvPr/>
        </p:nvPicPr>
        <p:blipFill>
          <a:blip r:embed="rId3" cstate="email">
            <a:extLst>
              <a:ext uri="{28A0092B-C50C-407E-A947-70E740481C1C}">
                <a14:useLocalDpi xmlns="" xmlns:a14="http://schemas.microsoft.com/office/drawing/2010/main"/>
              </a:ext>
            </a:extLst>
          </a:blip>
          <a:stretch>
            <a:fillRect/>
          </a:stretch>
        </p:blipFill>
        <p:spPr>
          <a:xfrm>
            <a:off x="4785566" y="3026979"/>
            <a:ext cx="4358434" cy="2882014"/>
          </a:xfrm>
          <a:prstGeom prst="rect">
            <a:avLst/>
          </a:prstGeom>
        </p:spPr>
      </p:pic>
      <p:pic>
        <p:nvPicPr>
          <p:cNvPr id="19" name="Image 18"/>
          <p:cNvPicPr>
            <a:picLocks noChangeAspect="1"/>
          </p:cNvPicPr>
          <p:nvPr/>
        </p:nvPicPr>
        <p:blipFill>
          <a:blip r:embed="rId4" cstate="email"/>
          <a:stretch>
            <a:fillRect/>
          </a:stretch>
        </p:blipFill>
        <p:spPr>
          <a:xfrm>
            <a:off x="5125240" y="289928"/>
            <a:ext cx="4018760" cy="2547865"/>
          </a:xfrm>
          <a:prstGeom prst="rect">
            <a:avLst/>
          </a:prstGeom>
        </p:spPr>
      </p:pic>
      <p:sp>
        <p:nvSpPr>
          <p:cNvPr id="20" name="ZoneTexte 19"/>
          <p:cNvSpPr txBox="1"/>
          <p:nvPr/>
        </p:nvSpPr>
        <p:spPr>
          <a:xfrm>
            <a:off x="275071" y="977464"/>
            <a:ext cx="4754127" cy="1033103"/>
          </a:xfrm>
          <a:prstGeom prst="rect">
            <a:avLst/>
          </a:prstGeom>
          <a:solidFill>
            <a:schemeClr val="accent1">
              <a:lumMod val="75000"/>
            </a:schemeClr>
          </a:solidFill>
        </p:spPr>
        <p:txBody>
          <a:bodyPr wrap="square" rtlCol="0">
            <a:spAutoFit/>
          </a:bodyPr>
          <a:lstStyle/>
          <a:p>
            <a:pPr>
              <a:buBlip>
                <a:blip r:embed="rId5"/>
              </a:buBlip>
            </a:pPr>
            <a:r>
              <a:rPr lang="fr-FR" sz="2400" b="1" dirty="0" smtClean="0">
                <a:solidFill>
                  <a:schemeClr val="bg1"/>
                </a:solidFill>
                <a:latin typeface="Ubuntu"/>
              </a:rPr>
              <a:t>CLASSE</a:t>
            </a:r>
            <a:r>
              <a:rPr lang="fr-FR" sz="2400" b="1" dirty="0" smtClean="0">
                <a:solidFill>
                  <a:srgbClr val="002060"/>
                </a:solidFill>
                <a:latin typeface="Ubuntu"/>
              </a:rPr>
              <a:t> ECO </a:t>
            </a:r>
            <a:r>
              <a:rPr lang="fr-FR" sz="2400" b="1" dirty="0" smtClean="0">
                <a:solidFill>
                  <a:srgbClr val="00B0F0"/>
                </a:solidFill>
                <a:latin typeface="Ubuntu"/>
              </a:rPr>
              <a:t>BLUE</a:t>
            </a:r>
          </a:p>
          <a:p>
            <a:pPr marL="0" lvl="1">
              <a:lnSpc>
                <a:spcPct val="90000"/>
              </a:lnSpc>
              <a:spcBef>
                <a:spcPts val="500"/>
              </a:spcBef>
              <a:buBlip>
                <a:blip r:embed="rId5"/>
              </a:buBlip>
              <a:defRPr/>
            </a:pPr>
            <a:r>
              <a:rPr lang="fr-FR" sz="1600" dirty="0" smtClean="0">
                <a:solidFill>
                  <a:schemeClr val="bg1"/>
                </a:solidFill>
                <a:latin typeface="Ubuntu"/>
              </a:rPr>
              <a:t>Divertissements gratuits</a:t>
            </a:r>
          </a:p>
          <a:p>
            <a:pPr marL="0" lvl="1">
              <a:lnSpc>
                <a:spcPct val="90000"/>
              </a:lnSpc>
              <a:spcBef>
                <a:spcPts val="500"/>
              </a:spcBef>
              <a:buBlip>
                <a:blip r:embed="rId5"/>
              </a:buBlip>
              <a:defRPr/>
            </a:pPr>
            <a:r>
              <a:rPr lang="fr-FR" sz="1600" dirty="0" smtClean="0">
                <a:solidFill>
                  <a:schemeClr val="bg1"/>
                </a:solidFill>
                <a:latin typeface="Ubuntu"/>
              </a:rPr>
              <a:t>Wifi à bord en option</a:t>
            </a:r>
          </a:p>
        </p:txBody>
      </p:sp>
      <p:pic>
        <p:nvPicPr>
          <p:cNvPr id="7" name="Picture 2"/>
          <p:cNvPicPr>
            <a:picLocks noChangeAspect="1" noChangeArrowheads="1"/>
          </p:cNvPicPr>
          <p:nvPr/>
        </p:nvPicPr>
        <p:blipFill>
          <a:blip r:embed="rId6" cstate="print"/>
          <a:srcRect/>
          <a:stretch>
            <a:fillRect/>
          </a:stretch>
        </p:blipFill>
        <p:spPr bwMode="auto">
          <a:xfrm>
            <a:off x="152400" y="152400"/>
            <a:ext cx="4151313" cy="701675"/>
          </a:xfrm>
          <a:prstGeom prst="rect">
            <a:avLst/>
          </a:prstGeom>
          <a:noFill/>
          <a:ln w="9525">
            <a:noFill/>
            <a:miter lim="800000"/>
            <a:headEnd/>
            <a:tailEnd/>
          </a:ln>
          <a:effectLst/>
        </p:spPr>
      </p:pic>
      <p:graphicFrame>
        <p:nvGraphicFramePr>
          <p:cNvPr id="9" name="Tableau 8"/>
          <p:cNvGraphicFramePr>
            <a:graphicFrameLocks noGrp="1"/>
          </p:cNvGraphicFramePr>
          <p:nvPr/>
        </p:nvGraphicFramePr>
        <p:xfrm>
          <a:off x="268011" y="2169512"/>
          <a:ext cx="4792721" cy="4507885"/>
        </p:xfrm>
        <a:graphic>
          <a:graphicData uri="http://schemas.openxmlformats.org/drawingml/2006/table">
            <a:tbl>
              <a:tblPr firstRow="1" bandRow="1">
                <a:tableStyleId>{5C22544A-7EE6-4342-B048-85BDC9FD1C3A}</a:tableStyleId>
              </a:tblPr>
              <a:tblGrid>
                <a:gridCol w="2301768"/>
                <a:gridCol w="1213945"/>
                <a:gridCol w="1277008"/>
              </a:tblGrid>
              <a:tr h="337205">
                <a:tc>
                  <a:txBody>
                    <a:bodyPr/>
                    <a:lstStyle/>
                    <a:p>
                      <a:r>
                        <a:rPr lang="fr-FR" sz="1600" dirty="0" smtClean="0">
                          <a:solidFill>
                            <a:srgbClr val="002060"/>
                          </a:solidFill>
                          <a:latin typeface="Ubuntu"/>
                        </a:rPr>
                        <a:t>TYPE</a:t>
                      </a:r>
                      <a:r>
                        <a:rPr lang="fr-FR" sz="1600" baseline="0" dirty="0" smtClean="0">
                          <a:solidFill>
                            <a:srgbClr val="002060"/>
                          </a:solidFill>
                          <a:latin typeface="Ubuntu"/>
                        </a:rPr>
                        <a:t> D’APPAREIL</a:t>
                      </a:r>
                      <a:endParaRPr lang="fr-FR" sz="1600" dirty="0">
                        <a:solidFill>
                          <a:srgbClr val="002060"/>
                        </a:solidFill>
                        <a:latin typeface="Ubuntu"/>
                      </a:endParaRPr>
                    </a:p>
                  </a:txBody>
                  <a:tcPr/>
                </a:tc>
                <a:tc>
                  <a:txBody>
                    <a:bodyPr/>
                    <a:lstStyle/>
                    <a:p>
                      <a:pPr algn="ctr"/>
                      <a:r>
                        <a:rPr lang="fr-FR" sz="1400" dirty="0" smtClean="0">
                          <a:solidFill>
                            <a:srgbClr val="002060"/>
                          </a:solidFill>
                          <a:latin typeface="Ubuntu"/>
                        </a:rPr>
                        <a:t>A330-300</a:t>
                      </a:r>
                      <a:endParaRPr lang="fr-FR" sz="1400" dirty="0">
                        <a:solidFill>
                          <a:srgbClr val="002060"/>
                        </a:solidFill>
                        <a:latin typeface="Ubuntu"/>
                      </a:endParaRPr>
                    </a:p>
                  </a:txBody>
                  <a:tcPr/>
                </a:tc>
                <a:tc>
                  <a:txBody>
                    <a:bodyPr/>
                    <a:lstStyle/>
                    <a:p>
                      <a:pPr algn="ctr"/>
                      <a:r>
                        <a:rPr lang="fr-FR" sz="1400" dirty="0" smtClean="0">
                          <a:solidFill>
                            <a:srgbClr val="002060"/>
                          </a:solidFill>
                          <a:latin typeface="Ubuntu"/>
                        </a:rPr>
                        <a:t>A350-900</a:t>
                      </a:r>
                      <a:endParaRPr lang="fr-FR" sz="1400" dirty="0">
                        <a:solidFill>
                          <a:srgbClr val="002060"/>
                        </a:solidFill>
                        <a:latin typeface="Ubuntu"/>
                      </a:endParaRPr>
                    </a:p>
                  </a:txBody>
                  <a:tcPr/>
                </a:tc>
              </a:tr>
              <a:tr h="370840">
                <a:tc>
                  <a:txBody>
                    <a:bodyPr/>
                    <a:lstStyle/>
                    <a:p>
                      <a:r>
                        <a:rPr lang="fr-FR" sz="1600" dirty="0" smtClean="0">
                          <a:solidFill>
                            <a:srgbClr val="002060"/>
                          </a:solidFill>
                          <a:latin typeface="Ubuntu"/>
                        </a:rPr>
                        <a:t>Nombre de sièges</a:t>
                      </a:r>
                      <a:endParaRPr lang="fr-FR" sz="1600" dirty="0">
                        <a:solidFill>
                          <a:srgbClr val="002060"/>
                        </a:solidFill>
                        <a:latin typeface="Ubuntu"/>
                      </a:endParaRPr>
                    </a:p>
                  </a:txBody>
                  <a:tcPr/>
                </a:tc>
                <a:tc>
                  <a:txBody>
                    <a:bodyPr/>
                    <a:lstStyle/>
                    <a:p>
                      <a:pPr algn="ctr"/>
                      <a:r>
                        <a:rPr lang="fr-FR" sz="1400" dirty="0" smtClean="0">
                          <a:solidFill>
                            <a:srgbClr val="002060"/>
                          </a:solidFill>
                          <a:latin typeface="Ubuntu"/>
                        </a:rPr>
                        <a:t>350</a:t>
                      </a:r>
                      <a:endParaRPr lang="fr-FR" sz="1400" dirty="0">
                        <a:solidFill>
                          <a:srgbClr val="002060"/>
                        </a:solidFill>
                        <a:latin typeface="Ubuntu"/>
                      </a:endParaRPr>
                    </a:p>
                  </a:txBody>
                  <a:tcPr/>
                </a:tc>
                <a:tc>
                  <a:txBody>
                    <a:bodyPr/>
                    <a:lstStyle/>
                    <a:p>
                      <a:pPr algn="ctr"/>
                      <a:r>
                        <a:rPr lang="fr-FR" sz="1400" dirty="0" smtClean="0">
                          <a:solidFill>
                            <a:srgbClr val="002060"/>
                          </a:solidFill>
                          <a:latin typeface="Ubuntu"/>
                        </a:rPr>
                        <a:t>376</a:t>
                      </a:r>
                      <a:endParaRPr lang="fr-FR" sz="1400" dirty="0">
                        <a:solidFill>
                          <a:srgbClr val="002060"/>
                        </a:solidFill>
                        <a:latin typeface="Ubuntu"/>
                      </a:endParaRPr>
                    </a:p>
                  </a:txBody>
                  <a:tcPr/>
                </a:tc>
              </a:tr>
              <a:tr h="370840">
                <a:tc>
                  <a:txBody>
                    <a:bodyPr/>
                    <a:lstStyle/>
                    <a:p>
                      <a:r>
                        <a:rPr lang="fr-FR" sz="1600" dirty="0" smtClean="0">
                          <a:solidFill>
                            <a:srgbClr val="002060"/>
                          </a:solidFill>
                          <a:latin typeface="Ubuntu"/>
                        </a:rPr>
                        <a:t>Nombre de sièges de front</a:t>
                      </a:r>
                      <a:endParaRPr lang="fr-FR" sz="1600" dirty="0">
                        <a:solidFill>
                          <a:srgbClr val="002060"/>
                        </a:solidFill>
                        <a:latin typeface="Ubuntu"/>
                      </a:endParaRPr>
                    </a:p>
                  </a:txBody>
                  <a:tcPr/>
                </a:tc>
                <a:tc>
                  <a:txBody>
                    <a:bodyPr/>
                    <a:lstStyle/>
                    <a:p>
                      <a:pPr algn="ctr"/>
                      <a:r>
                        <a:rPr lang="fr-FR" sz="1400" dirty="0" smtClean="0">
                          <a:solidFill>
                            <a:srgbClr val="002060"/>
                          </a:solidFill>
                          <a:latin typeface="Ubuntu"/>
                        </a:rPr>
                        <a:t>9 (3/3/3)</a:t>
                      </a:r>
                      <a:endParaRPr lang="fr-FR" sz="1400" dirty="0">
                        <a:solidFill>
                          <a:srgbClr val="002060"/>
                        </a:solidFill>
                        <a:latin typeface="Ubuntu"/>
                      </a:endParaRPr>
                    </a:p>
                  </a:txBody>
                  <a:tcPr/>
                </a:tc>
                <a:tc>
                  <a:txBody>
                    <a:bodyPr/>
                    <a:lstStyle/>
                    <a:p>
                      <a:pPr algn="ctr"/>
                      <a:r>
                        <a:rPr lang="fr-FR" sz="1400" dirty="0" smtClean="0">
                          <a:solidFill>
                            <a:srgbClr val="002060"/>
                          </a:solidFill>
                          <a:latin typeface="Ubuntu"/>
                        </a:rPr>
                        <a:t>10 (3/4/3)</a:t>
                      </a:r>
                      <a:endParaRPr lang="fr-FR" sz="1400" dirty="0">
                        <a:solidFill>
                          <a:srgbClr val="002060"/>
                        </a:solidFill>
                        <a:latin typeface="Ubuntu"/>
                      </a:endParaRPr>
                    </a:p>
                  </a:txBody>
                  <a:tcPr/>
                </a:tc>
              </a:tr>
              <a:tr h="370840">
                <a:tc>
                  <a:txBody>
                    <a:bodyPr/>
                    <a:lstStyle/>
                    <a:p>
                      <a:r>
                        <a:rPr lang="fr-FR" sz="1600" dirty="0" smtClean="0">
                          <a:solidFill>
                            <a:srgbClr val="002060"/>
                          </a:solidFill>
                          <a:latin typeface="Ubuntu"/>
                        </a:rPr>
                        <a:t>Revêtement</a:t>
                      </a:r>
                      <a:r>
                        <a:rPr lang="fr-FR" sz="1600" baseline="0" dirty="0" smtClean="0">
                          <a:solidFill>
                            <a:srgbClr val="002060"/>
                          </a:solidFill>
                          <a:latin typeface="Ubuntu"/>
                        </a:rPr>
                        <a:t> sièges</a:t>
                      </a:r>
                      <a:endParaRPr lang="fr-FR" sz="1600" dirty="0">
                        <a:solidFill>
                          <a:srgbClr val="002060"/>
                        </a:solidFill>
                        <a:latin typeface="Ubuntu"/>
                      </a:endParaRPr>
                    </a:p>
                  </a:txBody>
                  <a:tcPr/>
                </a:tc>
                <a:tc gridSpan="2">
                  <a:txBody>
                    <a:bodyPr/>
                    <a:lstStyle/>
                    <a:p>
                      <a:pPr algn="ctr"/>
                      <a:r>
                        <a:rPr lang="fr-FR" sz="1400" dirty="0" smtClean="0">
                          <a:solidFill>
                            <a:srgbClr val="002060"/>
                          </a:solidFill>
                          <a:latin typeface="Ubuntu"/>
                        </a:rPr>
                        <a:t>Cuir</a:t>
                      </a:r>
                      <a:endParaRPr lang="fr-FR" sz="1400" dirty="0">
                        <a:solidFill>
                          <a:srgbClr val="002060"/>
                        </a:solidFill>
                        <a:latin typeface="Ubuntu"/>
                      </a:endParaRPr>
                    </a:p>
                  </a:txBody>
                  <a:tcPr/>
                </a:tc>
                <a:tc hMerge="1">
                  <a:txBody>
                    <a:bodyPr/>
                    <a:lstStyle/>
                    <a:p>
                      <a:endParaRPr lang="fr-FR"/>
                    </a:p>
                  </a:txBody>
                  <a:tcPr/>
                </a:tc>
              </a:tr>
              <a:tr h="370840">
                <a:tc>
                  <a:txBody>
                    <a:bodyPr/>
                    <a:lstStyle/>
                    <a:p>
                      <a:r>
                        <a:rPr lang="fr-FR" sz="1600" dirty="0" smtClean="0">
                          <a:solidFill>
                            <a:srgbClr val="002060"/>
                          </a:solidFill>
                          <a:latin typeface="Ubuntu"/>
                        </a:rPr>
                        <a:t>Assise des sièges (en cm)</a:t>
                      </a:r>
                      <a:endParaRPr lang="fr-FR" sz="1600" dirty="0">
                        <a:solidFill>
                          <a:srgbClr val="002060"/>
                        </a:solidFill>
                        <a:latin typeface="Ubuntu"/>
                      </a:endParaRPr>
                    </a:p>
                  </a:txBody>
                  <a:tcPr/>
                </a:tc>
                <a:tc gridSpan="2">
                  <a:txBody>
                    <a:bodyPr/>
                    <a:lstStyle/>
                    <a:p>
                      <a:pPr algn="ctr"/>
                      <a:r>
                        <a:rPr lang="fr-FR" sz="1400" dirty="0" smtClean="0">
                          <a:solidFill>
                            <a:srgbClr val="002060"/>
                          </a:solidFill>
                          <a:latin typeface="Ubuntu"/>
                        </a:rPr>
                        <a:t>42 </a:t>
                      </a:r>
                    </a:p>
                    <a:p>
                      <a:pPr algn="ctr"/>
                      <a:r>
                        <a:rPr lang="fr-FR" sz="1400" dirty="0" smtClean="0">
                          <a:solidFill>
                            <a:srgbClr val="002060"/>
                          </a:solidFill>
                          <a:latin typeface="Ubuntu"/>
                        </a:rPr>
                        <a:t>avec renforts aux</a:t>
                      </a:r>
                      <a:r>
                        <a:rPr lang="fr-FR" sz="1400" baseline="0" dirty="0" smtClean="0">
                          <a:solidFill>
                            <a:srgbClr val="002060"/>
                          </a:solidFill>
                          <a:latin typeface="Ubuntu"/>
                        </a:rPr>
                        <a:t> lombaires</a:t>
                      </a:r>
                      <a:endParaRPr lang="fr-FR" sz="1400" dirty="0">
                        <a:solidFill>
                          <a:srgbClr val="002060"/>
                        </a:solidFill>
                        <a:latin typeface="Ubuntu"/>
                      </a:endParaRPr>
                    </a:p>
                  </a:txBody>
                  <a:tcPr/>
                </a:tc>
                <a:tc hMerge="1">
                  <a:txBody>
                    <a:bodyPr/>
                    <a:lstStyle/>
                    <a:p>
                      <a:endParaRPr lang="fr-FR"/>
                    </a:p>
                  </a:txBody>
                  <a:tcPr/>
                </a:tc>
              </a:tr>
              <a:tr h="370840">
                <a:tc>
                  <a:txBody>
                    <a:bodyPr/>
                    <a:lstStyle/>
                    <a:p>
                      <a:r>
                        <a:rPr lang="fr-FR" sz="1600" dirty="0" smtClean="0">
                          <a:solidFill>
                            <a:srgbClr val="002060"/>
                          </a:solidFill>
                          <a:latin typeface="Ubuntu"/>
                        </a:rPr>
                        <a:t>Espace</a:t>
                      </a:r>
                      <a:r>
                        <a:rPr lang="fr-FR" sz="1600" baseline="0" dirty="0" smtClean="0">
                          <a:solidFill>
                            <a:srgbClr val="002060"/>
                          </a:solidFill>
                          <a:latin typeface="Ubuntu"/>
                        </a:rPr>
                        <a:t> entre les sièges</a:t>
                      </a:r>
                      <a:endParaRPr lang="fr-FR" sz="1600" dirty="0">
                        <a:solidFill>
                          <a:srgbClr val="002060"/>
                        </a:solidFill>
                        <a:latin typeface="Ubuntu"/>
                      </a:endParaRPr>
                    </a:p>
                  </a:txBody>
                  <a:tcPr/>
                </a:tc>
                <a:tc gridSpan="2">
                  <a:txBody>
                    <a:bodyPr/>
                    <a:lstStyle/>
                    <a:p>
                      <a:pPr algn="ctr"/>
                      <a:r>
                        <a:rPr lang="fr-FR" sz="1400" dirty="0" smtClean="0">
                          <a:solidFill>
                            <a:srgbClr val="002060"/>
                          </a:solidFill>
                          <a:latin typeface="Ubuntu"/>
                        </a:rPr>
                        <a:t>81</a:t>
                      </a:r>
                      <a:endParaRPr lang="fr-FR" sz="1400" dirty="0">
                        <a:solidFill>
                          <a:srgbClr val="002060"/>
                        </a:solidFill>
                        <a:latin typeface="Ubuntu"/>
                      </a:endParaRPr>
                    </a:p>
                    <a:p>
                      <a:pPr algn="ctr"/>
                      <a:endParaRPr lang="fr-FR" sz="1400" dirty="0">
                        <a:solidFill>
                          <a:srgbClr val="002060"/>
                        </a:solidFill>
                        <a:latin typeface="Ubuntu"/>
                      </a:endParaRPr>
                    </a:p>
                  </a:txBody>
                  <a:tcPr/>
                </a:tc>
                <a:tc hMerge="1">
                  <a:txBody>
                    <a:bodyPr/>
                    <a:lstStyle/>
                    <a:p>
                      <a:endParaRPr lang="fr-FR"/>
                    </a:p>
                  </a:txBody>
                  <a:tcPr/>
                </a:tc>
              </a:tr>
              <a:tr h="370840">
                <a:tc>
                  <a:txBody>
                    <a:bodyPr/>
                    <a:lstStyle/>
                    <a:p>
                      <a:r>
                        <a:rPr lang="fr-FR" sz="1600" dirty="0" smtClean="0">
                          <a:solidFill>
                            <a:srgbClr val="002060"/>
                          </a:solidFill>
                          <a:latin typeface="Ubuntu"/>
                        </a:rPr>
                        <a:t>Inclinaison</a:t>
                      </a:r>
                      <a:endParaRPr lang="fr-FR" sz="1600" dirty="0">
                        <a:solidFill>
                          <a:srgbClr val="002060"/>
                        </a:solidFill>
                        <a:latin typeface="Ubuntu"/>
                      </a:endParaRPr>
                    </a:p>
                  </a:txBody>
                  <a:tcPr/>
                </a:tc>
                <a:tc gridSpan="2">
                  <a:txBody>
                    <a:bodyPr/>
                    <a:lstStyle/>
                    <a:p>
                      <a:pPr algn="ctr"/>
                      <a:r>
                        <a:rPr lang="fr-FR" sz="1400" dirty="0" smtClean="0">
                          <a:solidFill>
                            <a:srgbClr val="002060"/>
                          </a:solidFill>
                          <a:latin typeface="Ubuntu"/>
                        </a:rPr>
                        <a:t>120°</a:t>
                      </a:r>
                      <a:endParaRPr lang="fr-FR" sz="1400" dirty="0">
                        <a:solidFill>
                          <a:srgbClr val="002060"/>
                        </a:solidFill>
                        <a:latin typeface="Ubuntu"/>
                      </a:endParaRPr>
                    </a:p>
                  </a:txBody>
                  <a:tcPr/>
                </a:tc>
                <a:tc hMerge="1">
                  <a:txBody>
                    <a:bodyPr/>
                    <a:lstStyle/>
                    <a:p>
                      <a:endParaRPr lang="fr-FR" dirty="0"/>
                    </a:p>
                  </a:txBody>
                  <a:tcPr/>
                </a:tc>
              </a:tr>
              <a:tr h="370840">
                <a:tc>
                  <a:txBody>
                    <a:bodyPr/>
                    <a:lstStyle/>
                    <a:p>
                      <a:r>
                        <a:rPr lang="fr-FR" sz="1600" dirty="0" smtClean="0">
                          <a:solidFill>
                            <a:srgbClr val="002060"/>
                          </a:solidFill>
                          <a:latin typeface="Ubuntu"/>
                        </a:rPr>
                        <a:t>Dimension écran </a:t>
                      </a:r>
                    </a:p>
                    <a:p>
                      <a:r>
                        <a:rPr lang="fr-FR" sz="1600" dirty="0" smtClean="0">
                          <a:solidFill>
                            <a:srgbClr val="002060"/>
                          </a:solidFill>
                          <a:latin typeface="Ubuntu"/>
                        </a:rPr>
                        <a:t>(en cm)</a:t>
                      </a:r>
                      <a:endParaRPr lang="fr-FR" sz="1600" dirty="0">
                        <a:solidFill>
                          <a:srgbClr val="002060"/>
                        </a:solidFill>
                        <a:latin typeface="Ubuntu"/>
                      </a:endParaRPr>
                    </a:p>
                  </a:txBody>
                  <a:tcPr/>
                </a:tc>
                <a:tc gridSpan="2">
                  <a:txBody>
                    <a:bodyPr/>
                    <a:lstStyle/>
                    <a:p>
                      <a:pPr algn="ctr"/>
                      <a:r>
                        <a:rPr lang="fr-FR" sz="1400" dirty="0" smtClean="0">
                          <a:solidFill>
                            <a:srgbClr val="002060"/>
                          </a:solidFill>
                          <a:latin typeface="Ubuntu"/>
                        </a:rPr>
                        <a:t>25 cm tactile</a:t>
                      </a:r>
                      <a:endParaRPr lang="fr-FR" sz="1400" dirty="0">
                        <a:solidFill>
                          <a:srgbClr val="002060"/>
                        </a:solidFill>
                        <a:latin typeface="Ubuntu"/>
                      </a:endParaRPr>
                    </a:p>
                  </a:txBody>
                  <a:tcPr/>
                </a:tc>
                <a:tc hMerge="1">
                  <a:txBody>
                    <a:bodyPr/>
                    <a:lstStyle/>
                    <a:p>
                      <a:endParaRPr lang="fr-FR"/>
                    </a:p>
                  </a:txBody>
                  <a:tcPr/>
                </a:tc>
              </a:tr>
              <a:tr h="370840">
                <a:tc>
                  <a:txBody>
                    <a:bodyPr/>
                    <a:lstStyle/>
                    <a:p>
                      <a:r>
                        <a:rPr lang="fr-FR" sz="1600" dirty="0" smtClean="0">
                          <a:solidFill>
                            <a:srgbClr val="002060"/>
                          </a:solidFill>
                          <a:latin typeface="Ubuntu"/>
                        </a:rPr>
                        <a:t>Repose tête</a:t>
                      </a:r>
                      <a:endParaRPr lang="fr-FR" sz="1600" dirty="0">
                        <a:solidFill>
                          <a:srgbClr val="002060"/>
                        </a:solidFill>
                        <a:latin typeface="Ubuntu"/>
                      </a:endParaRPr>
                    </a:p>
                  </a:txBody>
                  <a:tcPr/>
                </a:tc>
                <a:tc gridSpan="2">
                  <a:txBody>
                    <a:bodyPr/>
                    <a:lstStyle/>
                    <a:p>
                      <a:pPr algn="ctr"/>
                      <a:r>
                        <a:rPr lang="fr-FR" sz="1400" dirty="0" smtClean="0">
                          <a:solidFill>
                            <a:srgbClr val="002060"/>
                          </a:solidFill>
                          <a:latin typeface="Ubuntu"/>
                        </a:rPr>
                        <a:t>Ajustable 4 positions</a:t>
                      </a:r>
                      <a:endParaRPr lang="fr-FR" sz="1400" dirty="0">
                        <a:solidFill>
                          <a:srgbClr val="002060"/>
                        </a:solidFill>
                        <a:latin typeface="Ubuntu"/>
                      </a:endParaRPr>
                    </a:p>
                  </a:txBody>
                  <a:tcPr/>
                </a:tc>
                <a:tc hMerge="1">
                  <a:txBody>
                    <a:bodyPr/>
                    <a:lstStyle/>
                    <a:p>
                      <a:endParaRPr lang="fr-FR"/>
                    </a:p>
                  </a:txBody>
                  <a:tcPr/>
                </a:tc>
              </a:tr>
              <a:tr h="370840">
                <a:tc>
                  <a:txBody>
                    <a:bodyPr/>
                    <a:lstStyle/>
                    <a:p>
                      <a:r>
                        <a:rPr lang="fr-FR" sz="1600" dirty="0" smtClean="0">
                          <a:solidFill>
                            <a:srgbClr val="002060"/>
                          </a:solidFill>
                          <a:latin typeface="Ubuntu"/>
                        </a:rPr>
                        <a:t>Prise</a:t>
                      </a:r>
                      <a:r>
                        <a:rPr lang="fr-FR" sz="1600" baseline="0" dirty="0" smtClean="0">
                          <a:solidFill>
                            <a:srgbClr val="002060"/>
                          </a:solidFill>
                          <a:latin typeface="Ubuntu"/>
                        </a:rPr>
                        <a:t> PC et USB</a:t>
                      </a:r>
                      <a:endParaRPr lang="fr-FR" sz="1600" dirty="0">
                        <a:solidFill>
                          <a:srgbClr val="002060"/>
                        </a:solidFill>
                        <a:latin typeface="Ubuntu"/>
                      </a:endParaRPr>
                    </a:p>
                  </a:txBody>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smtClean="0">
                          <a:solidFill>
                            <a:srgbClr val="00B050"/>
                          </a:solidFill>
                          <a:latin typeface="Ubuntu"/>
                          <a:sym typeface="Wingdings"/>
                        </a:rPr>
                        <a:t></a:t>
                      </a:r>
                      <a:endParaRPr lang="fr-FR" sz="1400" b="1" dirty="0" smtClean="0">
                        <a:solidFill>
                          <a:srgbClr val="00B050"/>
                        </a:solidFill>
                        <a:latin typeface="Ubuntu"/>
                      </a:endParaRPr>
                    </a:p>
                  </a:txBody>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r-FR" sz="1800" b="1" dirty="0" smtClean="0">
                        <a:solidFill>
                          <a:srgbClr val="00B050"/>
                        </a:solidFill>
                        <a:latin typeface="Ubuntu"/>
                        <a:sym typeface="Wingdings"/>
                      </a:endParaRPr>
                    </a:p>
                  </a:txBody>
                  <a:tcPr/>
                </a:tc>
              </a:tr>
            </a:tbl>
          </a:graphicData>
        </a:graphic>
      </p:graphicFrame>
    </p:spTree>
    <p:extLst>
      <p:ext uri="{BB962C8B-B14F-4D97-AF65-F5344CB8AC3E}">
        <p14:creationId xmlns:p14="http://schemas.microsoft.com/office/powerpoint/2010/main" xmlns="" val="3581670305"/>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sp>
        <p:nvSpPr>
          <p:cNvPr id="8" name="Espace réservé du contenu 2"/>
          <p:cNvSpPr txBox="1">
            <a:spLocks/>
          </p:cNvSpPr>
          <p:nvPr/>
        </p:nvSpPr>
        <p:spPr>
          <a:xfrm>
            <a:off x="2707010" y="1094432"/>
            <a:ext cx="4171462" cy="4682344"/>
          </a:xfrm>
          <a:prstGeom prst="rect">
            <a:avLst/>
          </a:prstGeom>
        </p:spPr>
        <p:txBody>
          <a:bodyPr vert="horz" lIns="91440" tIns="45720" rIns="91440" bIns="45720" rtlCol="0">
            <a:normAutofit/>
          </a:body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fr-FR" sz="2000" b="0" i="0" u="none" strike="noStrike" kern="1200" cap="none" spc="0" normalizeH="0" baseline="0" noProof="0" dirty="0">
              <a:ln>
                <a:noFill/>
              </a:ln>
              <a:solidFill>
                <a:schemeClr val="tx1"/>
              </a:solidFill>
              <a:effectLst/>
              <a:uLnTx/>
              <a:uFillTx/>
              <a:latin typeface="+mn-lt"/>
              <a:ea typeface="+mn-ea"/>
              <a:cs typeface="+mn-cs"/>
            </a:endParaRPr>
          </a:p>
        </p:txBody>
      </p:sp>
      <p:pic>
        <p:nvPicPr>
          <p:cNvPr id="9" name="Image 8"/>
          <p:cNvPicPr>
            <a:picLocks noChangeAspect="1"/>
          </p:cNvPicPr>
          <p:nvPr/>
        </p:nvPicPr>
        <p:blipFill rotWithShape="1">
          <a:blip r:embed="rId3" cstate="email">
            <a:extLst>
              <a:ext uri="{28A0092B-C50C-407E-A947-70E740481C1C}">
                <a14:useLocalDpi xmlns="" xmlns:a14="http://schemas.microsoft.com/office/drawing/2010/main"/>
              </a:ext>
            </a:extLst>
          </a:blip>
          <a:srcRect/>
          <a:stretch/>
        </p:blipFill>
        <p:spPr>
          <a:xfrm>
            <a:off x="5164677" y="308996"/>
            <a:ext cx="3979323" cy="2276549"/>
          </a:xfrm>
          <a:prstGeom prst="rect">
            <a:avLst/>
          </a:prstGeom>
        </p:spPr>
      </p:pic>
      <p:pic>
        <p:nvPicPr>
          <p:cNvPr id="10" name="Image 9"/>
          <p:cNvPicPr>
            <a:picLocks noChangeAspect="1"/>
          </p:cNvPicPr>
          <p:nvPr/>
        </p:nvPicPr>
        <p:blipFill>
          <a:blip r:embed="rId4" cstate="email">
            <a:extLst>
              <a:ext uri="{28A0092B-C50C-407E-A947-70E740481C1C}">
                <a14:useLocalDpi xmlns="" xmlns:a14="http://schemas.microsoft.com/office/drawing/2010/main"/>
              </a:ext>
            </a:extLst>
          </a:blip>
          <a:stretch>
            <a:fillRect/>
          </a:stretch>
        </p:blipFill>
        <p:spPr>
          <a:xfrm>
            <a:off x="4872738" y="3413822"/>
            <a:ext cx="4271262" cy="2826401"/>
          </a:xfrm>
          <a:prstGeom prst="rect">
            <a:avLst/>
          </a:prstGeom>
        </p:spPr>
      </p:pic>
      <p:sp>
        <p:nvSpPr>
          <p:cNvPr id="13" name="ZoneTexte 12"/>
          <p:cNvSpPr txBox="1"/>
          <p:nvPr/>
        </p:nvSpPr>
        <p:spPr>
          <a:xfrm>
            <a:off x="236483" y="961697"/>
            <a:ext cx="4855779" cy="1033103"/>
          </a:xfrm>
          <a:prstGeom prst="rect">
            <a:avLst/>
          </a:prstGeom>
          <a:solidFill>
            <a:schemeClr val="accent1">
              <a:lumMod val="75000"/>
            </a:schemeClr>
          </a:solidFill>
        </p:spPr>
        <p:txBody>
          <a:bodyPr wrap="square" rtlCol="0">
            <a:spAutoFit/>
          </a:bodyPr>
          <a:lstStyle/>
          <a:p>
            <a:pPr>
              <a:buBlip>
                <a:blip r:embed="rId5"/>
              </a:buBlip>
            </a:pPr>
            <a:r>
              <a:rPr lang="fr-FR" sz="2400" b="1" dirty="0" smtClean="0">
                <a:solidFill>
                  <a:schemeClr val="bg1"/>
                </a:solidFill>
                <a:latin typeface="Ubuntu"/>
              </a:rPr>
              <a:t>CLASSE</a:t>
            </a:r>
            <a:r>
              <a:rPr lang="fr-FR" sz="2400" b="1" dirty="0" smtClean="0">
                <a:solidFill>
                  <a:srgbClr val="002060"/>
                </a:solidFill>
                <a:latin typeface="Ubuntu"/>
              </a:rPr>
              <a:t> PREMIUM </a:t>
            </a:r>
            <a:r>
              <a:rPr lang="fr-FR" sz="2400" b="1" dirty="0" smtClean="0">
                <a:solidFill>
                  <a:srgbClr val="00B0F0"/>
                </a:solidFill>
                <a:latin typeface="Ubuntu"/>
              </a:rPr>
              <a:t>BLUE</a:t>
            </a:r>
          </a:p>
          <a:p>
            <a:pPr marL="0" lvl="1">
              <a:lnSpc>
                <a:spcPct val="90000"/>
              </a:lnSpc>
              <a:spcBef>
                <a:spcPts val="500"/>
              </a:spcBef>
              <a:buBlip>
                <a:blip r:embed="rId5"/>
              </a:buBlip>
              <a:defRPr/>
            </a:pPr>
            <a:r>
              <a:rPr lang="fr-FR" sz="1600" dirty="0" smtClean="0">
                <a:solidFill>
                  <a:schemeClr val="bg1"/>
                </a:solidFill>
                <a:latin typeface="Ubuntu"/>
              </a:rPr>
              <a:t>Divertissements gratuits</a:t>
            </a:r>
          </a:p>
          <a:p>
            <a:pPr marL="0" lvl="1">
              <a:lnSpc>
                <a:spcPct val="90000"/>
              </a:lnSpc>
              <a:spcBef>
                <a:spcPts val="500"/>
              </a:spcBef>
              <a:buBlip>
                <a:blip r:embed="rId5"/>
              </a:buBlip>
              <a:defRPr/>
            </a:pPr>
            <a:r>
              <a:rPr lang="fr-FR" sz="1600" dirty="0" smtClean="0">
                <a:solidFill>
                  <a:schemeClr val="bg1"/>
                </a:solidFill>
                <a:latin typeface="Ubuntu"/>
              </a:rPr>
              <a:t>Wifi à bord en option</a:t>
            </a:r>
          </a:p>
        </p:txBody>
      </p:sp>
      <p:pic>
        <p:nvPicPr>
          <p:cNvPr id="11" name="Picture 2"/>
          <p:cNvPicPr>
            <a:picLocks noChangeAspect="1" noChangeArrowheads="1"/>
          </p:cNvPicPr>
          <p:nvPr/>
        </p:nvPicPr>
        <p:blipFill>
          <a:blip r:embed="rId6" cstate="print"/>
          <a:srcRect/>
          <a:stretch>
            <a:fillRect/>
          </a:stretch>
        </p:blipFill>
        <p:spPr bwMode="auto">
          <a:xfrm>
            <a:off x="152400" y="152400"/>
            <a:ext cx="4151313" cy="701675"/>
          </a:xfrm>
          <a:prstGeom prst="rect">
            <a:avLst/>
          </a:prstGeom>
          <a:noFill/>
          <a:ln w="9525">
            <a:noFill/>
            <a:miter lim="800000"/>
            <a:headEnd/>
            <a:tailEnd/>
          </a:ln>
          <a:effectLst/>
        </p:spPr>
      </p:pic>
      <p:graphicFrame>
        <p:nvGraphicFramePr>
          <p:cNvPr id="12" name="Tableau 11"/>
          <p:cNvGraphicFramePr>
            <a:graphicFrameLocks noGrp="1"/>
          </p:cNvGraphicFramePr>
          <p:nvPr/>
        </p:nvGraphicFramePr>
        <p:xfrm>
          <a:off x="204952" y="2072640"/>
          <a:ext cx="4887310" cy="4642946"/>
        </p:xfrm>
        <a:graphic>
          <a:graphicData uri="http://schemas.openxmlformats.org/drawingml/2006/table">
            <a:tbl>
              <a:tblPr firstRow="1" bandRow="1">
                <a:tableStyleId>{5C22544A-7EE6-4342-B048-85BDC9FD1C3A}</a:tableStyleId>
              </a:tblPr>
              <a:tblGrid>
                <a:gridCol w="2588343"/>
                <a:gridCol w="1093213"/>
                <a:gridCol w="1205754"/>
              </a:tblGrid>
              <a:tr h="370840">
                <a:tc>
                  <a:txBody>
                    <a:bodyPr/>
                    <a:lstStyle/>
                    <a:p>
                      <a:r>
                        <a:rPr lang="fr-FR" sz="1600" dirty="0" smtClean="0">
                          <a:solidFill>
                            <a:srgbClr val="002060"/>
                          </a:solidFill>
                          <a:latin typeface="Ubuntu"/>
                        </a:rPr>
                        <a:t>TYPE</a:t>
                      </a:r>
                      <a:r>
                        <a:rPr lang="fr-FR" sz="1600" baseline="0" dirty="0" smtClean="0">
                          <a:solidFill>
                            <a:srgbClr val="002060"/>
                          </a:solidFill>
                          <a:latin typeface="Ubuntu"/>
                        </a:rPr>
                        <a:t> D’APPAREIL</a:t>
                      </a:r>
                      <a:endParaRPr lang="fr-FR" sz="1600" dirty="0">
                        <a:solidFill>
                          <a:srgbClr val="002060"/>
                        </a:solidFill>
                        <a:latin typeface="Ubuntu"/>
                      </a:endParaRPr>
                    </a:p>
                  </a:txBody>
                  <a:tcPr/>
                </a:tc>
                <a:tc>
                  <a:txBody>
                    <a:bodyPr/>
                    <a:lstStyle/>
                    <a:p>
                      <a:pPr algn="ctr"/>
                      <a:r>
                        <a:rPr lang="fr-FR" sz="1600" dirty="0" smtClean="0">
                          <a:solidFill>
                            <a:srgbClr val="002060"/>
                          </a:solidFill>
                          <a:latin typeface="Ubuntu"/>
                        </a:rPr>
                        <a:t>A330-300</a:t>
                      </a:r>
                      <a:endParaRPr lang="fr-FR" sz="1600" dirty="0">
                        <a:solidFill>
                          <a:srgbClr val="002060"/>
                        </a:solidFill>
                        <a:latin typeface="Ubuntu"/>
                      </a:endParaRPr>
                    </a:p>
                  </a:txBody>
                  <a:tcPr/>
                </a:tc>
                <a:tc>
                  <a:txBody>
                    <a:bodyPr/>
                    <a:lstStyle/>
                    <a:p>
                      <a:pPr algn="ctr"/>
                      <a:r>
                        <a:rPr lang="fr-FR" sz="1600" dirty="0" smtClean="0">
                          <a:solidFill>
                            <a:srgbClr val="002060"/>
                          </a:solidFill>
                          <a:latin typeface="Ubuntu"/>
                        </a:rPr>
                        <a:t>A350-900</a:t>
                      </a:r>
                      <a:endParaRPr lang="fr-FR" sz="1600" dirty="0">
                        <a:solidFill>
                          <a:srgbClr val="002060"/>
                        </a:solidFill>
                        <a:latin typeface="Ubuntu"/>
                      </a:endParaRPr>
                    </a:p>
                  </a:txBody>
                  <a:tcPr/>
                </a:tc>
              </a:tr>
              <a:tr h="370840">
                <a:tc>
                  <a:txBody>
                    <a:bodyPr/>
                    <a:lstStyle/>
                    <a:p>
                      <a:r>
                        <a:rPr lang="fr-FR" sz="1600" dirty="0" smtClean="0">
                          <a:solidFill>
                            <a:srgbClr val="002060"/>
                          </a:solidFill>
                          <a:latin typeface="Ubuntu"/>
                        </a:rPr>
                        <a:t>Nombre de sièges</a:t>
                      </a:r>
                      <a:endParaRPr lang="fr-FR" sz="1600" dirty="0">
                        <a:solidFill>
                          <a:srgbClr val="002060"/>
                        </a:solidFill>
                        <a:latin typeface="Ubuntu"/>
                      </a:endParaRPr>
                    </a:p>
                  </a:txBody>
                  <a:tcPr/>
                </a:tc>
                <a:tc>
                  <a:txBody>
                    <a:bodyPr/>
                    <a:lstStyle/>
                    <a:p>
                      <a:pPr algn="ctr"/>
                      <a:r>
                        <a:rPr lang="fr-FR" sz="1600" dirty="0" smtClean="0">
                          <a:solidFill>
                            <a:srgbClr val="002060"/>
                          </a:solidFill>
                          <a:latin typeface="Ubuntu"/>
                        </a:rPr>
                        <a:t>28</a:t>
                      </a:r>
                      <a:endParaRPr lang="fr-FR" sz="1600" dirty="0">
                        <a:solidFill>
                          <a:srgbClr val="002060"/>
                        </a:solidFill>
                        <a:latin typeface="Ubuntu"/>
                      </a:endParaRPr>
                    </a:p>
                  </a:txBody>
                  <a:tcPr/>
                </a:tc>
                <a:tc>
                  <a:txBody>
                    <a:bodyPr/>
                    <a:lstStyle/>
                    <a:p>
                      <a:pPr algn="ctr"/>
                      <a:r>
                        <a:rPr lang="fr-FR" sz="1600" dirty="0" smtClean="0">
                          <a:solidFill>
                            <a:srgbClr val="002060"/>
                          </a:solidFill>
                          <a:latin typeface="Ubuntu"/>
                        </a:rPr>
                        <a:t>35</a:t>
                      </a:r>
                      <a:endParaRPr lang="fr-FR" sz="1600" dirty="0">
                        <a:solidFill>
                          <a:srgbClr val="002060"/>
                        </a:solidFill>
                        <a:latin typeface="Ubuntu"/>
                      </a:endParaRPr>
                    </a:p>
                  </a:txBody>
                  <a:tcPr/>
                </a:tc>
              </a:tr>
              <a:tr h="323018">
                <a:tc>
                  <a:txBody>
                    <a:bodyPr/>
                    <a:lstStyle/>
                    <a:p>
                      <a:r>
                        <a:rPr lang="fr-FR" sz="1600" dirty="0" smtClean="0">
                          <a:solidFill>
                            <a:srgbClr val="002060"/>
                          </a:solidFill>
                          <a:latin typeface="Ubuntu"/>
                        </a:rPr>
                        <a:t>Nombre de </a:t>
                      </a:r>
                      <a:r>
                        <a:rPr lang="fr-FR" sz="1600" baseline="0" dirty="0" smtClean="0">
                          <a:solidFill>
                            <a:srgbClr val="002060"/>
                          </a:solidFill>
                          <a:latin typeface="Ubuntu"/>
                        </a:rPr>
                        <a:t>sièges de front</a:t>
                      </a:r>
                      <a:endParaRPr lang="fr-FR" sz="1600" dirty="0">
                        <a:solidFill>
                          <a:srgbClr val="002060"/>
                        </a:solidFill>
                        <a:latin typeface="Ubuntu"/>
                      </a:endParaRPr>
                    </a:p>
                  </a:txBody>
                  <a:tcPr/>
                </a:tc>
                <a:tc gridSpan="2">
                  <a:txBody>
                    <a:bodyPr/>
                    <a:lstStyle/>
                    <a:p>
                      <a:pPr algn="ctr"/>
                      <a:r>
                        <a:rPr lang="fr-FR" sz="1600" dirty="0" smtClean="0">
                          <a:solidFill>
                            <a:srgbClr val="002060"/>
                          </a:solidFill>
                          <a:latin typeface="Ubuntu"/>
                        </a:rPr>
                        <a:t>7</a:t>
                      </a:r>
                      <a:r>
                        <a:rPr lang="fr-FR" sz="1600" baseline="0" dirty="0" smtClean="0">
                          <a:solidFill>
                            <a:srgbClr val="002060"/>
                          </a:solidFill>
                          <a:latin typeface="Ubuntu"/>
                        </a:rPr>
                        <a:t> (2/3/2)</a:t>
                      </a:r>
                      <a:endParaRPr lang="fr-FR" sz="1600" dirty="0">
                        <a:solidFill>
                          <a:srgbClr val="002060"/>
                        </a:solidFill>
                        <a:latin typeface="Ubuntu"/>
                      </a:endParaRPr>
                    </a:p>
                  </a:txBody>
                  <a:tcPr/>
                </a:tc>
                <a:tc hMerge="1">
                  <a:txBody>
                    <a:bodyPr/>
                    <a:lstStyle/>
                    <a:p>
                      <a:pPr algn="ctr"/>
                      <a:endParaRPr lang="fr-FR" dirty="0">
                        <a:solidFill>
                          <a:srgbClr val="002060"/>
                        </a:solidFill>
                        <a:latin typeface="Ubuntu"/>
                      </a:endParaRPr>
                    </a:p>
                  </a:txBody>
                  <a:tcPr/>
                </a:tc>
              </a:tr>
              <a:tr h="370840">
                <a:tc>
                  <a:txBody>
                    <a:bodyPr/>
                    <a:lstStyle/>
                    <a:p>
                      <a:r>
                        <a:rPr lang="fr-FR" sz="1600" dirty="0" smtClean="0">
                          <a:solidFill>
                            <a:srgbClr val="002060"/>
                          </a:solidFill>
                          <a:latin typeface="Ubuntu"/>
                        </a:rPr>
                        <a:t>Revêtement</a:t>
                      </a:r>
                      <a:r>
                        <a:rPr lang="fr-FR" sz="1600" baseline="0" dirty="0" smtClean="0">
                          <a:solidFill>
                            <a:srgbClr val="002060"/>
                          </a:solidFill>
                          <a:latin typeface="Ubuntu"/>
                        </a:rPr>
                        <a:t> sièges</a:t>
                      </a:r>
                      <a:endParaRPr lang="fr-FR" sz="1600" dirty="0">
                        <a:solidFill>
                          <a:srgbClr val="002060"/>
                        </a:solidFill>
                        <a:latin typeface="Ubuntu"/>
                      </a:endParaRPr>
                    </a:p>
                  </a:txBody>
                  <a:tcPr/>
                </a:tc>
                <a:tc gridSpan="2">
                  <a:txBody>
                    <a:bodyPr/>
                    <a:lstStyle/>
                    <a:p>
                      <a:pPr algn="ctr"/>
                      <a:r>
                        <a:rPr lang="fr-FR" sz="1600" dirty="0" smtClean="0">
                          <a:solidFill>
                            <a:srgbClr val="002060"/>
                          </a:solidFill>
                          <a:latin typeface="Ubuntu"/>
                        </a:rPr>
                        <a:t>Cuir</a:t>
                      </a:r>
                      <a:endParaRPr lang="fr-FR" sz="1600" dirty="0">
                        <a:solidFill>
                          <a:srgbClr val="002060"/>
                        </a:solidFill>
                        <a:latin typeface="Ubuntu"/>
                      </a:endParaRPr>
                    </a:p>
                  </a:txBody>
                  <a:tcPr/>
                </a:tc>
                <a:tc hMerge="1">
                  <a:txBody>
                    <a:bodyPr/>
                    <a:lstStyle/>
                    <a:p>
                      <a:endParaRPr lang="fr-FR"/>
                    </a:p>
                  </a:txBody>
                  <a:tcPr/>
                </a:tc>
              </a:tr>
              <a:tr h="370840">
                <a:tc>
                  <a:txBody>
                    <a:bodyPr/>
                    <a:lstStyle/>
                    <a:p>
                      <a:r>
                        <a:rPr lang="fr-FR" sz="1600" dirty="0" smtClean="0">
                          <a:solidFill>
                            <a:srgbClr val="002060"/>
                          </a:solidFill>
                          <a:latin typeface="Ubuntu"/>
                        </a:rPr>
                        <a:t>Assise des sièges (en cm)</a:t>
                      </a:r>
                      <a:endParaRPr lang="fr-FR" sz="1600" dirty="0">
                        <a:solidFill>
                          <a:srgbClr val="002060"/>
                        </a:solidFill>
                        <a:latin typeface="Ubuntu"/>
                      </a:endParaRPr>
                    </a:p>
                  </a:txBody>
                  <a:tcPr/>
                </a:tc>
                <a:tc gridSpan="2">
                  <a:txBody>
                    <a:bodyPr/>
                    <a:lstStyle/>
                    <a:p>
                      <a:pPr algn="ctr"/>
                      <a:r>
                        <a:rPr lang="fr-FR" sz="1600" dirty="0" smtClean="0">
                          <a:solidFill>
                            <a:srgbClr val="002060"/>
                          </a:solidFill>
                          <a:latin typeface="Ubuntu"/>
                        </a:rPr>
                        <a:t>45</a:t>
                      </a:r>
                    </a:p>
                    <a:p>
                      <a:pPr algn="ctr"/>
                      <a:r>
                        <a:rPr lang="fr-FR" sz="1400" dirty="0" smtClean="0">
                          <a:solidFill>
                            <a:srgbClr val="002060"/>
                          </a:solidFill>
                          <a:latin typeface="Ubuntu"/>
                        </a:rPr>
                        <a:t>avec renforts aux</a:t>
                      </a:r>
                      <a:r>
                        <a:rPr lang="fr-FR" sz="1400" baseline="0" dirty="0" smtClean="0">
                          <a:solidFill>
                            <a:srgbClr val="002060"/>
                          </a:solidFill>
                          <a:latin typeface="Ubuntu"/>
                        </a:rPr>
                        <a:t> lombaires</a:t>
                      </a:r>
                      <a:endParaRPr lang="fr-FR" sz="1400" dirty="0">
                        <a:solidFill>
                          <a:srgbClr val="002060"/>
                        </a:solidFill>
                        <a:latin typeface="Ubuntu"/>
                      </a:endParaRPr>
                    </a:p>
                  </a:txBody>
                  <a:tcPr/>
                </a:tc>
                <a:tc hMerge="1">
                  <a:txBody>
                    <a:bodyPr/>
                    <a:lstStyle/>
                    <a:p>
                      <a:endParaRPr lang="fr-FR"/>
                    </a:p>
                  </a:txBody>
                  <a:tcPr/>
                </a:tc>
              </a:tr>
              <a:tr h="336857">
                <a:tc>
                  <a:txBody>
                    <a:bodyPr/>
                    <a:lstStyle/>
                    <a:p>
                      <a:r>
                        <a:rPr lang="fr-FR" sz="1600" dirty="0" smtClean="0">
                          <a:solidFill>
                            <a:srgbClr val="002060"/>
                          </a:solidFill>
                          <a:latin typeface="Ubuntu"/>
                        </a:rPr>
                        <a:t>Espace</a:t>
                      </a:r>
                      <a:r>
                        <a:rPr lang="fr-FR" sz="1600" baseline="0" dirty="0" smtClean="0">
                          <a:solidFill>
                            <a:srgbClr val="002060"/>
                          </a:solidFill>
                          <a:latin typeface="Ubuntu"/>
                        </a:rPr>
                        <a:t> entre les sièges</a:t>
                      </a:r>
                      <a:endParaRPr lang="fr-FR" sz="1600" dirty="0">
                        <a:solidFill>
                          <a:srgbClr val="002060"/>
                        </a:solidFill>
                        <a:latin typeface="Ubuntu"/>
                      </a:endParaRPr>
                    </a:p>
                  </a:txBody>
                  <a:tcPr/>
                </a:tc>
                <a:tc gridSpan="2">
                  <a:txBody>
                    <a:bodyPr/>
                    <a:lstStyle/>
                    <a:p>
                      <a:pPr algn="ctr"/>
                      <a:r>
                        <a:rPr lang="fr-FR" sz="1600" dirty="0" smtClean="0">
                          <a:solidFill>
                            <a:srgbClr val="002060"/>
                          </a:solidFill>
                          <a:latin typeface="Ubuntu"/>
                        </a:rPr>
                        <a:t>92</a:t>
                      </a:r>
                      <a:endParaRPr lang="fr-FR" sz="1600" dirty="0">
                        <a:solidFill>
                          <a:srgbClr val="002060"/>
                        </a:solidFill>
                        <a:latin typeface="Ubuntu"/>
                      </a:endParaRPr>
                    </a:p>
                  </a:txBody>
                  <a:tcPr/>
                </a:tc>
                <a:tc hMerge="1">
                  <a:txBody>
                    <a:bodyPr/>
                    <a:lstStyle/>
                    <a:p>
                      <a:endParaRPr lang="fr-FR"/>
                    </a:p>
                  </a:txBody>
                  <a:tcPr/>
                </a:tc>
              </a:tr>
              <a:tr h="331075">
                <a:tc>
                  <a:txBody>
                    <a:bodyPr/>
                    <a:lstStyle/>
                    <a:p>
                      <a:r>
                        <a:rPr lang="fr-FR" sz="1600" dirty="0" smtClean="0">
                          <a:solidFill>
                            <a:srgbClr val="002060"/>
                          </a:solidFill>
                          <a:latin typeface="Ubuntu"/>
                        </a:rPr>
                        <a:t>Inclinaison</a:t>
                      </a:r>
                      <a:endParaRPr lang="fr-FR" sz="1600" dirty="0">
                        <a:solidFill>
                          <a:srgbClr val="002060"/>
                        </a:solidFill>
                        <a:latin typeface="Ubuntu"/>
                      </a:endParaRPr>
                    </a:p>
                  </a:txBody>
                  <a:tcPr/>
                </a:tc>
                <a:tc gridSpan="2">
                  <a:txBody>
                    <a:bodyPr/>
                    <a:lstStyle/>
                    <a:p>
                      <a:pPr algn="ctr"/>
                      <a:r>
                        <a:rPr lang="fr-FR" sz="1600" dirty="0" smtClean="0">
                          <a:solidFill>
                            <a:srgbClr val="002060"/>
                          </a:solidFill>
                          <a:latin typeface="Ubuntu"/>
                        </a:rPr>
                        <a:t>130°</a:t>
                      </a:r>
                      <a:endParaRPr lang="fr-FR" sz="1600" dirty="0">
                        <a:solidFill>
                          <a:srgbClr val="002060"/>
                        </a:solidFill>
                        <a:latin typeface="Ubuntu"/>
                      </a:endParaRPr>
                    </a:p>
                  </a:txBody>
                  <a:tcPr/>
                </a:tc>
                <a:tc hMerge="1">
                  <a:txBody>
                    <a:bodyPr/>
                    <a:lstStyle/>
                    <a:p>
                      <a:endParaRPr lang="fr-FR" dirty="0"/>
                    </a:p>
                  </a:txBody>
                  <a:tcPr/>
                </a:tc>
              </a:tr>
              <a:tr h="311106">
                <a:tc>
                  <a:txBody>
                    <a:bodyPr/>
                    <a:lstStyle/>
                    <a:p>
                      <a:r>
                        <a:rPr lang="fr-FR" sz="1600" dirty="0" smtClean="0">
                          <a:solidFill>
                            <a:srgbClr val="002060"/>
                          </a:solidFill>
                          <a:latin typeface="Ubuntu"/>
                        </a:rPr>
                        <a:t>Dimension écran (en cm)</a:t>
                      </a:r>
                      <a:endParaRPr lang="fr-FR" sz="1600" dirty="0">
                        <a:solidFill>
                          <a:srgbClr val="002060"/>
                        </a:solidFill>
                        <a:latin typeface="Ubuntu"/>
                      </a:endParaRPr>
                    </a:p>
                  </a:txBody>
                  <a:tcPr/>
                </a:tc>
                <a:tc gridSpan="2">
                  <a:txBody>
                    <a:bodyPr/>
                    <a:lstStyle/>
                    <a:p>
                      <a:pPr algn="ctr"/>
                      <a:r>
                        <a:rPr lang="fr-FR" sz="1600" dirty="0" smtClean="0">
                          <a:solidFill>
                            <a:srgbClr val="002060"/>
                          </a:solidFill>
                          <a:latin typeface="Ubuntu"/>
                        </a:rPr>
                        <a:t>30 cm tactile</a:t>
                      </a:r>
                      <a:endParaRPr lang="fr-FR" sz="1600" dirty="0">
                        <a:solidFill>
                          <a:srgbClr val="002060"/>
                        </a:solidFill>
                        <a:latin typeface="Ubuntu"/>
                      </a:endParaRPr>
                    </a:p>
                  </a:txBody>
                  <a:tcPr/>
                </a:tc>
                <a:tc hMerge="1">
                  <a:txBody>
                    <a:bodyPr/>
                    <a:lstStyle/>
                    <a:p>
                      <a:endParaRPr lang="fr-FR"/>
                    </a:p>
                  </a:txBody>
                  <a:tcPr/>
                </a:tc>
              </a:tr>
              <a:tr h="291136">
                <a:tc>
                  <a:txBody>
                    <a:bodyPr/>
                    <a:lstStyle/>
                    <a:p>
                      <a:r>
                        <a:rPr lang="fr-FR" sz="1600" dirty="0" smtClean="0">
                          <a:solidFill>
                            <a:srgbClr val="002060"/>
                          </a:solidFill>
                          <a:latin typeface="Ubuntu"/>
                        </a:rPr>
                        <a:t>Repose tête</a:t>
                      </a:r>
                      <a:endParaRPr lang="fr-FR" sz="1600" dirty="0">
                        <a:solidFill>
                          <a:srgbClr val="002060"/>
                        </a:solidFill>
                        <a:latin typeface="Ubuntu"/>
                      </a:endParaRPr>
                    </a:p>
                  </a:txBody>
                  <a:tcPr/>
                </a:tc>
                <a:tc gridSpan="2">
                  <a:txBody>
                    <a:bodyPr/>
                    <a:lstStyle/>
                    <a:p>
                      <a:pPr algn="ctr"/>
                      <a:r>
                        <a:rPr lang="fr-FR" sz="1600" dirty="0" smtClean="0">
                          <a:solidFill>
                            <a:srgbClr val="002060"/>
                          </a:solidFill>
                          <a:latin typeface="Ubuntu"/>
                        </a:rPr>
                        <a:t>Ajustable 4 positions</a:t>
                      </a:r>
                      <a:endParaRPr lang="fr-FR" sz="1600" dirty="0">
                        <a:solidFill>
                          <a:srgbClr val="002060"/>
                        </a:solidFill>
                        <a:latin typeface="Ubuntu"/>
                      </a:endParaRPr>
                    </a:p>
                  </a:txBody>
                  <a:tcPr/>
                </a:tc>
                <a:tc hMerge="1">
                  <a:txBody>
                    <a:bodyPr/>
                    <a:lstStyle/>
                    <a:p>
                      <a:endParaRPr lang="fr-FR"/>
                    </a:p>
                  </a:txBody>
                  <a:tcPr/>
                </a:tc>
              </a:tr>
              <a:tr h="370840">
                <a:tc>
                  <a:txBody>
                    <a:bodyPr/>
                    <a:lstStyle/>
                    <a:p>
                      <a:r>
                        <a:rPr lang="fr-FR" sz="1600" dirty="0" smtClean="0">
                          <a:solidFill>
                            <a:srgbClr val="002060"/>
                          </a:solidFill>
                          <a:latin typeface="Ubuntu"/>
                        </a:rPr>
                        <a:t>Prise</a:t>
                      </a:r>
                      <a:r>
                        <a:rPr lang="fr-FR" sz="1600" baseline="0" dirty="0" smtClean="0">
                          <a:solidFill>
                            <a:srgbClr val="002060"/>
                          </a:solidFill>
                          <a:latin typeface="Ubuntu"/>
                        </a:rPr>
                        <a:t> PC et USB</a:t>
                      </a:r>
                      <a:endParaRPr lang="fr-FR" sz="1600" dirty="0">
                        <a:solidFill>
                          <a:srgbClr val="002060"/>
                        </a:solidFill>
                        <a:latin typeface="Ubuntu"/>
                      </a:endParaRPr>
                    </a:p>
                  </a:txBody>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600" b="1" dirty="0" smtClean="0">
                          <a:solidFill>
                            <a:srgbClr val="00B050"/>
                          </a:solidFill>
                          <a:latin typeface="Ubuntu"/>
                          <a:sym typeface="Wingdings"/>
                        </a:rPr>
                        <a:t></a:t>
                      </a:r>
                      <a:endParaRPr lang="fr-FR" sz="1600" b="1" dirty="0" smtClean="0">
                        <a:solidFill>
                          <a:srgbClr val="00B050"/>
                        </a:solidFill>
                        <a:latin typeface="Ubuntu"/>
                      </a:endParaRPr>
                    </a:p>
                  </a:txBody>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r-FR" sz="1800" b="1" dirty="0" smtClean="0">
                        <a:solidFill>
                          <a:srgbClr val="00B050"/>
                        </a:solidFill>
                        <a:latin typeface="Ubuntu"/>
                        <a:sym typeface="Wingdings"/>
                      </a:endParaRPr>
                    </a:p>
                  </a:txBody>
                  <a:tcPr/>
                </a:tc>
              </a:tr>
              <a:tr h="348769">
                <a:tc>
                  <a:txBody>
                    <a:bodyPr/>
                    <a:lstStyle/>
                    <a:p>
                      <a:r>
                        <a:rPr lang="fr-FR" sz="1600" dirty="0" smtClean="0">
                          <a:solidFill>
                            <a:srgbClr val="002060"/>
                          </a:solidFill>
                          <a:latin typeface="Ubuntu"/>
                        </a:rPr>
                        <a:t>Repose-pieds</a:t>
                      </a:r>
                      <a:r>
                        <a:rPr lang="fr-FR" sz="1600" baseline="0" dirty="0" smtClean="0">
                          <a:solidFill>
                            <a:srgbClr val="002060"/>
                          </a:solidFill>
                          <a:latin typeface="Ubuntu"/>
                        </a:rPr>
                        <a:t> et jambes</a:t>
                      </a:r>
                      <a:endParaRPr lang="fr-FR" sz="1600" dirty="0">
                        <a:solidFill>
                          <a:srgbClr val="002060"/>
                        </a:solidFill>
                        <a:latin typeface="Ubuntu"/>
                      </a:endParaRPr>
                    </a:p>
                  </a:txBody>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600" b="1" smtClean="0">
                          <a:solidFill>
                            <a:srgbClr val="00B050"/>
                          </a:solidFill>
                          <a:latin typeface="Ubuntu"/>
                          <a:sym typeface="Wingdings"/>
                        </a:rPr>
                        <a:t></a:t>
                      </a:r>
                      <a:endParaRPr lang="fr-FR" sz="1600" b="1" dirty="0" smtClean="0">
                        <a:solidFill>
                          <a:srgbClr val="00B050"/>
                        </a:solidFill>
                        <a:latin typeface="Ubuntu"/>
                      </a:endParaRPr>
                    </a:p>
                  </a:txBody>
                  <a:tcPr/>
                </a:tc>
                <a:tc hMerge="1">
                  <a:txBody>
                    <a:bodyPr/>
                    <a:lstStyle/>
                    <a:p>
                      <a:endParaRPr lang="fr-FR"/>
                    </a:p>
                  </a:txBody>
                  <a:tcPr/>
                </a:tc>
              </a:tr>
              <a:tr h="370840">
                <a:tc>
                  <a:txBody>
                    <a:bodyPr/>
                    <a:lstStyle/>
                    <a:p>
                      <a:r>
                        <a:rPr lang="fr-FR" sz="1600" dirty="0" smtClean="0">
                          <a:solidFill>
                            <a:srgbClr val="002060"/>
                          </a:solidFill>
                          <a:latin typeface="Ubuntu"/>
                        </a:rPr>
                        <a:t>Console centrale</a:t>
                      </a:r>
                      <a:endParaRPr lang="fr-FR" sz="1600" dirty="0">
                        <a:solidFill>
                          <a:srgbClr val="002060"/>
                        </a:solidFill>
                        <a:latin typeface="Ubuntu"/>
                      </a:endParaRPr>
                    </a:p>
                  </a:txBody>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600" b="1" dirty="0" smtClean="0">
                          <a:solidFill>
                            <a:srgbClr val="00B050"/>
                          </a:solidFill>
                          <a:latin typeface="Ubuntu"/>
                          <a:sym typeface="Wingdings"/>
                        </a:rPr>
                        <a:t></a:t>
                      </a:r>
                      <a:endParaRPr lang="fr-FR" sz="1600" b="1" dirty="0" smtClean="0">
                        <a:solidFill>
                          <a:srgbClr val="00B050"/>
                        </a:solidFill>
                        <a:latin typeface="Ubuntu"/>
                      </a:endParaRPr>
                    </a:p>
                  </a:txBody>
                  <a:tcPr/>
                </a:tc>
                <a:tc hMerge="1">
                  <a:txBody>
                    <a:bodyPr/>
                    <a:lstStyle/>
                    <a:p>
                      <a:endParaRPr lang="fr-FR"/>
                    </a:p>
                  </a:txBody>
                  <a:tcPr/>
                </a:tc>
              </a:tr>
            </a:tbl>
          </a:graphicData>
        </a:graphic>
      </p:graphicFrame>
    </p:spTree>
    <p:extLst>
      <p:ext uri="{BB962C8B-B14F-4D97-AF65-F5344CB8AC3E}">
        <p14:creationId xmlns:p14="http://schemas.microsoft.com/office/powerpoint/2010/main" xmlns="" val="3581670305"/>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3" cstate="email"/>
          <a:srcRect/>
          <a:stretch>
            <a:fillRect/>
          </a:stretch>
        </p:blipFill>
        <p:spPr bwMode="auto">
          <a:xfrm>
            <a:off x="3825765" y="742280"/>
            <a:ext cx="5096494" cy="5149651"/>
          </a:xfrm>
          <a:prstGeom prst="rect">
            <a:avLst/>
          </a:prstGeom>
          <a:noFill/>
          <a:ln w="9525">
            <a:noFill/>
            <a:miter lim="800000"/>
            <a:headEnd/>
            <a:tailEnd/>
          </a:ln>
          <a:effectLst/>
        </p:spPr>
      </p:pic>
      <p:sp>
        <p:nvSpPr>
          <p:cNvPr id="4" name="Rectangle 8"/>
          <p:cNvSpPr>
            <a:spLocks noChangeArrowheads="1"/>
          </p:cNvSpPr>
          <p:nvPr/>
        </p:nvSpPr>
        <p:spPr bwMode="auto">
          <a:xfrm>
            <a:off x="258339" y="1655181"/>
            <a:ext cx="4214810" cy="1200329"/>
          </a:xfrm>
          <a:prstGeom prst="rect">
            <a:avLst/>
          </a:prstGeom>
          <a:noFill/>
          <a:ln w="9525">
            <a:noFill/>
            <a:miter lim="800000"/>
            <a:headEnd/>
            <a:tailEnd/>
          </a:ln>
        </p:spPr>
        <p:txBody>
          <a:bodyPr wrap="square">
            <a:spAutoFit/>
          </a:bodyPr>
          <a:lstStyle/>
          <a:p>
            <a:r>
              <a:rPr lang="fr-FR" sz="2400" b="1" dirty="0" smtClean="0">
                <a:solidFill>
                  <a:schemeClr val="tx2"/>
                </a:solidFill>
                <a:latin typeface="Ubuntu"/>
              </a:rPr>
              <a:t>Une solution simple combinant </a:t>
            </a:r>
          </a:p>
          <a:p>
            <a:r>
              <a:rPr lang="fr-FR" sz="2400" b="1" dirty="0" smtClean="0">
                <a:solidFill>
                  <a:schemeClr val="tx2"/>
                </a:solidFill>
                <a:latin typeface="Ubuntu"/>
              </a:rPr>
              <a:t>“TGV + navette + avion”</a:t>
            </a:r>
          </a:p>
        </p:txBody>
      </p:sp>
      <p:sp>
        <p:nvSpPr>
          <p:cNvPr id="5" name="ZoneTexte 4"/>
          <p:cNvSpPr txBox="1"/>
          <p:nvPr/>
        </p:nvSpPr>
        <p:spPr>
          <a:xfrm>
            <a:off x="223673" y="3060312"/>
            <a:ext cx="4632105" cy="2585323"/>
          </a:xfrm>
          <a:prstGeom prst="rect">
            <a:avLst/>
          </a:prstGeom>
          <a:noFill/>
        </p:spPr>
        <p:txBody>
          <a:bodyPr wrap="square" rtlCol="0">
            <a:spAutoFit/>
          </a:bodyPr>
          <a:lstStyle/>
          <a:p>
            <a:pPr>
              <a:buBlip>
                <a:blip r:embed="rId4"/>
              </a:buBlip>
            </a:pPr>
            <a:r>
              <a:rPr lang="fr-FR" b="1" dirty="0" smtClean="0">
                <a:solidFill>
                  <a:srgbClr val="0070C0"/>
                </a:solidFill>
                <a:latin typeface="Ubuntu Light"/>
              </a:rPr>
              <a:t>Achat en une seule fois </a:t>
            </a:r>
            <a:r>
              <a:rPr lang="fr-FR" dirty="0" smtClean="0">
                <a:solidFill>
                  <a:srgbClr val="0070C0"/>
                </a:solidFill>
                <a:latin typeface="Ubuntu Light"/>
              </a:rPr>
              <a:t>d’un vol Air Caraïbes précédé et / ou suivi d’un acheminement en TGV au départ ou à l’arrivée </a:t>
            </a:r>
            <a:r>
              <a:rPr lang="fr-FR" b="1" dirty="0" smtClean="0">
                <a:solidFill>
                  <a:srgbClr val="0070C0"/>
                </a:solidFill>
                <a:latin typeface="Ubuntu Light"/>
              </a:rPr>
              <a:t>de Massy TGV, la gare la plus proche de l’aéroport d’Orly Sud. </a:t>
            </a:r>
          </a:p>
          <a:p>
            <a:pPr>
              <a:buBlip>
                <a:blip r:embed="rId4"/>
              </a:buBlip>
            </a:pPr>
            <a:endParaRPr lang="fr-FR" b="1" dirty="0" smtClean="0">
              <a:solidFill>
                <a:srgbClr val="0070C0"/>
              </a:solidFill>
              <a:latin typeface="Ubuntu Light"/>
            </a:endParaRPr>
          </a:p>
          <a:p>
            <a:pPr>
              <a:buBlip>
                <a:blip r:embed="rId4"/>
              </a:buBlip>
            </a:pPr>
            <a:r>
              <a:rPr lang="fr-FR" b="1" dirty="0" smtClean="0">
                <a:solidFill>
                  <a:srgbClr val="0070C0"/>
                </a:solidFill>
                <a:latin typeface="Ubuntu Light"/>
              </a:rPr>
              <a:t>Des navettes gratuites </a:t>
            </a:r>
            <a:r>
              <a:rPr lang="fr-FR" dirty="0" smtClean="0">
                <a:solidFill>
                  <a:srgbClr val="0070C0"/>
                </a:solidFill>
                <a:latin typeface="Ubuntu Light"/>
              </a:rPr>
              <a:t>assurent le transfert des passagers entre Massy TGV et Orly Sud.</a:t>
            </a:r>
          </a:p>
        </p:txBody>
      </p:sp>
      <p:pic>
        <p:nvPicPr>
          <p:cNvPr id="16386" name="Picture 2"/>
          <p:cNvPicPr>
            <a:picLocks noChangeAspect="1" noChangeArrowheads="1"/>
          </p:cNvPicPr>
          <p:nvPr/>
        </p:nvPicPr>
        <p:blipFill>
          <a:blip r:embed="rId5" cstate="print"/>
          <a:srcRect/>
          <a:stretch>
            <a:fillRect/>
          </a:stretch>
        </p:blipFill>
        <p:spPr bwMode="auto">
          <a:xfrm>
            <a:off x="278524" y="378372"/>
            <a:ext cx="3589760" cy="1072055"/>
          </a:xfrm>
          <a:prstGeom prst="rect">
            <a:avLst/>
          </a:prstGeom>
          <a:noFill/>
          <a:ln w="9525">
            <a:noFill/>
            <a:miter lim="800000"/>
            <a:headEnd/>
            <a:tailEnd/>
          </a:ln>
          <a:effectLst/>
        </p:spPr>
      </p:pic>
    </p:spTree>
    <p:extLst>
      <p:ext uri="{BB962C8B-B14F-4D97-AF65-F5344CB8AC3E}">
        <p14:creationId xmlns:p14="http://schemas.microsoft.com/office/powerpoint/2010/main" xmlns="" val="3581670305"/>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sp>
        <p:nvSpPr>
          <p:cNvPr id="3" name="Rectangle 8"/>
          <p:cNvSpPr>
            <a:spLocks noChangeArrowheads="1"/>
          </p:cNvSpPr>
          <p:nvPr/>
        </p:nvSpPr>
        <p:spPr bwMode="auto">
          <a:xfrm>
            <a:off x="4225159" y="273460"/>
            <a:ext cx="4918841" cy="6647974"/>
          </a:xfrm>
          <a:prstGeom prst="rect">
            <a:avLst/>
          </a:prstGeom>
          <a:noFill/>
          <a:ln w="9525">
            <a:noFill/>
            <a:miter lim="800000"/>
            <a:headEnd/>
            <a:tailEnd/>
          </a:ln>
        </p:spPr>
        <p:txBody>
          <a:bodyPr wrap="square">
            <a:spAutoFit/>
          </a:bodyPr>
          <a:lstStyle/>
          <a:p>
            <a:pPr>
              <a:buBlip>
                <a:blip r:embed="rId3"/>
              </a:buBlip>
            </a:pPr>
            <a:r>
              <a:rPr lang="fr-FR" sz="1700" b="1" dirty="0" smtClean="0">
                <a:solidFill>
                  <a:srgbClr val="0070C0"/>
                </a:solidFill>
                <a:latin typeface="Ubuntu Light"/>
              </a:rPr>
              <a:t>Formule tout compris : </a:t>
            </a:r>
            <a:r>
              <a:rPr lang="fr-FR" sz="1700" dirty="0" smtClean="0">
                <a:solidFill>
                  <a:srgbClr val="0070C0"/>
                </a:solidFill>
                <a:latin typeface="Ubuntu Light"/>
              </a:rPr>
              <a:t>plus besoin d’acheter séparément un billet d’avion et un billet de train.</a:t>
            </a:r>
          </a:p>
          <a:p>
            <a:pPr>
              <a:buBlip>
                <a:blip r:embed="rId3"/>
              </a:buBlip>
            </a:pPr>
            <a:r>
              <a:rPr lang="fr-FR" sz="1700" b="1" dirty="0" smtClean="0">
                <a:solidFill>
                  <a:srgbClr val="0070C0"/>
                </a:solidFill>
                <a:latin typeface="Ubuntu Light"/>
              </a:rPr>
              <a:t>1 seul interlocuteur en cas de modification </a:t>
            </a:r>
            <a:r>
              <a:rPr lang="fr-FR" sz="1700" dirty="0" smtClean="0">
                <a:solidFill>
                  <a:srgbClr val="0070C0"/>
                </a:solidFill>
                <a:latin typeface="Ubuntu Light"/>
              </a:rPr>
              <a:t>(soumise à conditions) du parcours.</a:t>
            </a:r>
          </a:p>
          <a:p>
            <a:pPr>
              <a:buBlip>
                <a:blip r:embed="rId3"/>
              </a:buBlip>
            </a:pPr>
            <a:r>
              <a:rPr lang="fr-FR" sz="1700" b="1" dirty="0" smtClean="0">
                <a:solidFill>
                  <a:srgbClr val="0070C0"/>
                </a:solidFill>
                <a:latin typeface="Ubuntu Light"/>
              </a:rPr>
              <a:t>Gain de temps avec l’émission des 2 parcours en 1 seule fois.</a:t>
            </a:r>
          </a:p>
          <a:p>
            <a:pPr>
              <a:buBlip>
                <a:blip r:embed="rId3"/>
              </a:buBlip>
            </a:pPr>
            <a:r>
              <a:rPr lang="fr-FR" sz="1700" dirty="0" smtClean="0">
                <a:solidFill>
                  <a:srgbClr val="0070C0"/>
                </a:solidFill>
                <a:latin typeface="Ubuntu Light"/>
              </a:rPr>
              <a:t>Transfert gare de Massy TGV &lt;&gt; Orly Sud  simple et de 30 min.</a:t>
            </a:r>
          </a:p>
          <a:p>
            <a:endParaRPr lang="fr-FR" sz="1000" u="sng" dirty="0" smtClean="0">
              <a:solidFill>
                <a:schemeClr val="tx2"/>
              </a:solidFill>
              <a:latin typeface="Ubuntu Light"/>
            </a:endParaRPr>
          </a:p>
          <a:p>
            <a:endParaRPr lang="fr-FR" sz="1000" u="sng" dirty="0" smtClean="0">
              <a:solidFill>
                <a:schemeClr val="tx2"/>
              </a:solidFill>
              <a:latin typeface="Ubuntu Light"/>
            </a:endParaRPr>
          </a:p>
          <a:p>
            <a:pPr>
              <a:buBlip>
                <a:blip r:embed="rId3"/>
              </a:buBlip>
            </a:pPr>
            <a:r>
              <a:rPr lang="fr-FR" sz="1700" b="1" dirty="0" smtClean="0">
                <a:solidFill>
                  <a:srgbClr val="0070C0"/>
                </a:solidFill>
                <a:latin typeface="Ubuntu Light"/>
              </a:rPr>
              <a:t>Réservation sans frais assurée sur le prochain train ou vol disponible</a:t>
            </a:r>
            <a:r>
              <a:rPr lang="fr-FR" sz="1700" dirty="0" smtClean="0">
                <a:solidFill>
                  <a:srgbClr val="0070C0"/>
                </a:solidFill>
                <a:latin typeface="Ubuntu Light"/>
              </a:rPr>
              <a:t>, en cas de retard de l’avion ou du TGV. </a:t>
            </a:r>
          </a:p>
          <a:p>
            <a:pPr>
              <a:buBlip>
                <a:blip r:embed="rId3"/>
              </a:buBlip>
            </a:pPr>
            <a:r>
              <a:rPr lang="fr-FR" sz="1700" dirty="0" smtClean="0">
                <a:solidFill>
                  <a:srgbClr val="0070C0"/>
                </a:solidFill>
                <a:latin typeface="Ubuntu Light"/>
              </a:rPr>
              <a:t>Si nécessaire, prise en charge de la nuit d’hôtel (sauf cas de force majeure).</a:t>
            </a:r>
          </a:p>
          <a:p>
            <a:endParaRPr lang="fr-FR" sz="1000" dirty="0" smtClean="0">
              <a:solidFill>
                <a:schemeClr val="tx2"/>
              </a:solidFill>
              <a:latin typeface="Ubuntu Light"/>
            </a:endParaRPr>
          </a:p>
          <a:p>
            <a:endParaRPr lang="fr-FR" u="sng" dirty="0" smtClean="0">
              <a:solidFill>
                <a:srgbClr val="FF0066"/>
              </a:solidFill>
              <a:latin typeface="Ubuntu Light"/>
            </a:endParaRPr>
          </a:p>
          <a:p>
            <a:pPr>
              <a:buBlip>
                <a:blip r:embed="rId3"/>
              </a:buBlip>
            </a:pPr>
            <a:r>
              <a:rPr lang="fr-FR" sz="1700" dirty="0" smtClean="0">
                <a:solidFill>
                  <a:srgbClr val="0070C0"/>
                </a:solidFill>
                <a:latin typeface="Ubuntu Light"/>
              </a:rPr>
              <a:t>En gare, présentation au comptoir TGV AIR jusqu’à 20 min. avant le départ pour récupérer le billet de train.  </a:t>
            </a:r>
          </a:p>
          <a:p>
            <a:pPr>
              <a:buBlip>
                <a:blip r:embed="rId3"/>
              </a:buBlip>
            </a:pPr>
            <a:r>
              <a:rPr lang="fr-FR" sz="1700" dirty="0" smtClean="0">
                <a:solidFill>
                  <a:srgbClr val="0070C0"/>
                </a:solidFill>
                <a:latin typeface="Ubuntu Light"/>
              </a:rPr>
              <a:t>Enregistrement des bagages facilité avec un comptoir TGV AIR dédié à Orly Sud.</a:t>
            </a:r>
          </a:p>
          <a:p>
            <a:pPr>
              <a:buBlip>
                <a:blip r:embed="rId3"/>
              </a:buBlip>
            </a:pPr>
            <a:r>
              <a:rPr lang="fr-FR" sz="1700" dirty="0" smtClean="0">
                <a:solidFill>
                  <a:srgbClr val="0070C0"/>
                </a:solidFill>
                <a:latin typeface="Ubuntu Light"/>
              </a:rPr>
              <a:t>Billet électronique disponible sur toutes les lignes. </a:t>
            </a:r>
          </a:p>
          <a:p>
            <a:endParaRPr lang="fr-FR" sz="2000" dirty="0" smtClean="0">
              <a:solidFill>
                <a:schemeClr val="tx2"/>
              </a:solidFill>
              <a:latin typeface="Ubuntu Light"/>
            </a:endParaRPr>
          </a:p>
          <a:p>
            <a:endParaRPr lang="fr-FR" dirty="0">
              <a:solidFill>
                <a:schemeClr val="tx2"/>
              </a:solidFill>
              <a:latin typeface="Ubuntu Light"/>
            </a:endParaRPr>
          </a:p>
        </p:txBody>
      </p:sp>
      <p:pic>
        <p:nvPicPr>
          <p:cNvPr id="2050" name="Picture 2"/>
          <p:cNvPicPr>
            <a:picLocks noChangeAspect="1" noChangeArrowheads="1"/>
          </p:cNvPicPr>
          <p:nvPr/>
        </p:nvPicPr>
        <p:blipFill>
          <a:blip r:embed="rId4" cstate="email"/>
          <a:srcRect/>
          <a:stretch>
            <a:fillRect/>
          </a:stretch>
        </p:blipFill>
        <p:spPr bwMode="auto">
          <a:xfrm>
            <a:off x="268013" y="1749973"/>
            <a:ext cx="2622042" cy="3003443"/>
          </a:xfrm>
          <a:prstGeom prst="rect">
            <a:avLst/>
          </a:prstGeom>
          <a:noFill/>
          <a:ln w="9525">
            <a:noFill/>
            <a:miter lim="800000"/>
            <a:headEnd/>
            <a:tailEnd/>
          </a:ln>
          <a:effectLst/>
        </p:spPr>
      </p:pic>
      <p:pic>
        <p:nvPicPr>
          <p:cNvPr id="19458" name="Picture 2"/>
          <p:cNvPicPr>
            <a:picLocks noChangeAspect="1" noChangeArrowheads="1"/>
          </p:cNvPicPr>
          <p:nvPr/>
        </p:nvPicPr>
        <p:blipFill>
          <a:blip r:embed="rId5" cstate="print"/>
          <a:srcRect/>
          <a:stretch>
            <a:fillRect/>
          </a:stretch>
        </p:blipFill>
        <p:spPr bwMode="auto">
          <a:xfrm>
            <a:off x="3210911" y="719958"/>
            <a:ext cx="977900" cy="977900"/>
          </a:xfrm>
          <a:prstGeom prst="rect">
            <a:avLst/>
          </a:prstGeom>
          <a:noFill/>
          <a:ln w="9525">
            <a:noFill/>
            <a:miter lim="800000"/>
            <a:headEnd/>
            <a:tailEnd/>
          </a:ln>
          <a:effectLst/>
        </p:spPr>
      </p:pic>
      <p:pic>
        <p:nvPicPr>
          <p:cNvPr id="19459" name="Picture 3"/>
          <p:cNvPicPr>
            <a:picLocks noChangeAspect="1" noChangeArrowheads="1"/>
          </p:cNvPicPr>
          <p:nvPr/>
        </p:nvPicPr>
        <p:blipFill>
          <a:blip r:embed="rId6" cstate="print"/>
          <a:srcRect/>
          <a:stretch>
            <a:fillRect/>
          </a:stretch>
        </p:blipFill>
        <p:spPr bwMode="auto">
          <a:xfrm>
            <a:off x="3242439" y="2848305"/>
            <a:ext cx="977900" cy="977900"/>
          </a:xfrm>
          <a:prstGeom prst="rect">
            <a:avLst/>
          </a:prstGeom>
          <a:noFill/>
          <a:ln w="9525">
            <a:noFill/>
            <a:miter lim="800000"/>
            <a:headEnd/>
            <a:tailEnd/>
          </a:ln>
          <a:effectLst/>
        </p:spPr>
      </p:pic>
      <p:pic>
        <p:nvPicPr>
          <p:cNvPr id="19460" name="Picture 4"/>
          <p:cNvPicPr>
            <a:picLocks noChangeAspect="1" noChangeArrowheads="1"/>
          </p:cNvPicPr>
          <p:nvPr/>
        </p:nvPicPr>
        <p:blipFill>
          <a:blip r:embed="rId7" cstate="print"/>
          <a:srcRect/>
          <a:stretch>
            <a:fillRect/>
          </a:stretch>
        </p:blipFill>
        <p:spPr bwMode="auto">
          <a:xfrm>
            <a:off x="3226676" y="4708635"/>
            <a:ext cx="977900" cy="977900"/>
          </a:xfrm>
          <a:prstGeom prst="rect">
            <a:avLst/>
          </a:prstGeom>
          <a:noFill/>
          <a:ln w="9525">
            <a:noFill/>
            <a:miter lim="800000"/>
            <a:headEnd/>
            <a:tailEnd/>
          </a:ln>
          <a:effectLst/>
        </p:spPr>
      </p:pic>
    </p:spTree>
    <p:extLst>
      <p:ext uri="{BB962C8B-B14F-4D97-AF65-F5344CB8AC3E}">
        <p14:creationId xmlns:p14="http://schemas.microsoft.com/office/powerpoint/2010/main" xmlns="" val="358167030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11297</TotalTime>
  <Words>8642</Words>
  <Application>Microsoft Office PowerPoint</Application>
  <PresentationFormat>Affichage à l'écran (4:3)</PresentationFormat>
  <Paragraphs>1955</Paragraphs>
  <Slides>125</Slides>
  <Notes>5</Notes>
  <HiddenSlides>0</HiddenSlides>
  <MMClips>0</MMClips>
  <ScaleCrop>false</ScaleCrop>
  <HeadingPairs>
    <vt:vector size="4" baseType="variant">
      <vt:variant>
        <vt:lpstr>Thème</vt:lpstr>
      </vt:variant>
      <vt:variant>
        <vt:i4>1</vt:i4>
      </vt:variant>
      <vt:variant>
        <vt:lpstr>Titres des diapositives</vt:lpstr>
      </vt:variant>
      <vt:variant>
        <vt:i4>125</vt:i4>
      </vt:variant>
    </vt:vector>
  </HeadingPairs>
  <TitlesOfParts>
    <vt:vector size="126" baseType="lpstr">
      <vt:lpstr>Office Theme</vt:lpstr>
      <vt:lpstr>Diapositive 1</vt:lpstr>
      <vt:lpstr>Diapositive 2</vt:lpstr>
      <vt:lpstr>Diapositive 3</vt:lpstr>
      <vt:lpstr>Diapositive 4</vt:lpstr>
      <vt:lpstr>Diapositive 5</vt:lpstr>
      <vt:lpstr>Diapositive 6</vt:lpstr>
      <vt:lpstr>Diapositive 7</vt:lpstr>
      <vt:lpstr>Diapositive 8</vt:lpstr>
      <vt:lpstr>Diapositive 9</vt:lpstr>
      <vt:lpstr>Diapositive 10</vt:lpstr>
      <vt:lpstr>Diapositive 11</vt:lpstr>
      <vt:lpstr>Diapositive 12</vt:lpstr>
      <vt:lpstr>Diapositive 13</vt:lpstr>
      <vt:lpstr>Diapositive 14</vt:lpstr>
      <vt:lpstr>Diapositive 15</vt:lpstr>
      <vt:lpstr>Diapositive 16</vt:lpstr>
      <vt:lpstr>Diapositive 17</vt:lpstr>
      <vt:lpstr>Diapositive 18</vt:lpstr>
      <vt:lpstr>Diapositive 19</vt:lpstr>
      <vt:lpstr>Diapositive 20</vt:lpstr>
      <vt:lpstr>Diapositive 21</vt:lpstr>
      <vt:lpstr>Diapositive 22</vt:lpstr>
      <vt:lpstr>Diapositive 23</vt:lpstr>
      <vt:lpstr>Diapositive 24</vt:lpstr>
      <vt:lpstr>Diapositive 25</vt:lpstr>
      <vt:lpstr>Diapositive 26</vt:lpstr>
      <vt:lpstr>Diapositive 27</vt:lpstr>
      <vt:lpstr>Diapositive 28</vt:lpstr>
      <vt:lpstr>Diapositive 29</vt:lpstr>
      <vt:lpstr>Diapositive 30</vt:lpstr>
      <vt:lpstr>Diapositive 31</vt:lpstr>
      <vt:lpstr>Diapositive 32</vt:lpstr>
      <vt:lpstr>Diapositive 33</vt:lpstr>
      <vt:lpstr>Diapositive 34</vt:lpstr>
      <vt:lpstr>Diapositive 35</vt:lpstr>
      <vt:lpstr>Diapositive 36</vt:lpstr>
      <vt:lpstr>Diapositive 37</vt:lpstr>
      <vt:lpstr>Diapositive 38</vt:lpstr>
      <vt:lpstr>Diapositive 39</vt:lpstr>
      <vt:lpstr>Diapositive 40</vt:lpstr>
      <vt:lpstr>Diapositive 41</vt:lpstr>
      <vt:lpstr>Diapositive 42</vt:lpstr>
      <vt:lpstr>Diapositive 43</vt:lpstr>
      <vt:lpstr>Diapositive 44</vt:lpstr>
      <vt:lpstr>Diapositive 45</vt:lpstr>
      <vt:lpstr>Diapositive 46</vt:lpstr>
      <vt:lpstr>Diapositive 47</vt:lpstr>
      <vt:lpstr>Diapositive 48</vt:lpstr>
      <vt:lpstr>Diapositive 49</vt:lpstr>
      <vt:lpstr>Diapositive 50</vt:lpstr>
      <vt:lpstr>Diapositive 51</vt:lpstr>
      <vt:lpstr>Diapositive 52</vt:lpstr>
      <vt:lpstr>Diapositive 53</vt:lpstr>
      <vt:lpstr>Diapositive 54</vt:lpstr>
      <vt:lpstr>Diapositive 55</vt:lpstr>
      <vt:lpstr>Diapositive 56</vt:lpstr>
      <vt:lpstr>Diapositive 57</vt:lpstr>
      <vt:lpstr>Diapositive 58</vt:lpstr>
      <vt:lpstr>Diapositive 59</vt:lpstr>
      <vt:lpstr>Diapositive 60</vt:lpstr>
      <vt:lpstr>Diapositive 61</vt:lpstr>
      <vt:lpstr>Diapositive 62</vt:lpstr>
      <vt:lpstr>Diapositive 63</vt:lpstr>
      <vt:lpstr>Diapositive 64</vt:lpstr>
      <vt:lpstr>Diapositive 65</vt:lpstr>
      <vt:lpstr>Diapositive 66</vt:lpstr>
      <vt:lpstr>Diapositive 67</vt:lpstr>
      <vt:lpstr>Diapositive 68</vt:lpstr>
      <vt:lpstr>Diapositive 69</vt:lpstr>
      <vt:lpstr>Diapositive 70</vt:lpstr>
      <vt:lpstr>Diapositive 71</vt:lpstr>
      <vt:lpstr>Diapositive 72</vt:lpstr>
      <vt:lpstr>Diapositive 73</vt:lpstr>
      <vt:lpstr>Diapositive 74</vt:lpstr>
      <vt:lpstr>Diapositive 75</vt:lpstr>
      <vt:lpstr>Diapositive 76</vt:lpstr>
      <vt:lpstr>Diapositive 77</vt:lpstr>
      <vt:lpstr>Diapositive 78</vt:lpstr>
      <vt:lpstr>Diapositive 79</vt:lpstr>
      <vt:lpstr>Diapositive 80</vt:lpstr>
      <vt:lpstr>Diapositive 81</vt:lpstr>
      <vt:lpstr>Diapositive 82</vt:lpstr>
      <vt:lpstr>Diapositive 83</vt:lpstr>
      <vt:lpstr>Diapositive 84</vt:lpstr>
      <vt:lpstr>Diapositive 85</vt:lpstr>
      <vt:lpstr>Diapositive 86</vt:lpstr>
      <vt:lpstr>Diapositive 87</vt:lpstr>
      <vt:lpstr>Diapositive 88</vt:lpstr>
      <vt:lpstr>Diapositive 89</vt:lpstr>
      <vt:lpstr>Diapositive 90</vt:lpstr>
      <vt:lpstr>Diapositive 91</vt:lpstr>
      <vt:lpstr>Diapositive 92</vt:lpstr>
      <vt:lpstr>Diapositive 93</vt:lpstr>
      <vt:lpstr>Diapositive 94</vt:lpstr>
      <vt:lpstr>Diapositive 95</vt:lpstr>
      <vt:lpstr>Diapositive 96</vt:lpstr>
      <vt:lpstr>Diapositive 97</vt:lpstr>
      <vt:lpstr>Diapositive 98</vt:lpstr>
      <vt:lpstr>Diapositive 99</vt:lpstr>
      <vt:lpstr>Diapositive 100</vt:lpstr>
      <vt:lpstr>Diapositive 101</vt:lpstr>
      <vt:lpstr>Diapositive 102</vt:lpstr>
      <vt:lpstr>Diapositive 103</vt:lpstr>
      <vt:lpstr>Diapositive 104</vt:lpstr>
      <vt:lpstr>Diapositive 105</vt:lpstr>
      <vt:lpstr>Diapositive 106</vt:lpstr>
      <vt:lpstr>Diapositive 107</vt:lpstr>
      <vt:lpstr>Diapositive 108</vt:lpstr>
      <vt:lpstr>Diapositive 109</vt:lpstr>
      <vt:lpstr>Diapositive 110</vt:lpstr>
      <vt:lpstr>Diapositive 111</vt:lpstr>
      <vt:lpstr>Diapositive 112</vt:lpstr>
      <vt:lpstr>Diapositive 113</vt:lpstr>
      <vt:lpstr>Diapositive 114</vt:lpstr>
      <vt:lpstr>Diapositive 115</vt:lpstr>
      <vt:lpstr>Diapositive 116</vt:lpstr>
      <vt:lpstr>Diapositive 117</vt:lpstr>
      <vt:lpstr>Diapositive 118</vt:lpstr>
      <vt:lpstr>Diapositive 119</vt:lpstr>
      <vt:lpstr>Diapositive 120</vt:lpstr>
      <vt:lpstr>Diapositive 121</vt:lpstr>
      <vt:lpstr>Diapositive 122</vt:lpstr>
      <vt:lpstr>Diapositive 123</vt:lpstr>
      <vt:lpstr>Diapositive 124</vt:lpstr>
      <vt:lpstr>Diapositive 125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Willy Lions</dc:creator>
  <cp:lastModifiedBy>cjoachim</cp:lastModifiedBy>
  <cp:revision>935</cp:revision>
  <dcterms:created xsi:type="dcterms:W3CDTF">2015-06-19T16:25:57Z</dcterms:created>
  <dcterms:modified xsi:type="dcterms:W3CDTF">2018-03-02T09:01:26Z</dcterms:modified>
</cp:coreProperties>
</file>